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1" r:id="rId3"/>
    <p:sldId id="266" r:id="rId4"/>
    <p:sldId id="259" r:id="rId5"/>
    <p:sldId id="270" r:id="rId6"/>
    <p:sldId id="281" r:id="rId7"/>
    <p:sldId id="280" r:id="rId8"/>
    <p:sldId id="271" r:id="rId9"/>
    <p:sldId id="272" r:id="rId10"/>
    <p:sldId id="273" r:id="rId11"/>
    <p:sldId id="274" r:id="rId12"/>
    <p:sldId id="276" r:id="rId13"/>
    <p:sldId id="275" r:id="rId14"/>
    <p:sldId id="269" r:id="rId15"/>
    <p:sldId id="277" r:id="rId16"/>
    <p:sldId id="278" r:id="rId17"/>
    <p:sldId id="279" r:id="rId18"/>
    <p:sldId id="282" r:id="rId19"/>
    <p:sldId id="283" r:id="rId20"/>
    <p:sldId id="284" r:id="rId21"/>
    <p:sldId id="285" r:id="rId22"/>
    <p:sldId id="287" r:id="rId23"/>
    <p:sldId id="286" r:id="rId24"/>
    <p:sldId id="288" r:id="rId25"/>
    <p:sldId id="289" r:id="rId26"/>
    <p:sldId id="290" r:id="rId27"/>
    <p:sldId id="291" r:id="rId28"/>
    <p:sldId id="293" r:id="rId29"/>
    <p:sldId id="292" r:id="rId30"/>
    <p:sldId id="267" r:id="rId31"/>
    <p:sldId id="268"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E72"/>
    <a:srgbClr val="368167"/>
    <a:srgbClr val="4821BF"/>
    <a:srgbClr val="A8FCD8"/>
    <a:srgbClr val="4F4383"/>
    <a:srgbClr val="4AB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77"/>
    <p:restoredTop sz="81698"/>
  </p:normalViewPr>
  <p:slideViewPr>
    <p:cSldViewPr snapToGrid="0">
      <p:cViewPr varScale="1">
        <p:scale>
          <a:sx n="72" d="100"/>
          <a:sy n="72" d="100"/>
        </p:scale>
        <p:origin x="1104" y="200"/>
      </p:cViewPr>
      <p:guideLst/>
    </p:cSldViewPr>
  </p:slideViewPr>
  <p:notesTextViewPr>
    <p:cViewPr>
      <p:scale>
        <a:sx n="1" d="1"/>
        <a:sy n="1" d="1"/>
      </p:scale>
      <p:origin x="0" y="0"/>
    </p:cViewPr>
  </p:notesTextViewPr>
  <p:notesViewPr>
    <p:cSldViewPr snapToGrid="0">
      <p:cViewPr varScale="1">
        <p:scale>
          <a:sx n="156" d="100"/>
          <a:sy n="156" d="100"/>
        </p:scale>
        <p:origin x="567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42F353-A2A6-CA91-4915-3ED3E74644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CDF024-16F0-374B-2BC8-39D934E86D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020253-742B-BF4A-B44C-D5E33C08281C}" type="datetimeFigureOut">
              <a:rPr lang="en-US" smtClean="0"/>
              <a:t>9/7/23</a:t>
            </a:fld>
            <a:endParaRPr lang="en-US"/>
          </a:p>
        </p:txBody>
      </p:sp>
      <p:sp>
        <p:nvSpPr>
          <p:cNvPr id="4" name="Footer Placeholder 3">
            <a:extLst>
              <a:ext uri="{FF2B5EF4-FFF2-40B4-BE49-F238E27FC236}">
                <a16:creationId xmlns:a16="http://schemas.microsoft.com/office/drawing/2014/main" id="{EC88E433-30A1-46DE-F850-524E43631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CB092D-3910-0A6C-3F8E-487ACE5E7E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F7CA09-5AEB-FA41-BC45-BA1CC3ED397B}" type="slidenum">
              <a:rPr lang="en-US" smtClean="0"/>
              <a:t>‹#›</a:t>
            </a:fld>
            <a:endParaRPr lang="en-US"/>
          </a:p>
        </p:txBody>
      </p:sp>
    </p:spTree>
    <p:extLst>
      <p:ext uri="{BB962C8B-B14F-4D97-AF65-F5344CB8AC3E}">
        <p14:creationId xmlns:p14="http://schemas.microsoft.com/office/powerpoint/2010/main" val="1658113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2T01:00:59.109"/>
    </inkml:context>
    <inkml:brush xml:id="br0">
      <inkml:brushProperty name="width" value="0.05" units="cm"/>
      <inkml:brushProperty name="height" value="0.05" units="cm"/>
    </inkml:brush>
  </inkml:definitions>
  <inkml:trace contextRef="#ctx0" brushRef="#br0">1 4 24575,'2'-2'0,"0"0"0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21493-18F1-7841-92BC-98088FD617AC}" type="datetimeFigureOut">
              <a:rPr lang="en-US" smtClean="0"/>
              <a:t>9/7/23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9A20B-28DF-C540-A503-672A68D55C7C}" type="slidenum">
              <a:rPr lang="en-US" smtClean="0"/>
              <a:t>‹#›</a:t>
            </a:fld>
            <a:endParaRPr lang="en-US"/>
          </a:p>
        </p:txBody>
      </p:sp>
    </p:spTree>
    <p:extLst>
      <p:ext uri="{BB962C8B-B14F-4D97-AF65-F5344CB8AC3E}">
        <p14:creationId xmlns:p14="http://schemas.microsoft.com/office/powerpoint/2010/main" val="355885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schools work towards equity, culturally responsive educational communities, and increasing success for all</a:t>
            </a:r>
          </a:p>
          <a:p>
            <a:r>
              <a:rPr lang="en-US" dirty="0"/>
              <a:t>students, it is critical to recognize the impact of bias in instructional materials and teaching strategies on</a:t>
            </a:r>
          </a:p>
          <a:p>
            <a:r>
              <a:rPr lang="en-US" dirty="0"/>
              <a:t>student identity development, pride, sense of community, belonging, and empowerment. Certain groups or</a:t>
            </a:r>
          </a:p>
          <a:p>
            <a:r>
              <a:rPr lang="en-US" dirty="0"/>
              <a:t>perspectives may be underrepresented or not present in instructional materials. The omission or minimization</a:t>
            </a:r>
          </a:p>
          <a:p>
            <a:r>
              <a:rPr lang="en-US" dirty="0"/>
              <a:t>of these groups can imply that they are less important or significant in our society</a:t>
            </a:r>
          </a:p>
        </p:txBody>
      </p:sp>
      <p:sp>
        <p:nvSpPr>
          <p:cNvPr id="4" name="Slide Number Placeholder 3"/>
          <p:cNvSpPr>
            <a:spLocks noGrp="1"/>
          </p:cNvSpPr>
          <p:nvPr>
            <p:ph type="sldNum" sz="quarter" idx="5"/>
          </p:nvPr>
        </p:nvSpPr>
        <p:spPr/>
        <p:txBody>
          <a:bodyPr/>
          <a:lstStyle/>
          <a:p>
            <a:fld id="{0F79A20B-28DF-C540-A503-672A68D55C7C}" type="slidenum">
              <a:rPr lang="en-US" smtClean="0"/>
              <a:t>3</a:t>
            </a:fld>
            <a:endParaRPr lang="en-US"/>
          </a:p>
        </p:txBody>
      </p:sp>
    </p:spTree>
    <p:extLst>
      <p:ext uri="{BB962C8B-B14F-4D97-AF65-F5344CB8AC3E}">
        <p14:creationId xmlns:p14="http://schemas.microsoft.com/office/powerpoint/2010/main" val="12107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schools work to increase success for all students, it is important to recognize the impact of bias in classrooms, instructional materials and teaching strategies.</a:t>
            </a:r>
          </a:p>
        </p:txBody>
      </p:sp>
      <p:sp>
        <p:nvSpPr>
          <p:cNvPr id="4" name="Slide Number Placeholder 3"/>
          <p:cNvSpPr>
            <a:spLocks noGrp="1"/>
          </p:cNvSpPr>
          <p:nvPr>
            <p:ph type="sldNum" sz="quarter" idx="5"/>
          </p:nvPr>
        </p:nvSpPr>
        <p:spPr/>
        <p:txBody>
          <a:bodyPr/>
          <a:lstStyle/>
          <a:p>
            <a:fld id="{0F79A20B-28DF-C540-A503-672A68D55C7C}" type="slidenum">
              <a:rPr lang="en-US" smtClean="0"/>
              <a:t>15</a:t>
            </a:fld>
            <a:endParaRPr lang="en-US"/>
          </a:p>
        </p:txBody>
      </p:sp>
    </p:spTree>
    <p:extLst>
      <p:ext uri="{BB962C8B-B14F-4D97-AF65-F5344CB8AC3E}">
        <p14:creationId xmlns:p14="http://schemas.microsoft.com/office/powerpoint/2010/main" val="336213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Diverse groups are shown performing similar work in related fields.</a:t>
            </a:r>
          </a:p>
          <a:p>
            <a:r>
              <a:rPr lang="en-US" dirty="0"/>
              <a:t>• People of different genders and gender identities are depicted in non-traditional as well as traditional</a:t>
            </a:r>
          </a:p>
          <a:p>
            <a:r>
              <a:rPr lang="en-US" dirty="0"/>
              <a:t>roles in the family, at work, and in leisure activities.</a:t>
            </a:r>
          </a:p>
          <a:p>
            <a:r>
              <a:rPr lang="en-US" dirty="0"/>
              <a:t>• All ethnic groups are portrayed as equally independent/dependent, leaders/subordinates, peaceable/</a:t>
            </a:r>
          </a:p>
          <a:p>
            <a:r>
              <a:rPr lang="en-US" dirty="0"/>
              <a:t>militant, open/secretive, thoughtful/impulsive etc.</a:t>
            </a:r>
          </a:p>
          <a:p>
            <a:r>
              <a:rPr lang="en-US" dirty="0"/>
              <a:t>• Characters from all ethnic groups are shown in a variety of settings and lifestyles in active, decision-</a:t>
            </a:r>
          </a:p>
          <a:p>
            <a:r>
              <a:rPr lang="en-US" dirty="0"/>
              <a:t>making and leadership roles.</a:t>
            </a:r>
          </a:p>
          <a:p>
            <a:r>
              <a:rPr lang="en-US" dirty="0"/>
              <a:t>• Persons with disabilities are referred to by their names and roles rather than their disability.</a:t>
            </a:r>
          </a:p>
          <a:p>
            <a:r>
              <a:rPr lang="en-US" dirty="0"/>
              <a:t>• Characters of color are main characters and not just sidekicks.</a:t>
            </a:r>
          </a:p>
          <a:p>
            <a:r>
              <a:rPr lang="en-US" dirty="0"/>
              <a:t>• If there is conflict in the storyline, the characters of color are not mostly considered the problem.</a:t>
            </a:r>
          </a:p>
          <a:p>
            <a:r>
              <a:rPr lang="en-US" dirty="0"/>
              <a:t>• Characters of color are not assumed to have low income or education.</a:t>
            </a:r>
          </a:p>
          <a:p>
            <a:r>
              <a:rPr lang="en-US" dirty="0"/>
              <a:t>• Gender is not central to the storyline. Female characters are in a variety of roles that could also be filled</a:t>
            </a:r>
          </a:p>
          <a:p>
            <a:r>
              <a:rPr lang="en-US" dirty="0"/>
              <a:t>by a male character.</a:t>
            </a:r>
          </a:p>
        </p:txBody>
      </p:sp>
      <p:sp>
        <p:nvSpPr>
          <p:cNvPr id="4" name="Slide Number Placeholder 3"/>
          <p:cNvSpPr>
            <a:spLocks noGrp="1"/>
          </p:cNvSpPr>
          <p:nvPr>
            <p:ph type="sldNum" sz="quarter" idx="5"/>
          </p:nvPr>
        </p:nvSpPr>
        <p:spPr/>
        <p:txBody>
          <a:bodyPr/>
          <a:lstStyle/>
          <a:p>
            <a:fld id="{0F79A20B-28DF-C540-A503-672A68D55C7C}" type="slidenum">
              <a:rPr lang="en-US" smtClean="0"/>
              <a:t>23</a:t>
            </a:fld>
            <a:endParaRPr lang="en-US"/>
          </a:p>
        </p:txBody>
      </p:sp>
    </p:spTree>
    <p:extLst>
      <p:ext uri="{BB962C8B-B14F-4D97-AF65-F5344CB8AC3E}">
        <p14:creationId xmlns:p14="http://schemas.microsoft.com/office/powerpoint/2010/main" val="105512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spcBef>
                <a:spcPts val="600"/>
              </a:spcBef>
              <a:spcAft>
                <a:spcPts val="600"/>
              </a:spcAft>
            </a:pPr>
            <a:r>
              <a:rPr lang="en-US" sz="1200" dirty="0"/>
              <a:t>A seemingly harmless activity, such as creating a family tree, can marginalize students whose biological relations are distant or unknown. Such assignments can be modified to recognize the key relationships in students’ lives.</a:t>
            </a:r>
          </a:p>
          <a:p>
            <a:pPr marL="685800" lvl="1">
              <a:spcBef>
                <a:spcPts val="600"/>
              </a:spcBef>
              <a:spcAft>
                <a:spcPts val="600"/>
              </a:spcAft>
            </a:pPr>
            <a:endParaRPr lang="en-US" sz="1200" dirty="0"/>
          </a:p>
          <a:p>
            <a:pPr marL="685800" lvl="1">
              <a:spcBef>
                <a:spcPts val="600"/>
              </a:spcBef>
              <a:spcAft>
                <a:spcPts val="600"/>
              </a:spcAft>
            </a:pPr>
            <a:r>
              <a:rPr lang="en-US" sz="1200" dirty="0"/>
              <a:t>Some students may have family members in the military who may be absent due to deployment.</a:t>
            </a:r>
          </a:p>
          <a:p>
            <a:endParaRPr lang="en-US" dirty="0"/>
          </a:p>
        </p:txBody>
      </p:sp>
      <p:sp>
        <p:nvSpPr>
          <p:cNvPr id="4" name="Slide Number Placeholder 3"/>
          <p:cNvSpPr>
            <a:spLocks noGrp="1"/>
          </p:cNvSpPr>
          <p:nvPr>
            <p:ph type="sldNum" sz="quarter" idx="5"/>
          </p:nvPr>
        </p:nvSpPr>
        <p:spPr/>
        <p:txBody>
          <a:bodyPr/>
          <a:lstStyle/>
          <a:p>
            <a:fld id="{0F79A20B-28DF-C540-A503-672A68D55C7C}" type="slidenum">
              <a:rPr lang="en-US" smtClean="0"/>
              <a:t>28</a:t>
            </a:fld>
            <a:endParaRPr lang="en-US"/>
          </a:p>
        </p:txBody>
      </p:sp>
    </p:spTree>
    <p:extLst>
      <p:ext uri="{BB962C8B-B14F-4D97-AF65-F5344CB8AC3E}">
        <p14:creationId xmlns:p14="http://schemas.microsoft.com/office/powerpoint/2010/main" val="26565177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F69CEA-937C-E73A-53B0-649F1AB84768}"/>
              </a:ext>
            </a:extLst>
          </p:cNvPr>
          <p:cNvSpPr/>
          <p:nvPr userDrawn="1"/>
        </p:nvSpPr>
        <p:spPr>
          <a:xfrm>
            <a:off x="-174922" y="0"/>
            <a:ext cx="1254184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Graphic 5" descr="Western Educational Equity Assistance Center logo&#10;">
            <a:extLst>
              <a:ext uri="{FF2B5EF4-FFF2-40B4-BE49-F238E27FC236}">
                <a16:creationId xmlns:a16="http://schemas.microsoft.com/office/drawing/2014/main" id="{EA953FCC-596E-73B8-C871-066903CFC1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174" y="550332"/>
            <a:ext cx="3788529" cy="927575"/>
          </a:xfrm>
          <a:prstGeom prst="rect">
            <a:avLst/>
          </a:prstGeom>
        </p:spPr>
      </p:pic>
      <p:sp>
        <p:nvSpPr>
          <p:cNvPr id="2" name="Title 1">
            <a:extLst>
              <a:ext uri="{FF2B5EF4-FFF2-40B4-BE49-F238E27FC236}">
                <a16:creationId xmlns:a16="http://schemas.microsoft.com/office/drawing/2014/main" id="{3C3B80F9-C568-F4FB-8BC2-EBD5DD413787}"/>
              </a:ext>
            </a:extLst>
          </p:cNvPr>
          <p:cNvSpPr>
            <a:spLocks noGrp="1"/>
          </p:cNvSpPr>
          <p:nvPr>
            <p:ph type="ctrTitle"/>
          </p:nvPr>
        </p:nvSpPr>
        <p:spPr>
          <a:xfrm>
            <a:off x="5768553" y="1992002"/>
            <a:ext cx="5696458" cy="2175192"/>
          </a:xfrm>
        </p:spPr>
        <p:txBody>
          <a:bodyPr anchor="b">
            <a:noAutofit/>
          </a:bodyPr>
          <a:lstStyle>
            <a:lvl1pPr algn="l">
              <a:defRPr sz="6000" b="1">
                <a:solidFill>
                  <a:schemeClr val="accent1"/>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C97F02-F27A-68B6-B93F-D7A96C9CCD96}"/>
              </a:ext>
            </a:extLst>
          </p:cNvPr>
          <p:cNvSpPr>
            <a:spLocks noGrp="1"/>
          </p:cNvSpPr>
          <p:nvPr>
            <p:ph type="subTitle" idx="1"/>
          </p:nvPr>
        </p:nvSpPr>
        <p:spPr>
          <a:xfrm>
            <a:off x="5768553" y="4922475"/>
            <a:ext cx="6602822" cy="1043469"/>
          </a:xfrm>
        </p:spPr>
        <p:txBody>
          <a:bodyPr>
            <a:noAutofit/>
          </a:bodyPr>
          <a:lstStyle>
            <a:lvl1pPr marL="0" indent="0" algn="l">
              <a:lnSpc>
                <a:spcPct val="110000"/>
              </a:lnSpc>
              <a:buNone/>
              <a:defRPr sz="1800" b="0">
                <a:solidFill>
                  <a:schemeClr val="bg1"/>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1" name="Straight Connector 30">
            <a:extLst>
              <a:ext uri="{FF2B5EF4-FFF2-40B4-BE49-F238E27FC236}">
                <a16:creationId xmlns:a16="http://schemas.microsoft.com/office/drawing/2014/main" id="{8FA7508C-0C34-5FDB-6E86-FB6DCDD79103}"/>
              </a:ext>
            </a:extLst>
          </p:cNvPr>
          <p:cNvCxnSpPr>
            <a:cxnSpLocks/>
          </p:cNvCxnSpPr>
          <p:nvPr userDrawn="1"/>
        </p:nvCxnSpPr>
        <p:spPr>
          <a:xfrm>
            <a:off x="5764099" y="4608070"/>
            <a:ext cx="660282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49578897-BB2D-18AC-EE46-F6FADB96F138}"/>
                  </a:ext>
                </a:extLst>
              </p14:cNvPr>
              <p14:cNvContentPartPr/>
              <p14:nvPr userDrawn="1"/>
            </p14:nvContentPartPr>
            <p14:xfrm>
              <a:off x="1219030" y="2481811"/>
              <a:ext cx="1800" cy="1800"/>
            </p14:xfrm>
          </p:contentPart>
        </mc:Choice>
        <mc:Fallback xmlns="">
          <p:pic>
            <p:nvPicPr>
              <p:cNvPr id="14" name="Ink 13">
                <a:extLst>
                  <a:ext uri="{FF2B5EF4-FFF2-40B4-BE49-F238E27FC236}">
                    <a16:creationId xmlns:a16="http://schemas.microsoft.com/office/drawing/2014/main" id="{49578897-BB2D-18AC-EE46-F6FADB96F138}"/>
                  </a:ext>
                </a:extLst>
              </p:cNvPr>
              <p:cNvPicPr/>
              <p:nvPr/>
            </p:nvPicPr>
            <p:blipFill>
              <a:blip r:embed="rId5"/>
              <a:stretch>
                <a:fillRect/>
              </a:stretch>
            </p:blipFill>
            <p:spPr>
              <a:xfrm>
                <a:off x="1210390" y="2472811"/>
                <a:ext cx="19440" cy="19440"/>
              </a:xfrm>
              <a:prstGeom prst="rect">
                <a:avLst/>
              </a:prstGeom>
            </p:spPr>
          </p:pic>
        </mc:Fallback>
      </mc:AlternateContent>
      <p:pic>
        <p:nvPicPr>
          <p:cNvPr id="9" name="Graphic 8">
            <a:extLst>
              <a:ext uri="{FF2B5EF4-FFF2-40B4-BE49-F238E27FC236}">
                <a16:creationId xmlns:a16="http://schemas.microsoft.com/office/drawing/2014/main" id="{B259D4A5-3CA4-9214-46C5-D7332C9AA854}"/>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16266">
            <a:off x="-473944" y="2419350"/>
            <a:ext cx="7577542" cy="3198452"/>
          </a:xfrm>
          <a:prstGeom prst="rect">
            <a:avLst/>
          </a:prstGeom>
        </p:spPr>
      </p:pic>
      <p:pic>
        <p:nvPicPr>
          <p:cNvPr id="8" name="Graphic 7">
            <a:extLst>
              <a:ext uri="{FF2B5EF4-FFF2-40B4-BE49-F238E27FC236}">
                <a16:creationId xmlns:a16="http://schemas.microsoft.com/office/drawing/2014/main" id="{6AEEC6C9-A9AD-77AA-7ACC-402D030EAE46}"/>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2536" b="11826"/>
          <a:stretch/>
        </p:blipFill>
        <p:spPr>
          <a:xfrm flipH="1">
            <a:off x="-179377" y="3943543"/>
            <a:ext cx="6393505" cy="2914458"/>
          </a:xfrm>
          <a:prstGeom prst="rect">
            <a:avLst/>
          </a:prstGeom>
        </p:spPr>
      </p:pic>
      <p:pic>
        <p:nvPicPr>
          <p:cNvPr id="10" name="Graphic 9">
            <a:extLst>
              <a:ext uri="{FF2B5EF4-FFF2-40B4-BE49-F238E27FC236}">
                <a16:creationId xmlns:a16="http://schemas.microsoft.com/office/drawing/2014/main" id="{6960A65A-315C-7832-9526-7C1D6750802D}"/>
              </a:ext>
              <a:ext uri="{C183D7F6-B498-43B3-948B-1728B52AA6E4}">
                <adec:decorative xmlns:adec="http://schemas.microsoft.com/office/drawing/2017/decorative" val="1"/>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r="12370" b="42477"/>
          <a:stretch/>
        </p:blipFill>
        <p:spPr>
          <a:xfrm flipV="1">
            <a:off x="6146088" y="-1"/>
            <a:ext cx="6220833" cy="2057610"/>
          </a:xfrm>
          <a:prstGeom prst="rect">
            <a:avLst/>
          </a:prstGeom>
        </p:spPr>
      </p:pic>
    </p:spTree>
    <p:extLst>
      <p:ext uri="{BB962C8B-B14F-4D97-AF65-F5344CB8AC3E}">
        <p14:creationId xmlns:p14="http://schemas.microsoft.com/office/powerpoint/2010/main" val="110055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Intr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EB96F86-4D83-5CD8-CD4C-BD30D424703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8800" y="3556000"/>
            <a:ext cx="6553200" cy="3302000"/>
          </a:xfrm>
          <a:prstGeom prst="rect">
            <a:avLst/>
          </a:prstGeom>
        </p:spPr>
      </p:pic>
      <p:sp>
        <p:nvSpPr>
          <p:cNvPr id="2" name="Title 1">
            <a:extLst>
              <a:ext uri="{FF2B5EF4-FFF2-40B4-BE49-F238E27FC236}">
                <a16:creationId xmlns:a16="http://schemas.microsoft.com/office/drawing/2014/main" id="{9B7FC842-5C74-3443-4F51-1FBDCADFD45B}"/>
              </a:ext>
            </a:extLst>
          </p:cNvPr>
          <p:cNvSpPr>
            <a:spLocks noGrp="1"/>
          </p:cNvSpPr>
          <p:nvPr>
            <p:ph type="title"/>
          </p:nvPr>
        </p:nvSpPr>
        <p:spPr>
          <a:xfrm>
            <a:off x="1040637" y="1350335"/>
            <a:ext cx="6890365" cy="2078666"/>
          </a:xfrm>
        </p:spPr>
        <p:txBody>
          <a:bodyPr anchor="b">
            <a:normAutofit/>
          </a:bodyPr>
          <a:lstStyle>
            <a:lvl1pPr>
              <a:defRPr sz="4500" b="1">
                <a:solidFill>
                  <a:schemeClr val="tx1"/>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A95334-2BFD-4F93-CF58-FAC22ED5C98C}"/>
              </a:ext>
            </a:extLst>
          </p:cNvPr>
          <p:cNvSpPr>
            <a:spLocks noGrp="1"/>
          </p:cNvSpPr>
          <p:nvPr>
            <p:ph type="body" idx="1"/>
          </p:nvPr>
        </p:nvSpPr>
        <p:spPr>
          <a:xfrm>
            <a:off x="1034893" y="3902150"/>
            <a:ext cx="6896109" cy="642354"/>
          </a:xfrm>
        </p:spPr>
        <p:txBody>
          <a:bodyPr/>
          <a:lstStyle>
            <a:lvl1pPr marL="0" indent="0">
              <a:buNone/>
              <a:defRPr sz="2400">
                <a:solidFill>
                  <a:schemeClr val="accent4"/>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619C19F-B7EF-6250-69AB-15AF0C594746}"/>
              </a:ext>
            </a:extLst>
          </p:cNvPr>
          <p:cNvSpPr>
            <a:spLocks noGrp="1"/>
          </p:cNvSpPr>
          <p:nvPr>
            <p:ph type="sldNum" sz="quarter" idx="12"/>
          </p:nvPr>
        </p:nvSpPr>
        <p:spPr>
          <a:xfrm>
            <a:off x="8610600" y="6356350"/>
            <a:ext cx="2743200" cy="365125"/>
          </a:xfrm>
        </p:spPr>
        <p:txBody>
          <a:bodyPr/>
          <a:lstStyle>
            <a:lvl1pPr algn="r">
              <a:defRPr>
                <a:solidFill>
                  <a:schemeClr val="bg1"/>
                </a:solidFill>
                <a:latin typeface="Helvetica" pitchFamily="2" charset="0"/>
              </a:defRPr>
            </a:lvl1pPr>
          </a:lstStyle>
          <a:p>
            <a:fld id="{7EFD9087-D8F8-BB4C-9D46-8B66A684035D}" type="slidenum">
              <a:rPr lang="en-US" smtClean="0"/>
              <a:pPr/>
              <a:t>‹#›</a:t>
            </a:fld>
            <a:endParaRPr lang="en-US" dirty="0"/>
          </a:p>
        </p:txBody>
      </p:sp>
      <p:cxnSp>
        <p:nvCxnSpPr>
          <p:cNvPr id="24" name="Straight Connector 23">
            <a:extLst>
              <a:ext uri="{FF2B5EF4-FFF2-40B4-BE49-F238E27FC236}">
                <a16:creationId xmlns:a16="http://schemas.microsoft.com/office/drawing/2014/main" id="{6DDA1D7C-650C-8C3F-0FC7-2D3A97467D6B}"/>
              </a:ext>
              <a:ext uri="{C183D7F6-B498-43B3-948B-1728B52AA6E4}">
                <adec:decorative xmlns:adec="http://schemas.microsoft.com/office/drawing/2017/decorative" val="1"/>
              </a:ext>
            </a:extLst>
          </p:cNvPr>
          <p:cNvCxnSpPr>
            <a:cxnSpLocks/>
          </p:cNvCxnSpPr>
          <p:nvPr userDrawn="1"/>
        </p:nvCxnSpPr>
        <p:spPr>
          <a:xfrm>
            <a:off x="-1" y="3609847"/>
            <a:ext cx="79310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5" name="Picture 4" descr="Western Educational Equity Assistance Center logo">
            <a:extLst>
              <a:ext uri="{FF2B5EF4-FFF2-40B4-BE49-F238E27FC236}">
                <a16:creationId xmlns:a16="http://schemas.microsoft.com/office/drawing/2014/main" id="{99E8DC0D-4C68-FDFA-9AE2-4B67B1D0D124}"/>
              </a:ext>
            </a:extLst>
          </p:cNvPr>
          <p:cNvPicPr>
            <a:picLocks noChangeAspect="1"/>
          </p:cNvPicPr>
          <p:nvPr userDrawn="1"/>
        </p:nvPicPr>
        <p:blipFill>
          <a:blip r:embed="rId4"/>
          <a:stretch>
            <a:fillRect/>
          </a:stretch>
        </p:blipFill>
        <p:spPr>
          <a:xfrm>
            <a:off x="7990197" y="550333"/>
            <a:ext cx="3751709" cy="927575"/>
          </a:xfrm>
          <a:prstGeom prst="rect">
            <a:avLst/>
          </a:prstGeom>
        </p:spPr>
      </p:pic>
      <p:pic>
        <p:nvPicPr>
          <p:cNvPr id="9" name="Graphic 8">
            <a:extLst>
              <a:ext uri="{FF2B5EF4-FFF2-40B4-BE49-F238E27FC236}">
                <a16:creationId xmlns:a16="http://schemas.microsoft.com/office/drawing/2014/main" id="{70A2296B-3C70-7A22-EAB2-5792BE43C732}"/>
              </a:ext>
              <a:ext uri="{C183D7F6-B498-43B3-948B-1728B52AA6E4}">
                <adec:decorative xmlns:adec="http://schemas.microsoft.com/office/drawing/2017/decorative" val="1"/>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90" b="9902"/>
          <a:stretch/>
        </p:blipFill>
        <p:spPr>
          <a:xfrm>
            <a:off x="-1" y="3902151"/>
            <a:ext cx="7711031" cy="2955850"/>
          </a:xfrm>
          <a:prstGeom prst="rect">
            <a:avLst/>
          </a:prstGeom>
        </p:spPr>
      </p:pic>
      <p:pic>
        <p:nvPicPr>
          <p:cNvPr id="4" name="Graphic 3">
            <a:extLst>
              <a:ext uri="{FF2B5EF4-FFF2-40B4-BE49-F238E27FC236}">
                <a16:creationId xmlns:a16="http://schemas.microsoft.com/office/drawing/2014/main" id="{B999D120-AB06-BADE-7F27-81C299E04A6B}"/>
              </a:ext>
              <a:ext uri="{C183D7F6-B498-43B3-948B-1728B52AA6E4}">
                <adec:decorative xmlns:adec="http://schemas.microsoft.com/office/drawing/2017/decorative" val="1"/>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3206" t="70288"/>
          <a:stretch/>
        </p:blipFill>
        <p:spPr>
          <a:xfrm>
            <a:off x="0" y="0"/>
            <a:ext cx="7523258" cy="950464"/>
          </a:xfrm>
          <a:prstGeom prst="rect">
            <a:avLst/>
          </a:prstGeom>
        </p:spPr>
      </p:pic>
    </p:spTree>
    <p:extLst>
      <p:ext uri="{BB962C8B-B14F-4D97-AF65-F5344CB8AC3E}">
        <p14:creationId xmlns:p14="http://schemas.microsoft.com/office/powerpoint/2010/main" val="216867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ld Text/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AE65E4-89FB-2394-533C-7FC651252651}"/>
              </a:ext>
            </a:extLst>
          </p:cNvPr>
          <p:cNvSpPr/>
          <p:nvPr userDrawn="1"/>
        </p:nvSpPr>
        <p:spPr>
          <a:xfrm>
            <a:off x="-174922" y="0"/>
            <a:ext cx="12541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Graphic 8">
            <a:extLst>
              <a:ext uri="{FF2B5EF4-FFF2-40B4-BE49-F238E27FC236}">
                <a16:creationId xmlns:a16="http://schemas.microsoft.com/office/drawing/2014/main" id="{EF406075-88C8-DADE-B8BB-2EA6C8E90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74922" y="3556000"/>
            <a:ext cx="5813722" cy="3302000"/>
          </a:xfrm>
          <a:prstGeom prst="rect">
            <a:avLst/>
          </a:prstGeom>
        </p:spPr>
      </p:pic>
      <p:sp>
        <p:nvSpPr>
          <p:cNvPr id="5" name="Slide Number Placeholder 4">
            <a:extLst>
              <a:ext uri="{FF2B5EF4-FFF2-40B4-BE49-F238E27FC236}">
                <a16:creationId xmlns:a16="http://schemas.microsoft.com/office/drawing/2014/main" id="{80113D94-E1D8-2F6F-46F5-59AF62DB022B}"/>
              </a:ext>
            </a:extLst>
          </p:cNvPr>
          <p:cNvSpPr>
            <a:spLocks noGrp="1"/>
          </p:cNvSpPr>
          <p:nvPr>
            <p:ph type="sldNum" sz="quarter" idx="12"/>
          </p:nvPr>
        </p:nvSpPr>
        <p:spPr/>
        <p:txBody>
          <a:bodyPr/>
          <a:lstStyle>
            <a:lvl1pPr>
              <a:defRPr>
                <a:solidFill>
                  <a:schemeClr val="bg1"/>
                </a:solidFill>
              </a:defRPr>
            </a:lvl1pPr>
          </a:lstStyle>
          <a:p>
            <a:fld id="{7EFD9087-D8F8-BB4C-9D46-8B66A684035D}" type="slidenum">
              <a:rPr lang="en-US" smtClean="0"/>
              <a:pPr/>
              <a:t>‹#›</a:t>
            </a:fld>
            <a:endParaRPr lang="en-US" dirty="0"/>
          </a:p>
        </p:txBody>
      </p:sp>
      <p:pic>
        <p:nvPicPr>
          <p:cNvPr id="7" name="Graphic 6">
            <a:extLst>
              <a:ext uri="{FF2B5EF4-FFF2-40B4-BE49-F238E27FC236}">
                <a16:creationId xmlns:a16="http://schemas.microsoft.com/office/drawing/2014/main" id="{57C32170-FDCA-A3B5-3B1D-0685162656BD}"/>
              </a:ext>
              <a:ext uri="{C183D7F6-B498-43B3-948B-1728B52AA6E4}">
                <adec:decorative xmlns:adec="http://schemas.microsoft.com/office/drawing/2017/decorative" val="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545" y="3946461"/>
            <a:ext cx="7772400" cy="2911539"/>
          </a:xfrm>
          <a:prstGeom prst="rect">
            <a:avLst/>
          </a:prstGeom>
        </p:spPr>
      </p:pic>
      <p:pic>
        <p:nvPicPr>
          <p:cNvPr id="8" name="Graphic 7" descr="Western Educational Equity Assistance Center logo&#10;">
            <a:extLst>
              <a:ext uri="{FF2B5EF4-FFF2-40B4-BE49-F238E27FC236}">
                <a16:creationId xmlns:a16="http://schemas.microsoft.com/office/drawing/2014/main" id="{E40F421C-7643-AB16-0E7B-D17472A7EE1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30174" y="550332"/>
            <a:ext cx="3788529" cy="927575"/>
          </a:xfrm>
          <a:prstGeom prst="rect">
            <a:avLst/>
          </a:prstGeom>
        </p:spPr>
      </p:pic>
      <p:pic>
        <p:nvPicPr>
          <p:cNvPr id="10" name="Graphic 9">
            <a:extLst>
              <a:ext uri="{FF2B5EF4-FFF2-40B4-BE49-F238E27FC236}">
                <a16:creationId xmlns:a16="http://schemas.microsoft.com/office/drawing/2014/main" id="{C9BEFDC5-6CBB-8E4A-57B1-4FEED9C429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flipH="1">
            <a:off x="8120157" y="0"/>
            <a:ext cx="4246764" cy="2412020"/>
          </a:xfrm>
          <a:prstGeom prst="rect">
            <a:avLst/>
          </a:prstGeom>
        </p:spPr>
      </p:pic>
      <p:sp>
        <p:nvSpPr>
          <p:cNvPr id="2" name="Title 1">
            <a:extLst>
              <a:ext uri="{FF2B5EF4-FFF2-40B4-BE49-F238E27FC236}">
                <a16:creationId xmlns:a16="http://schemas.microsoft.com/office/drawing/2014/main" id="{26EDC79E-7626-E394-98A8-91C4F782EF09}"/>
              </a:ext>
            </a:extLst>
          </p:cNvPr>
          <p:cNvSpPr>
            <a:spLocks noGrp="1"/>
          </p:cNvSpPr>
          <p:nvPr>
            <p:ph type="title"/>
          </p:nvPr>
        </p:nvSpPr>
        <p:spPr>
          <a:xfrm>
            <a:off x="5497651" y="1800862"/>
            <a:ext cx="6328180" cy="4487982"/>
          </a:xfrm>
        </p:spPr>
        <p:txBody>
          <a:bodyPr>
            <a:normAutofit/>
          </a:bodyPr>
          <a:lstStyle>
            <a:lvl1pPr algn="l">
              <a:defRPr sz="7500" b="1">
                <a:solidFill>
                  <a:schemeClr val="bg1"/>
                </a:solidFill>
                <a:latin typeface="Franklin Gothic Medium" panose="020B0603020102020204" pitchFamily="34" charset="0"/>
              </a:defRPr>
            </a:lvl1pPr>
          </a:lstStyle>
          <a:p>
            <a:r>
              <a:rPr lang="en-US" dirty="0"/>
              <a:t>Click to edit Master title style</a:t>
            </a:r>
          </a:p>
        </p:txBody>
      </p:sp>
    </p:spTree>
    <p:extLst>
      <p:ext uri="{BB962C8B-B14F-4D97-AF65-F5344CB8AC3E}">
        <p14:creationId xmlns:p14="http://schemas.microsoft.com/office/powerpoint/2010/main" val="15721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ld Header Slide">
    <p:spTree>
      <p:nvGrpSpPr>
        <p:cNvPr id="1" name=""/>
        <p:cNvGrpSpPr/>
        <p:nvPr/>
      </p:nvGrpSpPr>
      <p:grpSpPr>
        <a:xfrm>
          <a:off x="0" y="0"/>
          <a:ext cx="0" cy="0"/>
          <a:chOff x="0" y="0"/>
          <a:chExt cx="0" cy="0"/>
        </a:xfrm>
      </p:grpSpPr>
      <p:pic>
        <p:nvPicPr>
          <p:cNvPr id="4" name="Picture 3" descr="Western Educational Equity Assistance Center logo">
            <a:extLst>
              <a:ext uri="{FF2B5EF4-FFF2-40B4-BE49-F238E27FC236}">
                <a16:creationId xmlns:a16="http://schemas.microsoft.com/office/drawing/2014/main" id="{B7FE938D-5DC3-F011-BC83-7066867A7277}"/>
              </a:ext>
            </a:extLst>
          </p:cNvPr>
          <p:cNvPicPr>
            <a:picLocks noChangeAspect="1"/>
          </p:cNvPicPr>
          <p:nvPr userDrawn="1"/>
        </p:nvPicPr>
        <p:blipFill>
          <a:blip r:embed="rId2"/>
          <a:stretch>
            <a:fillRect/>
          </a:stretch>
        </p:blipFill>
        <p:spPr>
          <a:xfrm>
            <a:off x="7930514" y="382349"/>
            <a:ext cx="3452488" cy="853595"/>
          </a:xfrm>
          <a:prstGeom prst="rect">
            <a:avLst/>
          </a:prstGeom>
        </p:spPr>
      </p:pic>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0" y="0"/>
            <a:ext cx="48052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474673" y="1660524"/>
            <a:ext cx="3786815" cy="3757121"/>
          </a:xfrm>
        </p:spPr>
        <p:txBody>
          <a:bodyPr anchor="t" anchorCtr="0">
            <a:noAutofit/>
          </a:bodyPr>
          <a:lstStyle>
            <a:lvl1pPr>
              <a:defRPr sz="4600" b="1">
                <a:solidFill>
                  <a:schemeClr val="accent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5435601" y="1660525"/>
            <a:ext cx="5918199" cy="4351338"/>
          </a:xfrm>
        </p:spPr>
        <p:txBody>
          <a:bodyPr>
            <a:noAutofit/>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23" name="Graphic 22">
            <a:extLst>
              <a:ext uri="{FF2B5EF4-FFF2-40B4-BE49-F238E27FC236}">
                <a16:creationId xmlns:a16="http://schemas.microsoft.com/office/drawing/2014/main" id="{6BDC1886-CDF0-5724-5A61-ADEBDFBA4A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099774"/>
            <a:ext cx="4165461" cy="1758226"/>
          </a:xfrm>
          <a:prstGeom prst="rect">
            <a:avLst/>
          </a:prstGeom>
        </p:spPr>
      </p:pic>
      <p:pic>
        <p:nvPicPr>
          <p:cNvPr id="25" name="Graphic 24">
            <a:extLst>
              <a:ext uri="{FF2B5EF4-FFF2-40B4-BE49-F238E27FC236}">
                <a16:creationId xmlns:a16="http://schemas.microsoft.com/office/drawing/2014/main" id="{0CB6C77D-77C1-EE40-605D-6253B773642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158114" y="0"/>
            <a:ext cx="7772400" cy="2911539"/>
          </a:xfrm>
          <a:prstGeom prst="rect">
            <a:avLst/>
          </a:prstGeom>
        </p:spPr>
      </p:pic>
    </p:spTree>
    <p:extLst>
      <p:ext uri="{BB962C8B-B14F-4D97-AF65-F5344CB8AC3E}">
        <p14:creationId xmlns:p14="http://schemas.microsoft.com/office/powerpoint/2010/main" val="376792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rimary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1441549"/>
            <a:ext cx="10401301" cy="1260512"/>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952499" y="2833687"/>
            <a:ext cx="10401302" cy="3522663"/>
          </a:xfrm>
        </p:spPr>
        <p:txBody>
          <a:bodyPr>
            <a:noAutofit/>
          </a:bodyPr>
          <a:lstStyle>
            <a:lvl1pPr marL="0" indent="0">
              <a:lnSpc>
                <a:spcPct val="100000"/>
              </a:lnSpc>
              <a:spcAft>
                <a:spcPts val="1600"/>
              </a:spcAft>
              <a:buFont typeface="+mj-l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pic>
        <p:nvPicPr>
          <p:cNvPr id="9" name="Graphic 8">
            <a:extLst>
              <a:ext uri="{FF2B5EF4-FFF2-40B4-BE49-F238E27FC236}">
                <a16:creationId xmlns:a16="http://schemas.microsoft.com/office/drawing/2014/main" id="{5F674904-4028-91DA-8849-E28F0786166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7" name="Graphic 6">
            <a:extLst>
              <a:ext uri="{FF2B5EF4-FFF2-40B4-BE49-F238E27FC236}">
                <a16:creationId xmlns:a16="http://schemas.microsoft.com/office/drawing/2014/main" id="{AF720064-48A2-BC73-B299-1EA26D09255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AF2AAA65-BF88-63F5-CBAC-B3C7C5828D64}"/>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9594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up Conten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C1C29D-512B-7A5B-E889-F515A087D430}"/>
              </a:ext>
            </a:extLst>
          </p:cNvPr>
          <p:cNvSpPr>
            <a:spLocks noGrp="1"/>
          </p:cNvSpPr>
          <p:nvPr>
            <p:ph type="pic" sz="quarter" idx="15" hasCustomPrompt="1"/>
          </p:nvPr>
        </p:nvSpPr>
        <p:spPr>
          <a:xfrm>
            <a:off x="838200" y="2671762"/>
            <a:ext cx="5257800" cy="3684588"/>
          </a:xfrm>
        </p:spPr>
        <p:txBody>
          <a:bodyPr/>
          <a:lstStyle>
            <a:lvl1pPr>
              <a:defRPr>
                <a:solidFill>
                  <a:schemeClr val="accent4"/>
                </a:solidFill>
                <a:latin typeface="Franklin Gothic Medium" panose="020B0603020102020204" pitchFamily="34" charset="0"/>
              </a:defRPr>
            </a:lvl1pPr>
          </a:lstStyle>
          <a:p>
            <a:r>
              <a:rPr lang="en-US" dirty="0"/>
              <a:t>Picture</a:t>
            </a:r>
          </a:p>
        </p:txBody>
      </p:sp>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37557"/>
            <a:ext cx="7543236" cy="1258888"/>
          </a:xfrm>
        </p:spPr>
        <p:txBody>
          <a:bodyPr anchor="b" anchorCtr="0"/>
          <a:lstStyle>
            <a:lvl1pPr>
              <a:defRPr b="1" i="0">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6282258" y="2671762"/>
            <a:ext cx="5103812"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4719E6DF-B0B1-F583-CF13-50DE24759E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5" name="Graphic 4">
            <a:extLst>
              <a:ext uri="{FF2B5EF4-FFF2-40B4-BE49-F238E27FC236}">
                <a16:creationId xmlns:a16="http://schemas.microsoft.com/office/drawing/2014/main" id="{CB963F1F-B27A-9D1B-77C9-2DB3433ECFDF}"/>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7" name="Picture 6" descr="Western Educational Equity Assistance Center logo">
            <a:extLst>
              <a:ext uri="{FF2B5EF4-FFF2-40B4-BE49-F238E27FC236}">
                <a16:creationId xmlns:a16="http://schemas.microsoft.com/office/drawing/2014/main" id="{D7A68CA4-F5CE-5B3A-09AE-8A28DC7A4138}"/>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30684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4803-5E92-5871-F119-CF90D2DC982F}"/>
              </a:ext>
            </a:extLst>
          </p:cNvPr>
          <p:cNvSpPr>
            <a:spLocks noGrp="1"/>
          </p:cNvSpPr>
          <p:nvPr>
            <p:ph type="title"/>
          </p:nvPr>
        </p:nvSpPr>
        <p:spPr>
          <a:xfrm>
            <a:off x="839787" y="1246187"/>
            <a:ext cx="7352975" cy="1258888"/>
          </a:xfrm>
        </p:spPr>
        <p:txBody>
          <a:bodyPr anchor="b" anchorCtr="0"/>
          <a:lstStyle>
            <a:lvl1pPr>
              <a:defRPr b="1">
                <a:solidFill>
                  <a:schemeClr val="tx1"/>
                </a:solidFill>
                <a:latin typeface="Franklin Gothic Medium" panose="020B06030201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D28637BC-BEB7-6F9C-D417-D13CF818251B}"/>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
        <p:nvSpPr>
          <p:cNvPr id="19" name="Text Placeholder 18">
            <a:extLst>
              <a:ext uri="{FF2B5EF4-FFF2-40B4-BE49-F238E27FC236}">
                <a16:creationId xmlns:a16="http://schemas.microsoft.com/office/drawing/2014/main" id="{829551CA-770B-7082-4F5E-536499855B8B}"/>
              </a:ext>
            </a:extLst>
          </p:cNvPr>
          <p:cNvSpPr>
            <a:spLocks noGrp="1"/>
          </p:cNvSpPr>
          <p:nvPr>
            <p:ph type="body" sz="quarter" idx="14"/>
          </p:nvPr>
        </p:nvSpPr>
        <p:spPr>
          <a:xfrm>
            <a:off x="839788" y="2658731"/>
            <a:ext cx="4990273"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18">
            <a:extLst>
              <a:ext uri="{FF2B5EF4-FFF2-40B4-BE49-F238E27FC236}">
                <a16:creationId xmlns:a16="http://schemas.microsoft.com/office/drawing/2014/main" id="{D363DC6D-C765-A9C6-0B10-7A54F77D4FBB}"/>
              </a:ext>
            </a:extLst>
          </p:cNvPr>
          <p:cNvSpPr>
            <a:spLocks noGrp="1"/>
          </p:cNvSpPr>
          <p:nvPr>
            <p:ph type="body" sz="quarter" idx="15"/>
          </p:nvPr>
        </p:nvSpPr>
        <p:spPr>
          <a:xfrm>
            <a:off x="6372220" y="2658731"/>
            <a:ext cx="4990274" cy="3684588"/>
          </a:xfrm>
        </p:spPr>
        <p:txBody>
          <a:bodyPr/>
          <a:lstStyle>
            <a:lvl1pPr marL="0" indent="0">
              <a:spcAft>
                <a:spcPts val="800"/>
              </a:spcAft>
              <a:buNone/>
              <a:defRPr sz="2800" b="0">
                <a:solidFill>
                  <a:schemeClr val="accent4"/>
                </a:solidFill>
                <a:latin typeface="Franklin Gothic Medium" panose="020B0603020102020204" pitchFamily="34" charset="0"/>
              </a:defRPr>
            </a:lvl1pPr>
            <a:lvl2pPr>
              <a:defRPr>
                <a:solidFill>
                  <a:schemeClr val="tx2"/>
                </a:solidFill>
                <a:latin typeface="Franklin Gothic Medium" panose="020B0603020102020204" pitchFamily="34" charset="0"/>
              </a:defRPr>
            </a:lvl2pPr>
            <a:lvl3pPr>
              <a:spcBef>
                <a:spcPts val="1100"/>
              </a:spcBef>
              <a:defRPr>
                <a:solidFill>
                  <a:schemeClr val="tx2"/>
                </a:solidFill>
                <a:latin typeface="Franklin Gothic Medium" panose="020B0603020102020204" pitchFamily="34" charset="0"/>
              </a:defRPr>
            </a:lvl3pPr>
            <a:lvl4pPr>
              <a:defRPr>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3DE4BB84-71D7-C46E-CEF1-E14D2EC715A7}"/>
              </a:ext>
            </a:extLst>
          </p:cNvPr>
          <p:cNvCxnSpPr/>
          <p:nvPr userDrawn="1"/>
        </p:nvCxnSpPr>
        <p:spPr>
          <a:xfrm>
            <a:off x="6096000" y="2671762"/>
            <a:ext cx="0" cy="3684588"/>
          </a:xfrm>
          <a:prstGeom prst="line">
            <a:avLst/>
          </a:prstGeom>
        </p:spPr>
        <p:style>
          <a:lnRef idx="1">
            <a:schemeClr val="accent6"/>
          </a:lnRef>
          <a:fillRef idx="0">
            <a:schemeClr val="accent6"/>
          </a:fillRef>
          <a:effectRef idx="0">
            <a:schemeClr val="accent6"/>
          </a:effectRef>
          <a:fontRef idx="minor">
            <a:schemeClr val="tx1"/>
          </a:fontRef>
        </p:style>
      </p:cxnSp>
      <p:pic>
        <p:nvPicPr>
          <p:cNvPr id="5" name="Graphic 4">
            <a:extLst>
              <a:ext uri="{FF2B5EF4-FFF2-40B4-BE49-F238E27FC236}">
                <a16:creationId xmlns:a16="http://schemas.microsoft.com/office/drawing/2014/main" id="{E94C78CE-DCF8-D5AB-991A-05062A93117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06" t="70288"/>
          <a:stretch/>
        </p:blipFill>
        <p:spPr>
          <a:xfrm>
            <a:off x="0" y="0"/>
            <a:ext cx="6314861" cy="797799"/>
          </a:xfrm>
          <a:prstGeom prst="rect">
            <a:avLst/>
          </a:prstGeom>
        </p:spPr>
      </p:pic>
      <p:pic>
        <p:nvPicPr>
          <p:cNvPr id="6" name="Graphic 5">
            <a:extLst>
              <a:ext uri="{FF2B5EF4-FFF2-40B4-BE49-F238E27FC236}">
                <a16:creationId xmlns:a16="http://schemas.microsoft.com/office/drawing/2014/main" id="{071573A5-1981-3002-184E-F78D87A02F2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a:off x="6517400" y="4632966"/>
            <a:ext cx="5939765" cy="2225034"/>
          </a:xfrm>
          <a:prstGeom prst="rect">
            <a:avLst/>
          </a:prstGeom>
        </p:spPr>
      </p:pic>
      <p:pic>
        <p:nvPicPr>
          <p:cNvPr id="8" name="Picture 7" descr="Western Educational Equity Assistance Center logo">
            <a:extLst>
              <a:ext uri="{FF2B5EF4-FFF2-40B4-BE49-F238E27FC236}">
                <a16:creationId xmlns:a16="http://schemas.microsoft.com/office/drawing/2014/main" id="{8F50EE83-A7D7-C3B4-BEB5-0408E407C395}"/>
              </a:ext>
            </a:extLst>
          </p:cNvPr>
          <p:cNvPicPr>
            <a:picLocks noChangeAspect="1"/>
          </p:cNvPicPr>
          <p:nvPr userDrawn="1"/>
        </p:nvPicPr>
        <p:blipFill>
          <a:blip r:embed="rId6"/>
          <a:stretch>
            <a:fillRect/>
          </a:stretch>
        </p:blipFill>
        <p:spPr>
          <a:xfrm>
            <a:off x="7930514" y="382349"/>
            <a:ext cx="3452488" cy="853595"/>
          </a:xfrm>
          <a:prstGeom prst="rect">
            <a:avLst/>
          </a:prstGeom>
        </p:spPr>
      </p:pic>
    </p:spTree>
    <p:extLst>
      <p:ext uri="{BB962C8B-B14F-4D97-AF65-F5344CB8AC3E}">
        <p14:creationId xmlns:p14="http://schemas.microsoft.com/office/powerpoint/2010/main" val="27586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Minimal Slide for Ma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895349" y="911963"/>
            <a:ext cx="10458450" cy="1156673"/>
          </a:xfrm>
        </p:spPr>
        <p:txBody>
          <a:bodyPr anchor="t" anchorCtr="0">
            <a:noAutofit/>
          </a:bodyPr>
          <a:lstStyle>
            <a:lvl1pPr>
              <a:defRPr sz="44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895348" y="2289177"/>
            <a:ext cx="10458451" cy="4067174"/>
          </a:xfrm>
        </p:spPr>
        <p:txBody>
          <a:bodyPr/>
          <a:lstStyle>
            <a:lvl1pPr marL="0" indent="0">
              <a:lnSpc>
                <a:spcPct val="10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chemeClr val="tx2"/>
                </a:solidFill>
                <a:latin typeface="Franklin Gothic Medium" panose="020B0603020102020204" pitchFamily="34" charset="0"/>
              </a:defRPr>
            </a:lvl2pPr>
            <a:lvl3pPr marL="685800">
              <a:defRPr>
                <a:solidFill>
                  <a:schemeClr val="tx2"/>
                </a:solidFill>
                <a:latin typeface="Franklin Gothic Medium" panose="020B0603020102020204" pitchFamily="34" charset="0"/>
              </a:defRPr>
            </a:lvl3pPr>
            <a:lvl4pPr marL="960120" indent="-228600">
              <a:buFont typeface="Wingdings" pitchFamily="2" charset="2"/>
              <a:buChar char="§"/>
              <a:defRPr sz="1600" b="0">
                <a:solidFill>
                  <a:schemeClr val="tx2"/>
                </a:solidFill>
                <a:latin typeface="Franklin Gothic Medium" panose="020B0603020102020204" pitchFamily="34" charset="0"/>
              </a:defRPr>
            </a:lvl4pPr>
            <a:lvl5pPr>
              <a:defRPr>
                <a:solidFill>
                  <a:schemeClr val="tx2"/>
                </a:solidFill>
                <a:latin typeface="Franklin Gothic Medium" panose="020B06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E1500E9-F734-2597-A5B8-53848C7178FC}"/>
              </a:ext>
            </a:extLst>
          </p:cNvPr>
          <p:cNvSpPr>
            <a:spLocks noGrp="1"/>
          </p:cNvSpPr>
          <p:nvPr>
            <p:ph type="sldNum" sz="quarter" idx="12"/>
          </p:nvPr>
        </p:nvSpPr>
        <p:spPr/>
        <p:txBody>
          <a:bodyPr/>
          <a:lstStyle>
            <a:lvl1pPr>
              <a:defRPr>
                <a:solidFill>
                  <a:schemeClr val="accent4"/>
                </a:solidFill>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23510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A9B337-D578-8235-7224-265642DD70DE}"/>
              </a:ext>
              <a:ext uri="{C183D7F6-B498-43B3-948B-1728B52AA6E4}">
                <adec:decorative xmlns:adec="http://schemas.microsoft.com/office/drawing/2017/decorative" val="1"/>
              </a:ext>
            </a:extLst>
          </p:cNvPr>
          <p:cNvSpPr/>
          <p:nvPr userDrawn="1"/>
        </p:nvSpPr>
        <p:spPr>
          <a:xfrm>
            <a:off x="-114300" y="4822903"/>
            <a:ext cx="12306300" cy="21493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F2CD8C-3FC4-9DAC-ABCF-F9AEC3A66BC8}"/>
              </a:ext>
            </a:extLst>
          </p:cNvPr>
          <p:cNvSpPr>
            <a:spLocks noGrp="1"/>
          </p:cNvSpPr>
          <p:nvPr>
            <p:ph type="title"/>
          </p:nvPr>
        </p:nvSpPr>
        <p:spPr>
          <a:xfrm>
            <a:off x="952499" y="2372129"/>
            <a:ext cx="3581401" cy="2026827"/>
          </a:xfrm>
        </p:spPr>
        <p:txBody>
          <a:bodyPr anchor="t" anchorCtr="0">
            <a:noAutofit/>
          </a:bodyPr>
          <a:lstStyle>
            <a:lvl1pPr>
              <a:defRPr sz="4600" b="1">
                <a:solidFill>
                  <a:schemeClr val="tx1"/>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3C074B8-4B25-BBD8-F69A-061FE1AFCDAF}"/>
              </a:ext>
            </a:extLst>
          </p:cNvPr>
          <p:cNvSpPr>
            <a:spLocks noGrp="1"/>
          </p:cNvSpPr>
          <p:nvPr>
            <p:ph idx="1"/>
          </p:nvPr>
        </p:nvSpPr>
        <p:spPr>
          <a:xfrm>
            <a:off x="4647904" y="2372130"/>
            <a:ext cx="6804070" cy="1487988"/>
          </a:xfrm>
        </p:spPr>
        <p:txBody>
          <a:bodyPr>
            <a:normAutofit/>
          </a:bodyPr>
          <a:lstStyle>
            <a:lvl1pPr marL="0" indent="0">
              <a:lnSpc>
                <a:spcPct val="110000"/>
              </a:lnSpc>
              <a:spcAft>
                <a:spcPts val="1600"/>
              </a:spcAft>
              <a:buNone/>
              <a:defRPr sz="2800" b="0">
                <a:solidFill>
                  <a:schemeClr val="accent4"/>
                </a:solidFill>
                <a:latin typeface="Franklin Gothic Medium" panose="020B0603020102020204" pitchFamily="34" charset="0"/>
              </a:defRPr>
            </a:lvl1pPr>
            <a:lvl2pPr marL="342900" indent="-342900">
              <a:lnSpc>
                <a:spcPct val="100000"/>
              </a:lnSpc>
              <a:spcAft>
                <a:spcPts val="700"/>
              </a:spcAft>
              <a:buFont typeface="Arial" panose="020B0604020202020204" pitchFamily="34" charset="0"/>
              <a:buChar char="•"/>
              <a:defRPr>
                <a:solidFill>
                  <a:srgbClr val="368167"/>
                </a:solidFill>
              </a:defRPr>
            </a:lvl2pPr>
            <a:lvl3pPr marL="685800">
              <a:defRPr>
                <a:solidFill>
                  <a:srgbClr val="341E72"/>
                </a:solidFill>
              </a:defRPr>
            </a:lvl3pPr>
            <a:lvl4pPr marL="960120" indent="-228600">
              <a:buFont typeface="Wingdings" pitchFamily="2" charset="2"/>
              <a:buChar char="§"/>
              <a:defRPr sz="1600" b="0">
                <a:solidFill>
                  <a:srgbClr val="341E72"/>
                </a:solidFill>
              </a:defRPr>
            </a:lvl4pPr>
            <a:lvl5pPr>
              <a:defRPr>
                <a:solidFill>
                  <a:schemeClr val="bg2">
                    <a:lumMod val="25000"/>
                  </a:schemeClr>
                </a:solidFill>
              </a:defRPr>
            </a:lvl5pPr>
          </a:lstStyle>
          <a:p>
            <a:pPr lvl="0"/>
            <a:r>
              <a:rPr lang="en-US" dirty="0"/>
              <a:t>Click to edit Master text styles</a:t>
            </a:r>
          </a:p>
        </p:txBody>
      </p:sp>
      <p:sp>
        <p:nvSpPr>
          <p:cNvPr id="11" name="TextBox 10">
            <a:extLst>
              <a:ext uri="{FF2B5EF4-FFF2-40B4-BE49-F238E27FC236}">
                <a16:creationId xmlns:a16="http://schemas.microsoft.com/office/drawing/2014/main" id="{6785EE8C-0C67-ECB4-F569-BE8D5EF9EB59}"/>
              </a:ext>
            </a:extLst>
          </p:cNvPr>
          <p:cNvSpPr txBox="1"/>
          <p:nvPr userDrawn="1"/>
        </p:nvSpPr>
        <p:spPr>
          <a:xfrm>
            <a:off x="4647904" y="5114172"/>
            <a:ext cx="652741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2"/>
                </a:solidFill>
                <a:effectLst/>
                <a:latin typeface="Franklin Gothic Medium" panose="020B0603020102020204" pitchFamily="34" charset="0"/>
              </a:rPr>
              <a:t>WestEd</a:t>
            </a:r>
            <a:r>
              <a:rPr lang="en-US" sz="1400" dirty="0">
                <a:solidFill>
                  <a:schemeClr val="bg2"/>
                </a:solidFill>
                <a:effectLst/>
                <a:latin typeface="Franklin Gothic Medium" panose="020B0603020102020204" pitchFamily="34" charset="0"/>
              </a:rPr>
              <a:t> is a nonpartisan, nonprofit agency that conducts and applies research, develops evidence-based solutions, and provides services and resources in the realms of education, human development, and related fields, with the end goal of improving outcomes and ensuring equity for individuals from infancy through adulthood. For more information, visit </a:t>
            </a:r>
            <a:r>
              <a:rPr lang="en-US" sz="1400" u="sng" dirty="0" err="1">
                <a:solidFill>
                  <a:schemeClr val="bg2"/>
                </a:solidFill>
                <a:effectLst/>
                <a:latin typeface="Franklin Gothic Medium" panose="020B0603020102020204" pitchFamily="34" charset="0"/>
              </a:rPr>
              <a:t>WestEd.org</a:t>
            </a:r>
            <a:r>
              <a:rPr lang="en-US" sz="1400" dirty="0">
                <a:solidFill>
                  <a:schemeClr val="bg2"/>
                </a:solidFill>
                <a:effectLst/>
                <a:latin typeface="Franklin Gothic Medium" panose="020B0603020102020204" pitchFamily="34" charset="0"/>
              </a:rPr>
              <a:t>.</a:t>
            </a:r>
          </a:p>
          <a:p>
            <a:endParaRPr lang="en-US" sz="1400" dirty="0">
              <a:solidFill>
                <a:schemeClr val="bg2">
                  <a:lumMod val="90000"/>
                </a:schemeClr>
              </a:solidFill>
            </a:endParaRPr>
          </a:p>
        </p:txBody>
      </p:sp>
      <p:sp>
        <p:nvSpPr>
          <p:cNvPr id="13" name="TextBox 12">
            <a:extLst>
              <a:ext uri="{FF2B5EF4-FFF2-40B4-BE49-F238E27FC236}">
                <a16:creationId xmlns:a16="http://schemas.microsoft.com/office/drawing/2014/main" id="{3495BBBD-6B50-BB9E-775F-BB225EB4CDB0}"/>
              </a:ext>
            </a:extLst>
          </p:cNvPr>
          <p:cNvSpPr txBox="1"/>
          <p:nvPr userDrawn="1"/>
        </p:nvSpPr>
        <p:spPr>
          <a:xfrm>
            <a:off x="1079500" y="5114172"/>
            <a:ext cx="1828800" cy="338554"/>
          </a:xfrm>
          <a:prstGeom prst="rect">
            <a:avLst/>
          </a:prstGeom>
          <a:noFill/>
        </p:spPr>
        <p:txBody>
          <a:bodyPr wrap="square" rtlCol="0">
            <a:spAutoFit/>
          </a:bodyPr>
          <a:lstStyle/>
          <a:p>
            <a:r>
              <a:rPr lang="en-US" sz="1600" dirty="0">
                <a:solidFill>
                  <a:schemeClr val="accent1"/>
                </a:solidFill>
                <a:latin typeface="Franklin Gothic Medium" panose="020B0603020102020204" pitchFamily="34" charset="0"/>
              </a:rPr>
              <a:t>A Project of</a:t>
            </a:r>
          </a:p>
        </p:txBody>
      </p:sp>
      <p:pic>
        <p:nvPicPr>
          <p:cNvPr id="15" name="Picture 14" descr="WestEd Logo">
            <a:extLst>
              <a:ext uri="{FF2B5EF4-FFF2-40B4-BE49-F238E27FC236}">
                <a16:creationId xmlns:a16="http://schemas.microsoft.com/office/drawing/2014/main" id="{E5C5E63E-8E3E-064E-0360-A050E7B1E67A}"/>
              </a:ext>
            </a:extLst>
          </p:cNvPr>
          <p:cNvPicPr>
            <a:picLocks noChangeAspect="1"/>
          </p:cNvPicPr>
          <p:nvPr userDrawn="1"/>
        </p:nvPicPr>
        <p:blipFill>
          <a:blip r:embed="rId2"/>
          <a:stretch>
            <a:fillRect/>
          </a:stretch>
        </p:blipFill>
        <p:spPr>
          <a:xfrm>
            <a:off x="1168400" y="5432845"/>
            <a:ext cx="1771650" cy="311150"/>
          </a:xfrm>
          <a:prstGeom prst="rect">
            <a:avLst/>
          </a:prstGeom>
        </p:spPr>
      </p:pic>
      <p:pic>
        <p:nvPicPr>
          <p:cNvPr id="4" name="Picture 3" descr="Western Educational Equity Assistance Center logo">
            <a:extLst>
              <a:ext uri="{FF2B5EF4-FFF2-40B4-BE49-F238E27FC236}">
                <a16:creationId xmlns:a16="http://schemas.microsoft.com/office/drawing/2014/main" id="{27D0EE3D-F65B-F96D-479B-8090342E1063}"/>
              </a:ext>
            </a:extLst>
          </p:cNvPr>
          <p:cNvPicPr>
            <a:picLocks noChangeAspect="1"/>
          </p:cNvPicPr>
          <p:nvPr userDrawn="1"/>
        </p:nvPicPr>
        <p:blipFill>
          <a:blip r:embed="rId3"/>
          <a:stretch>
            <a:fillRect/>
          </a:stretch>
        </p:blipFill>
        <p:spPr>
          <a:xfrm>
            <a:off x="7014117" y="550333"/>
            <a:ext cx="4437857" cy="1097219"/>
          </a:xfrm>
          <a:prstGeom prst="rect">
            <a:avLst/>
          </a:prstGeom>
        </p:spPr>
      </p:pic>
      <p:pic>
        <p:nvPicPr>
          <p:cNvPr id="6" name="Graphic 5">
            <a:extLst>
              <a:ext uri="{FF2B5EF4-FFF2-40B4-BE49-F238E27FC236}">
                <a16:creationId xmlns:a16="http://schemas.microsoft.com/office/drawing/2014/main" id="{FEEEAFB4-8758-E911-7BFD-26F4781DED2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6253514" cy="2815984"/>
          </a:xfrm>
          <a:prstGeom prst="rect">
            <a:avLst/>
          </a:prstGeom>
        </p:spPr>
      </p:pic>
      <p:sp>
        <p:nvSpPr>
          <p:cNvPr id="5" name="TextBox 4">
            <a:extLst>
              <a:ext uri="{FF2B5EF4-FFF2-40B4-BE49-F238E27FC236}">
                <a16:creationId xmlns:a16="http://schemas.microsoft.com/office/drawing/2014/main" id="{1C07EAA8-6477-9FCD-045D-82749F289764}"/>
              </a:ext>
            </a:extLst>
          </p:cNvPr>
          <p:cNvSpPr txBox="1"/>
          <p:nvPr userDrawn="1"/>
        </p:nvSpPr>
        <p:spPr>
          <a:xfrm>
            <a:off x="1885241" y="6441122"/>
            <a:ext cx="8421518" cy="430887"/>
          </a:xfrm>
          <a:prstGeom prst="rect">
            <a:avLst/>
          </a:prstGeom>
          <a:noFill/>
        </p:spPr>
        <p:txBody>
          <a:bodyPr wrap="square" rtlCol="0">
            <a:spAutoFit/>
          </a:bodyPr>
          <a:lstStyle/>
          <a:p>
            <a:r>
              <a:rPr lang="en-US" sz="1100" b="0" i="0" dirty="0">
                <a:solidFill>
                  <a:schemeClr val="accent1"/>
                </a:solidFill>
                <a:effectLst/>
                <a:latin typeface="Franklin Gothic Medium" panose="020B0603020102020204" pitchFamily="34" charset="0"/>
              </a:rPr>
              <a:t>The contents of this presentation were developed under a grant from the Department of Education. However, the contents do not necessarily represent the policy of the Department of Education, and you should not assume endorsement by the Federal government.</a:t>
            </a:r>
            <a:endParaRPr lang="en-US" sz="1100" dirty="0">
              <a:solidFill>
                <a:schemeClr val="accent1"/>
              </a:solidFill>
              <a:latin typeface="Franklin Gothic Medium" panose="020B0603020102020204" pitchFamily="34" charset="0"/>
            </a:endParaRPr>
          </a:p>
        </p:txBody>
      </p:sp>
    </p:spTree>
    <p:extLst>
      <p:ext uri="{BB962C8B-B14F-4D97-AF65-F5344CB8AC3E}">
        <p14:creationId xmlns:p14="http://schemas.microsoft.com/office/powerpoint/2010/main" val="361905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2256E-02A2-65FC-9E1B-2AFB4611C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9BA67B-AF57-34C5-53B1-2B78415B5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1A0A9A-CCE5-271F-5C6A-41C589EC7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7E971-BCB2-0645-A914-450D7F5E49E8}" type="datetimeFigureOut">
              <a:rPr lang="en-US" smtClean="0"/>
              <a:t>9/7/23</a:t>
            </a:fld>
            <a:endParaRPr lang="en-US"/>
          </a:p>
        </p:txBody>
      </p:sp>
      <p:sp>
        <p:nvSpPr>
          <p:cNvPr id="5" name="Footer Placeholder 4">
            <a:extLst>
              <a:ext uri="{FF2B5EF4-FFF2-40B4-BE49-F238E27FC236}">
                <a16:creationId xmlns:a16="http://schemas.microsoft.com/office/drawing/2014/main" id="{AB13200B-3126-87FF-3A22-756111703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7341B-C4DC-EEDD-7405-AA2480447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4821BF"/>
                </a:solidFill>
                <a:latin typeface="Helvetica" pitchFamily="2" charset="0"/>
              </a:defRPr>
            </a:lvl1pPr>
          </a:lstStyle>
          <a:p>
            <a:fld id="{7EFD9087-D8F8-BB4C-9D46-8B66A684035D}" type="slidenum">
              <a:rPr lang="en-US" smtClean="0"/>
              <a:pPr/>
              <a:t>‹#›</a:t>
            </a:fld>
            <a:endParaRPr lang="en-US" dirty="0"/>
          </a:p>
        </p:txBody>
      </p:sp>
    </p:spTree>
    <p:extLst>
      <p:ext uri="{BB962C8B-B14F-4D97-AF65-F5344CB8AC3E}">
        <p14:creationId xmlns:p14="http://schemas.microsoft.com/office/powerpoint/2010/main" val="33258928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60" r:id="rId5"/>
    <p:sldLayoutId id="2147483653" r:id="rId6"/>
    <p:sldLayoutId id="2147483663" r:id="rId7"/>
    <p:sldLayoutId id="2147483661" r:id="rId8"/>
    <p:sldLayoutId id="2147483662" r:id="rId9"/>
  </p:sldLayoutIdLst>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k12.wa.us/policy-funding/equity-and-civil-rights/resources-school-districts-civil-rights-washington-schools/reviewing-instructional-materials-bias" TargetMode="External"/><Relationship Id="rId2" Type="http://schemas.openxmlformats.org/officeDocument/2006/relationships/hyperlink" Target="https://www.isbe.net/Documents/Session-Two-Curriculum-and-Learning-Environments-Bias-In-Instructional-Materials.pdf" TargetMode="External"/><Relationship Id="rId1" Type="http://schemas.openxmlformats.org/officeDocument/2006/relationships/slideLayout" Target="../slideLayouts/slideLayout5.xml"/><Relationship Id="rId5" Type="http://schemas.openxmlformats.org/officeDocument/2006/relationships/hyperlink" Target="https://www.idra.org/equity-assistance-center/forms-bias-textbooks-instructional-materials/" TargetMode="External"/><Relationship Id="rId4" Type="http://schemas.openxmlformats.org/officeDocument/2006/relationships/hyperlink" Target="https://www.youtube.com/watch?v=DGlouw8fwZ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gion8cc.org/resource/tools-and-guidance-evaluating-bias-instructional-materials" TargetMode="External"/><Relationship Id="rId2" Type="http://schemas.openxmlformats.org/officeDocument/2006/relationships/hyperlink" Target="https://www.education.pa.gov/K-12/Career%20and%20Technical%20Education/Perkins/Pages/SevenFormsofBias.aspx" TargetMode="External"/><Relationship Id="rId1" Type="http://schemas.openxmlformats.org/officeDocument/2006/relationships/slideLayout" Target="../slideLayouts/slideLayout5.xml"/><Relationship Id="rId5" Type="http://schemas.openxmlformats.org/officeDocument/2006/relationships/hyperlink" Target="https://www.k12.wa.us/sites/default/files/public/equity/pubdocs/WA-ScreeningForBiasedContent-Form.pdf" TargetMode="External"/><Relationship Id="rId4" Type="http://schemas.openxmlformats.org/officeDocument/2006/relationships/hyperlink" Target="https://www.k12.wa.us/sites/default/files/public/equity/pubdocs/WA-ScreeningForBiasedContent.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wilsonm@prel.org" TargetMode="External"/><Relationship Id="rId2" Type="http://schemas.openxmlformats.org/officeDocument/2006/relationships/hyperlink" Target="https://weeac.wested.or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D566B-0B97-41C3-E3B1-C0161711E406}"/>
              </a:ext>
            </a:extLst>
          </p:cNvPr>
          <p:cNvSpPr>
            <a:spLocks noGrp="1"/>
          </p:cNvSpPr>
          <p:nvPr>
            <p:ph type="ctrTitle"/>
          </p:nvPr>
        </p:nvSpPr>
        <p:spPr/>
        <p:txBody>
          <a:bodyPr/>
          <a:lstStyle/>
          <a:p>
            <a:r>
              <a:rPr lang="en-US" sz="5500" dirty="0"/>
              <a:t>Bias in Instructional Materials</a:t>
            </a:r>
            <a:endParaRPr lang="en-US" sz="5500" dirty="0">
              <a:solidFill>
                <a:schemeClr val="bg1"/>
              </a:solidFill>
            </a:endParaRPr>
          </a:p>
        </p:txBody>
      </p:sp>
      <p:sp>
        <p:nvSpPr>
          <p:cNvPr id="5" name="Subtitle 4">
            <a:extLst>
              <a:ext uri="{FF2B5EF4-FFF2-40B4-BE49-F238E27FC236}">
                <a16:creationId xmlns:a16="http://schemas.microsoft.com/office/drawing/2014/main" id="{DEEB98A3-D55B-8E08-B8DC-611FC0A9DE58}"/>
              </a:ext>
            </a:extLst>
          </p:cNvPr>
          <p:cNvSpPr>
            <a:spLocks noGrp="1"/>
          </p:cNvSpPr>
          <p:nvPr>
            <p:ph type="subTitle" idx="1"/>
          </p:nvPr>
        </p:nvSpPr>
        <p:spPr/>
        <p:txBody>
          <a:bodyPr/>
          <a:lstStyle/>
          <a:p>
            <a:r>
              <a:rPr lang="en-US" dirty="0"/>
              <a:t>Presented to American Samoa Department of Education </a:t>
            </a:r>
          </a:p>
          <a:p>
            <a:r>
              <a:rPr lang="en-US" dirty="0"/>
              <a:t>September 13, 2023</a:t>
            </a:r>
          </a:p>
          <a:p>
            <a:endParaRPr lang="en-US" dirty="0"/>
          </a:p>
        </p:txBody>
      </p:sp>
    </p:spTree>
    <p:extLst>
      <p:ext uri="{BB962C8B-B14F-4D97-AF65-F5344CB8AC3E}">
        <p14:creationId xmlns:p14="http://schemas.microsoft.com/office/powerpoint/2010/main" val="427166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Unreality</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579642"/>
            <a:ext cx="10401302" cy="3522663"/>
          </a:xfrm>
        </p:spPr>
        <p:txBody>
          <a:bodyPr/>
          <a:lstStyle/>
          <a:p>
            <a:r>
              <a:rPr lang="en-US" sz="2400" dirty="0"/>
              <a:t>Textbooks can present an unrealistic portrayal of our history and our contemporary life experience.</a:t>
            </a:r>
          </a:p>
          <a:p>
            <a:r>
              <a:rPr lang="en-US" sz="2400" dirty="0"/>
              <a:t>Controversial topics are sometimes glossed over and discussions of discrimination and prejudice are sometimes avoided. </a:t>
            </a:r>
          </a:p>
          <a:p>
            <a:r>
              <a:rPr lang="en-US" sz="2400" dirty="0"/>
              <a:t>This unrealistic coverage denies children the information they need to recognize, understand, and perhaps someday conquer the problems that plague our society..</a:t>
            </a:r>
          </a:p>
        </p:txBody>
      </p:sp>
    </p:spTree>
    <p:extLst>
      <p:ext uri="{BB962C8B-B14F-4D97-AF65-F5344CB8AC3E}">
        <p14:creationId xmlns:p14="http://schemas.microsoft.com/office/powerpoint/2010/main" val="292356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Fragmentation and Isolation</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579642"/>
            <a:ext cx="10401302" cy="3522663"/>
          </a:xfrm>
        </p:spPr>
        <p:txBody>
          <a:bodyPr/>
          <a:lstStyle/>
          <a:p>
            <a:r>
              <a:rPr lang="en-US" sz="2400" dirty="0"/>
              <a:t>By separating issues related to marginalized groups from the main body of the text, instructional materials imply that these issues are less important than and not a part of the cultural mainstream. </a:t>
            </a:r>
          </a:p>
          <a:p>
            <a:r>
              <a:rPr lang="en-US" sz="2400" dirty="0"/>
              <a:t>Did you ever notice a “special” chapter or insert appearing in a text? For example, a chapter on “Bootleggers, Suffragettes, and Other Diversions” or a box describing “Ten Black Achievers in Science.”</a:t>
            </a:r>
          </a:p>
          <a:p>
            <a:r>
              <a:rPr lang="en-US" sz="2400" dirty="0"/>
              <a:t>Fragmentation emerges when a group is physically or visually isolated in the text. </a:t>
            </a:r>
          </a:p>
        </p:txBody>
      </p:sp>
    </p:spTree>
    <p:extLst>
      <p:ext uri="{BB962C8B-B14F-4D97-AF65-F5344CB8AC3E}">
        <p14:creationId xmlns:p14="http://schemas.microsoft.com/office/powerpoint/2010/main" val="159199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Linguistic Bias</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394608"/>
            <a:ext cx="10401302" cy="3522663"/>
          </a:xfrm>
        </p:spPr>
        <p:txBody>
          <a:bodyPr/>
          <a:lstStyle/>
          <a:p>
            <a:r>
              <a:rPr lang="en-US" sz="2400" dirty="0"/>
              <a:t>Language can be a powerful conveyor of bias, in both blatant and subtle forms. Linguistic bias can impact race/ethnicity, gender, accents, age, (dis)ability and sexual orientation. </a:t>
            </a:r>
          </a:p>
          <a:p>
            <a:r>
              <a:rPr lang="en-US" sz="2400" dirty="0"/>
              <a:t>Native Americans described as "roaming," "wandering," or "roving" across the land. Such language implicitly justifies the seizure of Native lands by "more goal-directed" white Americans who "traveled" or "settled" their way westward.</a:t>
            </a:r>
          </a:p>
          <a:p>
            <a:r>
              <a:rPr lang="en-US" sz="2400" dirty="0"/>
              <a:t>Such words as forefathers, mankind, and businessman serve to deny the contributions (even the existence) of females.</a:t>
            </a:r>
          </a:p>
        </p:txBody>
      </p:sp>
    </p:spTree>
    <p:extLst>
      <p:ext uri="{BB962C8B-B14F-4D97-AF65-F5344CB8AC3E}">
        <p14:creationId xmlns:p14="http://schemas.microsoft.com/office/powerpoint/2010/main" val="40869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4856-53AD-C97A-C44A-E287CF799DD4}"/>
              </a:ext>
            </a:extLst>
          </p:cNvPr>
          <p:cNvSpPr>
            <a:spLocks noGrp="1"/>
          </p:cNvSpPr>
          <p:nvPr>
            <p:ph type="title"/>
          </p:nvPr>
        </p:nvSpPr>
        <p:spPr/>
        <p:txBody>
          <a:bodyPr/>
          <a:lstStyle/>
          <a:p>
            <a:r>
              <a:rPr lang="en-US" dirty="0"/>
              <a:t>Cosmetic Bias</a:t>
            </a:r>
          </a:p>
        </p:txBody>
      </p:sp>
      <p:sp>
        <p:nvSpPr>
          <p:cNvPr id="3" name="Content Placeholder 2">
            <a:extLst>
              <a:ext uri="{FF2B5EF4-FFF2-40B4-BE49-F238E27FC236}">
                <a16:creationId xmlns:a16="http://schemas.microsoft.com/office/drawing/2014/main" id="{610F3713-25BC-9426-17BF-D642570034F2}"/>
              </a:ext>
            </a:extLst>
          </p:cNvPr>
          <p:cNvSpPr>
            <a:spLocks noGrp="1"/>
          </p:cNvSpPr>
          <p:nvPr>
            <p:ph idx="1"/>
          </p:nvPr>
        </p:nvSpPr>
        <p:spPr>
          <a:xfrm>
            <a:off x="952499" y="2394608"/>
            <a:ext cx="10401302" cy="3522663"/>
          </a:xfrm>
        </p:spPr>
        <p:txBody>
          <a:bodyPr/>
          <a:lstStyle/>
          <a:p>
            <a:r>
              <a:rPr lang="en-US" dirty="0"/>
              <a:t>Cosmetic bias suggests that a text is bias free, but beyond the attractive covers, photos, or posters, bias persists. </a:t>
            </a:r>
          </a:p>
          <a:p>
            <a:r>
              <a:rPr lang="en-US" dirty="0"/>
              <a:t>For example, a science textbook that features a glossy pullout of female scientists but includes little narrative of the scientific contributions of women;</a:t>
            </a:r>
          </a:p>
          <a:p>
            <a:r>
              <a:rPr lang="en-US" dirty="0"/>
              <a:t> A music book with an eye-catching, multiethnic cover that projects a world of diverse songs and symphonies belies the exclusion of multi-cultural composers.</a:t>
            </a:r>
          </a:p>
        </p:txBody>
      </p:sp>
    </p:spTree>
    <p:extLst>
      <p:ext uri="{BB962C8B-B14F-4D97-AF65-F5344CB8AC3E}">
        <p14:creationId xmlns:p14="http://schemas.microsoft.com/office/powerpoint/2010/main" val="314402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EA72-6818-996F-11C7-0FB0E2E1E8C5}"/>
              </a:ext>
            </a:extLst>
          </p:cNvPr>
          <p:cNvSpPr>
            <a:spLocks noGrp="1"/>
          </p:cNvSpPr>
          <p:nvPr>
            <p:ph type="title"/>
          </p:nvPr>
        </p:nvSpPr>
        <p:spPr/>
        <p:txBody>
          <a:bodyPr/>
          <a:lstStyle/>
          <a:p>
            <a:r>
              <a:rPr lang="en-US" dirty="0"/>
              <a:t>Gatekeeping</a:t>
            </a:r>
          </a:p>
        </p:txBody>
      </p:sp>
      <p:sp>
        <p:nvSpPr>
          <p:cNvPr id="3" name="Content Placeholder 2">
            <a:extLst>
              <a:ext uri="{FF2B5EF4-FFF2-40B4-BE49-F238E27FC236}">
                <a16:creationId xmlns:a16="http://schemas.microsoft.com/office/drawing/2014/main" id="{D839D122-5281-D800-531F-2483DA00B721}"/>
              </a:ext>
            </a:extLst>
          </p:cNvPr>
          <p:cNvSpPr>
            <a:spLocks noGrp="1"/>
          </p:cNvSpPr>
          <p:nvPr>
            <p:ph idx="1"/>
          </p:nvPr>
        </p:nvSpPr>
        <p:spPr/>
        <p:txBody>
          <a:bodyPr/>
          <a:lstStyle/>
          <a:p>
            <a:r>
              <a:rPr lang="en-US" dirty="0"/>
              <a:t>Research indicates that all students can succeed when they have access to high-quality instruction and are given support to master a challenging curriculum. </a:t>
            </a:r>
          </a:p>
          <a:p>
            <a:r>
              <a:rPr lang="en-US" dirty="0"/>
              <a:t>The reality, for too many students in disadvantaged groups, has been a “dumbing down” of curriculum predicated on the mistaken belief they were not capable of meeting the challenges. </a:t>
            </a:r>
          </a:p>
        </p:txBody>
      </p:sp>
    </p:spTree>
    <p:extLst>
      <p:ext uri="{BB962C8B-B14F-4D97-AF65-F5344CB8AC3E}">
        <p14:creationId xmlns:p14="http://schemas.microsoft.com/office/powerpoint/2010/main" val="237511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8F0A-EAA5-67D8-447F-33922D8282F3}"/>
              </a:ext>
            </a:extLst>
          </p:cNvPr>
          <p:cNvSpPr>
            <a:spLocks noGrp="1"/>
          </p:cNvSpPr>
          <p:nvPr>
            <p:ph type="title"/>
          </p:nvPr>
        </p:nvSpPr>
        <p:spPr/>
        <p:txBody>
          <a:bodyPr/>
          <a:lstStyle/>
          <a:p>
            <a:r>
              <a:rPr lang="en-US" dirty="0"/>
              <a:t>Reviewing Materials for Instructional Bias</a:t>
            </a:r>
          </a:p>
        </p:txBody>
      </p:sp>
    </p:spTree>
    <p:extLst>
      <p:ext uri="{BB962C8B-B14F-4D97-AF65-F5344CB8AC3E}">
        <p14:creationId xmlns:p14="http://schemas.microsoft.com/office/powerpoint/2010/main" val="235709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30ED8-F26D-07E5-B764-6D68FBC21F6E}"/>
              </a:ext>
            </a:extLst>
          </p:cNvPr>
          <p:cNvSpPr>
            <a:spLocks noGrp="1"/>
          </p:cNvSpPr>
          <p:nvPr>
            <p:ph type="title"/>
          </p:nvPr>
        </p:nvSpPr>
        <p:spPr/>
        <p:txBody>
          <a:bodyPr/>
          <a:lstStyle/>
          <a:p>
            <a:r>
              <a:rPr lang="en-US" dirty="0"/>
              <a:t>Screening for Biased Content</a:t>
            </a:r>
          </a:p>
        </p:txBody>
      </p:sp>
      <p:sp>
        <p:nvSpPr>
          <p:cNvPr id="3" name="Content Placeholder 2">
            <a:extLst>
              <a:ext uri="{FF2B5EF4-FFF2-40B4-BE49-F238E27FC236}">
                <a16:creationId xmlns:a16="http://schemas.microsoft.com/office/drawing/2014/main" id="{2FED3FAA-5108-A2CB-A7DE-FA239E728417}"/>
              </a:ext>
            </a:extLst>
          </p:cNvPr>
          <p:cNvSpPr>
            <a:spLocks noGrp="1"/>
          </p:cNvSpPr>
          <p:nvPr>
            <p:ph idx="1"/>
          </p:nvPr>
        </p:nvSpPr>
        <p:spPr>
          <a:xfrm>
            <a:off x="952499" y="2394608"/>
            <a:ext cx="10401302" cy="3522663"/>
          </a:xfrm>
        </p:spPr>
        <p:txBody>
          <a:bodyPr/>
          <a:lstStyle/>
          <a:p>
            <a:r>
              <a:rPr lang="en-US" dirty="0"/>
              <a:t>As schools work to increase success for all students, it is important to recognize the impact of bias in classrooms, instructional materials and teaching strategies. </a:t>
            </a:r>
          </a:p>
          <a:p>
            <a:r>
              <a:rPr lang="en-US" dirty="0"/>
              <a:t>Bias in general may be identified by determining whose interest is being portrayed and whose interest is being excluded. </a:t>
            </a:r>
          </a:p>
          <a:p>
            <a:r>
              <a:rPr lang="en-US" dirty="0"/>
              <a:t>Evaluating for bias requires us to learn about others and to respect and appreciate the differences and similarities.</a:t>
            </a:r>
          </a:p>
        </p:txBody>
      </p:sp>
    </p:spTree>
    <p:extLst>
      <p:ext uri="{BB962C8B-B14F-4D97-AF65-F5344CB8AC3E}">
        <p14:creationId xmlns:p14="http://schemas.microsoft.com/office/powerpoint/2010/main" val="256468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F3DC-79DE-C3E8-C3BA-32E87CAC1A58}"/>
              </a:ext>
            </a:extLst>
          </p:cNvPr>
          <p:cNvSpPr>
            <a:spLocks noGrp="1"/>
          </p:cNvSpPr>
          <p:nvPr>
            <p:ph type="title"/>
          </p:nvPr>
        </p:nvSpPr>
        <p:spPr/>
        <p:txBody>
          <a:bodyPr/>
          <a:lstStyle/>
          <a:p>
            <a:r>
              <a:rPr lang="en-US" dirty="0"/>
              <a:t>Instructional Materials </a:t>
            </a:r>
          </a:p>
        </p:txBody>
      </p:sp>
      <p:sp>
        <p:nvSpPr>
          <p:cNvPr id="3" name="Content Placeholder 2">
            <a:extLst>
              <a:ext uri="{FF2B5EF4-FFF2-40B4-BE49-F238E27FC236}">
                <a16:creationId xmlns:a16="http://schemas.microsoft.com/office/drawing/2014/main" id="{DCC8C653-7D11-3D06-7575-8C261F785F78}"/>
              </a:ext>
            </a:extLst>
          </p:cNvPr>
          <p:cNvSpPr>
            <a:spLocks noGrp="1"/>
          </p:cNvSpPr>
          <p:nvPr>
            <p:ph type="body" sz="quarter" idx="14"/>
          </p:nvPr>
        </p:nvSpPr>
        <p:spPr/>
        <p:txBody>
          <a:bodyPr/>
          <a:lstStyle/>
          <a:p>
            <a:r>
              <a:rPr lang="en-US" dirty="0"/>
              <a:t>May include:</a:t>
            </a:r>
          </a:p>
          <a:p>
            <a:r>
              <a:rPr lang="en-US" dirty="0"/>
              <a:t>• textbooks</a:t>
            </a:r>
          </a:p>
          <a:p>
            <a:r>
              <a:rPr lang="en-US" dirty="0"/>
              <a:t>• technology-based materials</a:t>
            </a:r>
          </a:p>
          <a:p>
            <a:r>
              <a:rPr lang="en-US" dirty="0"/>
              <a:t>• educational media</a:t>
            </a:r>
          </a:p>
          <a:p>
            <a:r>
              <a:rPr lang="en-US" dirty="0"/>
              <a:t>• assessments</a:t>
            </a:r>
          </a:p>
        </p:txBody>
      </p:sp>
      <p:sp>
        <p:nvSpPr>
          <p:cNvPr id="4" name="Text Placeholder 3">
            <a:extLst>
              <a:ext uri="{FF2B5EF4-FFF2-40B4-BE49-F238E27FC236}">
                <a16:creationId xmlns:a16="http://schemas.microsoft.com/office/drawing/2014/main" id="{B357841C-AEF8-9234-82F9-837FEA3E1153}"/>
              </a:ext>
            </a:extLst>
          </p:cNvPr>
          <p:cNvSpPr>
            <a:spLocks noGrp="1"/>
          </p:cNvSpPr>
          <p:nvPr>
            <p:ph type="body" sz="quarter" idx="15"/>
          </p:nvPr>
        </p:nvSpPr>
        <p:spPr/>
        <p:txBody>
          <a:bodyPr/>
          <a:lstStyle/>
          <a:p>
            <a:r>
              <a:rPr lang="en-US" dirty="0"/>
              <a:t>When selecting and reviewing instructional materials, it is critical to look at materials through different lenses. </a:t>
            </a:r>
          </a:p>
        </p:txBody>
      </p:sp>
    </p:spTree>
    <p:extLst>
      <p:ext uri="{BB962C8B-B14F-4D97-AF65-F5344CB8AC3E}">
        <p14:creationId xmlns:p14="http://schemas.microsoft.com/office/powerpoint/2010/main" val="326717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60021-4197-54EC-0CEE-335101D73359}"/>
              </a:ext>
            </a:extLst>
          </p:cNvPr>
          <p:cNvSpPr>
            <a:spLocks noGrp="1"/>
          </p:cNvSpPr>
          <p:nvPr>
            <p:ph type="title"/>
          </p:nvPr>
        </p:nvSpPr>
        <p:spPr/>
        <p:txBody>
          <a:bodyPr/>
          <a:lstStyle/>
          <a:p>
            <a:r>
              <a:rPr lang="en-US" dirty="0"/>
              <a:t>Choose Material to Analyze </a:t>
            </a:r>
          </a:p>
        </p:txBody>
      </p:sp>
      <p:sp>
        <p:nvSpPr>
          <p:cNvPr id="6" name="Content Placeholder 5">
            <a:extLst>
              <a:ext uri="{FF2B5EF4-FFF2-40B4-BE49-F238E27FC236}">
                <a16:creationId xmlns:a16="http://schemas.microsoft.com/office/drawing/2014/main" id="{3DF9E66A-F2F7-28FD-10E4-8E256B2C8F21}"/>
              </a:ext>
            </a:extLst>
          </p:cNvPr>
          <p:cNvSpPr>
            <a:spLocks noGrp="1"/>
          </p:cNvSpPr>
          <p:nvPr>
            <p:ph idx="1"/>
          </p:nvPr>
        </p:nvSpPr>
        <p:spPr/>
        <p:txBody>
          <a:bodyPr/>
          <a:lstStyle/>
          <a:p>
            <a:r>
              <a:rPr lang="en-US" dirty="0"/>
              <a:t>Getting started:</a:t>
            </a:r>
          </a:p>
          <a:p>
            <a:pPr marL="457200" indent="-457200">
              <a:buFont typeface="Arial" panose="020B0604020202020204" pitchFamily="34" charset="0"/>
              <a:buChar char="•"/>
            </a:pPr>
            <a:r>
              <a:rPr lang="en-US" dirty="0"/>
              <a:t>Core instructional material can be thousands of pages, so review teams will need to select a few grades, units, and lessons to focus on. </a:t>
            </a:r>
          </a:p>
          <a:p>
            <a:pPr marL="457200" indent="-457200">
              <a:buFont typeface="Arial" panose="020B0604020202020204" pitchFamily="34" charset="0"/>
              <a:buChar char="•"/>
            </a:pPr>
            <a:r>
              <a:rPr lang="en-US" dirty="0"/>
              <a:t>If possible, select at least one lower and one upper grade as a start to the review process.</a:t>
            </a:r>
          </a:p>
        </p:txBody>
      </p:sp>
    </p:spTree>
    <p:extLst>
      <p:ext uri="{BB962C8B-B14F-4D97-AF65-F5344CB8AC3E}">
        <p14:creationId xmlns:p14="http://schemas.microsoft.com/office/powerpoint/2010/main" val="252517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3C9B-43D3-6C41-2237-544178513F92}"/>
              </a:ext>
            </a:extLst>
          </p:cNvPr>
          <p:cNvSpPr>
            <a:spLocks noGrp="1"/>
          </p:cNvSpPr>
          <p:nvPr>
            <p:ph type="title"/>
          </p:nvPr>
        </p:nvSpPr>
        <p:spPr/>
        <p:txBody>
          <a:bodyPr>
            <a:normAutofit fontScale="90000"/>
          </a:bodyPr>
          <a:lstStyle/>
          <a:p>
            <a:r>
              <a:rPr lang="en-US" dirty="0"/>
              <a:t>Engage team in professional learning </a:t>
            </a:r>
          </a:p>
        </p:txBody>
      </p:sp>
      <p:sp>
        <p:nvSpPr>
          <p:cNvPr id="3" name="Content Placeholder 2">
            <a:extLst>
              <a:ext uri="{FF2B5EF4-FFF2-40B4-BE49-F238E27FC236}">
                <a16:creationId xmlns:a16="http://schemas.microsoft.com/office/drawing/2014/main" id="{6C713471-82A9-0A0B-872C-60A10EDAD466}"/>
              </a:ext>
            </a:extLst>
          </p:cNvPr>
          <p:cNvSpPr>
            <a:spLocks noGrp="1"/>
          </p:cNvSpPr>
          <p:nvPr>
            <p:ph type="body" sz="quarter" idx="14"/>
          </p:nvPr>
        </p:nvSpPr>
        <p:spPr/>
        <p:txBody>
          <a:bodyPr>
            <a:normAutofit fontScale="92500" lnSpcReduction="10000"/>
          </a:bodyPr>
          <a:lstStyle/>
          <a:p>
            <a:r>
              <a:rPr lang="en-US" dirty="0"/>
              <a:t>Committee members must be aware of their own biases and experiences which may influence their choice of instructional materials.</a:t>
            </a:r>
          </a:p>
          <a:p>
            <a:r>
              <a:rPr lang="en-US" dirty="0"/>
              <a:t>Prior to instructional materials review, training should help staff and instructional materials committee members identify bias.</a:t>
            </a:r>
          </a:p>
        </p:txBody>
      </p:sp>
      <p:sp>
        <p:nvSpPr>
          <p:cNvPr id="4" name="Text Placeholder 3">
            <a:extLst>
              <a:ext uri="{FF2B5EF4-FFF2-40B4-BE49-F238E27FC236}">
                <a16:creationId xmlns:a16="http://schemas.microsoft.com/office/drawing/2014/main" id="{C45C5117-D83A-E13D-A01E-F4831050E2DB}"/>
              </a:ext>
            </a:extLst>
          </p:cNvPr>
          <p:cNvSpPr>
            <a:spLocks noGrp="1"/>
          </p:cNvSpPr>
          <p:nvPr>
            <p:ph type="body" sz="quarter" idx="15"/>
          </p:nvPr>
        </p:nvSpPr>
        <p:spPr/>
        <p:txBody>
          <a:bodyPr/>
          <a:lstStyle/>
          <a:p>
            <a:r>
              <a:rPr lang="en-US" dirty="0"/>
              <a:t>Resources:</a:t>
            </a:r>
          </a:p>
          <a:p>
            <a:r>
              <a:rPr lang="en-US" dirty="0"/>
              <a:t>Disrupting Inequity: Having Brave Conversations About Bias | </a:t>
            </a:r>
            <a:r>
              <a:rPr lang="en-US" dirty="0" err="1"/>
              <a:t>UnboundEd</a:t>
            </a:r>
            <a:endParaRPr lang="en-US" dirty="0"/>
          </a:p>
          <a:p>
            <a:r>
              <a:rPr lang="en-US" dirty="0"/>
              <a:t>Teaching Tolerance Professional Development Options | Teaching Tolerance</a:t>
            </a:r>
          </a:p>
        </p:txBody>
      </p:sp>
    </p:spTree>
    <p:extLst>
      <p:ext uri="{BB962C8B-B14F-4D97-AF65-F5344CB8AC3E}">
        <p14:creationId xmlns:p14="http://schemas.microsoft.com/office/powerpoint/2010/main" val="186984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3C5E-0F44-B6C2-0ED2-9C9C41F4FE7D}"/>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0F3ADBD9-CE31-14AF-D0CA-482A6EEE7568}"/>
              </a:ext>
            </a:extLst>
          </p:cNvPr>
          <p:cNvSpPr>
            <a:spLocks noGrp="1"/>
          </p:cNvSpPr>
          <p:nvPr>
            <p:ph idx="1"/>
          </p:nvPr>
        </p:nvSpPr>
        <p:spPr>
          <a:xfrm>
            <a:off x="952499" y="2394608"/>
            <a:ext cx="10401302" cy="3522663"/>
          </a:xfrm>
        </p:spPr>
        <p:txBody>
          <a:bodyPr>
            <a:normAutofit fontScale="85000" lnSpcReduction="20000"/>
          </a:bodyPr>
          <a:lstStyle/>
          <a:p>
            <a:pPr>
              <a:lnSpc>
                <a:spcPct val="100000"/>
              </a:lnSpc>
            </a:pPr>
            <a:r>
              <a:rPr lang="en-US" dirty="0"/>
              <a:t>To build knowledge of  the impact of bias in instructional materials and teaching strategies on student identity development, pride, sense of community, belonging, and empowerment.</a:t>
            </a:r>
          </a:p>
          <a:p>
            <a:r>
              <a:rPr lang="en-US" sz="2800" dirty="0"/>
              <a:t>To support ASDOE in ensuring equal access to education and the promotion of educational excellence through enforcement of civil rights in our nation's schools.</a:t>
            </a:r>
          </a:p>
          <a:p>
            <a:r>
              <a:rPr lang="en-US" sz="2800" dirty="0"/>
              <a:t>To strengthen protections for all students from discrimination and harassment based on race, color, national origin, sex, disability, and age.</a:t>
            </a:r>
          </a:p>
          <a:p>
            <a:pPr>
              <a:lnSpc>
                <a:spcPct val="100000"/>
              </a:lnSpc>
            </a:pPr>
            <a:endParaRPr lang="en-US" dirty="0"/>
          </a:p>
        </p:txBody>
      </p:sp>
    </p:spTree>
    <p:extLst>
      <p:ext uri="{BB962C8B-B14F-4D97-AF65-F5344CB8AC3E}">
        <p14:creationId xmlns:p14="http://schemas.microsoft.com/office/powerpoint/2010/main" val="95616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F8A02-2880-4171-A2B4-FA4478FA05E1}"/>
              </a:ext>
            </a:extLst>
          </p:cNvPr>
          <p:cNvSpPr>
            <a:spLocks noGrp="1"/>
          </p:cNvSpPr>
          <p:nvPr>
            <p:ph type="title"/>
          </p:nvPr>
        </p:nvSpPr>
        <p:spPr/>
        <p:txBody>
          <a:bodyPr/>
          <a:lstStyle/>
          <a:p>
            <a:r>
              <a:rPr lang="en-US" dirty="0"/>
              <a:t>Prepare for Review</a:t>
            </a:r>
          </a:p>
        </p:txBody>
      </p:sp>
      <p:sp>
        <p:nvSpPr>
          <p:cNvPr id="6" name="Content Placeholder 5">
            <a:extLst>
              <a:ext uri="{FF2B5EF4-FFF2-40B4-BE49-F238E27FC236}">
                <a16:creationId xmlns:a16="http://schemas.microsoft.com/office/drawing/2014/main" id="{BB55316F-4E5A-4F6B-6BBD-501938828D1C}"/>
              </a:ext>
            </a:extLst>
          </p:cNvPr>
          <p:cNvSpPr>
            <a:spLocks noGrp="1"/>
          </p:cNvSpPr>
          <p:nvPr>
            <p:ph idx="1"/>
          </p:nvPr>
        </p:nvSpPr>
        <p:spPr>
          <a:xfrm>
            <a:off x="952499" y="2528887"/>
            <a:ext cx="10401302" cy="3522663"/>
          </a:xfrm>
        </p:spPr>
        <p:txBody>
          <a:bodyPr/>
          <a:lstStyle/>
          <a:p>
            <a:r>
              <a:rPr lang="en-US" dirty="0"/>
              <a:t>Develop guidelines and rubrics. Build reviewers understanding of scoring guidelines and calibrate reviewers.</a:t>
            </a:r>
          </a:p>
          <a:p>
            <a:r>
              <a:rPr lang="en-US" dirty="0"/>
              <a:t>Have the review team read the evaluation tool criteria, examples, and scoring criteria – discuss any statement or term that requires additional clarity or deeper understanding.</a:t>
            </a:r>
          </a:p>
          <a:p>
            <a:r>
              <a:rPr lang="en-US" dirty="0"/>
              <a:t>Calibrate team scoring responses with a sample lesson from a different developer/publisher.</a:t>
            </a:r>
          </a:p>
          <a:p>
            <a:endParaRPr lang="en-US" dirty="0"/>
          </a:p>
        </p:txBody>
      </p:sp>
    </p:spTree>
    <p:extLst>
      <p:ext uri="{BB962C8B-B14F-4D97-AF65-F5344CB8AC3E}">
        <p14:creationId xmlns:p14="http://schemas.microsoft.com/office/powerpoint/2010/main" val="2692438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734C-01FC-ADF6-B084-4711CA734853}"/>
              </a:ext>
            </a:extLst>
          </p:cNvPr>
          <p:cNvSpPr>
            <a:spLocks noGrp="1"/>
          </p:cNvSpPr>
          <p:nvPr>
            <p:ph type="title"/>
          </p:nvPr>
        </p:nvSpPr>
        <p:spPr/>
        <p:txBody>
          <a:bodyPr/>
          <a:lstStyle/>
          <a:p>
            <a:r>
              <a:rPr lang="en-US" dirty="0"/>
              <a:t>Interpret Results </a:t>
            </a:r>
          </a:p>
        </p:txBody>
      </p:sp>
      <p:sp>
        <p:nvSpPr>
          <p:cNvPr id="3" name="Content Placeholder 2">
            <a:extLst>
              <a:ext uri="{FF2B5EF4-FFF2-40B4-BE49-F238E27FC236}">
                <a16:creationId xmlns:a16="http://schemas.microsoft.com/office/drawing/2014/main" id="{2568681C-A1CA-A0B2-E98D-E35579851F1C}"/>
              </a:ext>
            </a:extLst>
          </p:cNvPr>
          <p:cNvSpPr>
            <a:spLocks noGrp="1"/>
          </p:cNvSpPr>
          <p:nvPr>
            <p:ph idx="1"/>
          </p:nvPr>
        </p:nvSpPr>
        <p:spPr>
          <a:xfrm>
            <a:off x="952499" y="2394608"/>
            <a:ext cx="10401302" cy="3522663"/>
          </a:xfrm>
        </p:spPr>
        <p:txBody>
          <a:bodyPr/>
          <a:lstStyle/>
          <a:p>
            <a:r>
              <a:rPr lang="en-US" sz="2400" dirty="0"/>
              <a:t>Were criteria scored similarly among team members? If not, what accounts for the differences in scoring? </a:t>
            </a:r>
          </a:p>
          <a:p>
            <a:r>
              <a:rPr lang="en-US" sz="2400" dirty="0"/>
              <a:t>Did any new considerations/concerns arise out of this evaluation process?</a:t>
            </a:r>
          </a:p>
          <a:p>
            <a:r>
              <a:rPr lang="en-US" sz="2400" dirty="0"/>
              <a:t>Did the items that seem more relevant in your district score higher than others?</a:t>
            </a:r>
          </a:p>
          <a:p>
            <a:r>
              <a:rPr lang="en-US" sz="2400" dirty="0"/>
              <a:t>Is additional information required in order to provide an accurate evaluation of the instructional material? If so, who do you contact?</a:t>
            </a:r>
          </a:p>
        </p:txBody>
      </p:sp>
    </p:spTree>
    <p:extLst>
      <p:ext uri="{BB962C8B-B14F-4D97-AF65-F5344CB8AC3E}">
        <p14:creationId xmlns:p14="http://schemas.microsoft.com/office/powerpoint/2010/main" val="434605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7AB3-D2B9-8812-BBD4-DB7392972DC6}"/>
              </a:ext>
            </a:extLst>
          </p:cNvPr>
          <p:cNvSpPr>
            <a:spLocks noGrp="1"/>
          </p:cNvSpPr>
          <p:nvPr>
            <p:ph type="title"/>
          </p:nvPr>
        </p:nvSpPr>
        <p:spPr/>
        <p:txBody>
          <a:bodyPr/>
          <a:lstStyle/>
          <a:p>
            <a:r>
              <a:rPr lang="en-US" dirty="0"/>
              <a:t>Criteria Discussion and Examples</a:t>
            </a:r>
          </a:p>
        </p:txBody>
      </p:sp>
    </p:spTree>
    <p:extLst>
      <p:ext uri="{BB962C8B-B14F-4D97-AF65-F5344CB8AC3E}">
        <p14:creationId xmlns:p14="http://schemas.microsoft.com/office/powerpoint/2010/main" val="2275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414B-DCD2-48D6-723F-0CEE41433823}"/>
              </a:ext>
            </a:extLst>
          </p:cNvPr>
          <p:cNvSpPr>
            <a:spLocks noGrp="1"/>
          </p:cNvSpPr>
          <p:nvPr>
            <p:ph type="title"/>
          </p:nvPr>
        </p:nvSpPr>
        <p:spPr/>
        <p:txBody>
          <a:bodyPr/>
          <a:lstStyle/>
          <a:p>
            <a:r>
              <a:rPr lang="en-US" dirty="0"/>
              <a:t>Variety of Roles and Character Traits</a:t>
            </a:r>
          </a:p>
        </p:txBody>
      </p:sp>
      <p:sp>
        <p:nvSpPr>
          <p:cNvPr id="3" name="Content Placeholder 2">
            <a:extLst>
              <a:ext uri="{FF2B5EF4-FFF2-40B4-BE49-F238E27FC236}">
                <a16:creationId xmlns:a16="http://schemas.microsoft.com/office/drawing/2014/main" id="{C78362E5-4ACA-D7CA-0318-8F993122FC81}"/>
              </a:ext>
            </a:extLst>
          </p:cNvPr>
          <p:cNvSpPr>
            <a:spLocks noGrp="1"/>
          </p:cNvSpPr>
          <p:nvPr>
            <p:ph idx="1"/>
          </p:nvPr>
        </p:nvSpPr>
        <p:spPr/>
        <p:txBody>
          <a:bodyPr/>
          <a:lstStyle/>
          <a:p>
            <a:r>
              <a:rPr lang="en-US" dirty="0"/>
              <a:t>Look for stereotypes. Some stereotypes can be overt – for example, depicting a male Latino teenager as a gang member. </a:t>
            </a:r>
          </a:p>
          <a:p>
            <a:r>
              <a:rPr lang="en-US" dirty="0"/>
              <a:t>Other stereotypes may not be this obvious, look for variations which may demean or exclude characters because of their race, gender, or sexual orientation</a:t>
            </a:r>
          </a:p>
        </p:txBody>
      </p:sp>
    </p:spTree>
    <p:extLst>
      <p:ext uri="{BB962C8B-B14F-4D97-AF65-F5344CB8AC3E}">
        <p14:creationId xmlns:p14="http://schemas.microsoft.com/office/powerpoint/2010/main" val="330426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53A9-CBA0-D9D7-7622-54BF08423494}"/>
              </a:ext>
            </a:extLst>
          </p:cNvPr>
          <p:cNvSpPr>
            <a:spLocks noGrp="1"/>
          </p:cNvSpPr>
          <p:nvPr>
            <p:ph type="title"/>
          </p:nvPr>
        </p:nvSpPr>
        <p:spPr/>
        <p:txBody>
          <a:bodyPr/>
          <a:lstStyle/>
          <a:p>
            <a:r>
              <a:rPr lang="en-US" dirty="0"/>
              <a:t>Multiple Perspectives &amp; Contributions</a:t>
            </a:r>
          </a:p>
        </p:txBody>
      </p:sp>
      <p:sp>
        <p:nvSpPr>
          <p:cNvPr id="3" name="Content Placeholder 2">
            <a:extLst>
              <a:ext uri="{FF2B5EF4-FFF2-40B4-BE49-F238E27FC236}">
                <a16:creationId xmlns:a16="http://schemas.microsoft.com/office/drawing/2014/main" id="{270291B0-62B4-FB43-3F99-727E77C3A03F}"/>
              </a:ext>
            </a:extLst>
          </p:cNvPr>
          <p:cNvSpPr>
            <a:spLocks noGrp="1"/>
          </p:cNvSpPr>
          <p:nvPr>
            <p:ph idx="1"/>
          </p:nvPr>
        </p:nvSpPr>
        <p:spPr>
          <a:xfrm>
            <a:off x="952499" y="2394608"/>
            <a:ext cx="10401302" cy="3522663"/>
          </a:xfrm>
        </p:spPr>
        <p:txBody>
          <a:bodyPr/>
          <a:lstStyle/>
          <a:p>
            <a:r>
              <a:rPr lang="en-US" sz="2400" dirty="0"/>
              <a:t>Look for: </a:t>
            </a:r>
          </a:p>
          <a:p>
            <a:r>
              <a:rPr lang="en-US" sz="2400" dirty="0"/>
              <a:t>Instructional material features the stories, histories, and narratives of people of color, people of varying economic class, LGBTQ+ people, and females. These portrayals go beyond the cover or pictures in the material and are inclusive in the general formatting of the text.</a:t>
            </a:r>
          </a:p>
          <a:p>
            <a:r>
              <a:rPr lang="en-US" sz="2400" dirty="0"/>
              <a:t>Curriculum that recognizes the validity and integrity of knowledge systems based in communities of color, American Indian/Alaska Native and indigenous cultures, and faith systems inclusive of but not limited to Christian religions.</a:t>
            </a:r>
          </a:p>
        </p:txBody>
      </p:sp>
    </p:spTree>
    <p:extLst>
      <p:ext uri="{BB962C8B-B14F-4D97-AF65-F5344CB8AC3E}">
        <p14:creationId xmlns:p14="http://schemas.microsoft.com/office/powerpoint/2010/main" val="406376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02FE-E8F1-EDCF-B365-A43ADA5CF52A}"/>
              </a:ext>
            </a:extLst>
          </p:cNvPr>
          <p:cNvSpPr>
            <a:spLocks noGrp="1"/>
          </p:cNvSpPr>
          <p:nvPr>
            <p:ph type="title"/>
          </p:nvPr>
        </p:nvSpPr>
        <p:spPr/>
        <p:txBody>
          <a:bodyPr/>
          <a:lstStyle/>
          <a:p>
            <a:r>
              <a:rPr lang="en-US" dirty="0"/>
              <a:t>Multicultural Representation</a:t>
            </a:r>
          </a:p>
        </p:txBody>
      </p:sp>
      <p:sp>
        <p:nvSpPr>
          <p:cNvPr id="3" name="Content Placeholder 2">
            <a:extLst>
              <a:ext uri="{FF2B5EF4-FFF2-40B4-BE49-F238E27FC236}">
                <a16:creationId xmlns:a16="http://schemas.microsoft.com/office/drawing/2014/main" id="{9E049BEB-B807-748A-26EA-6F2682421056}"/>
              </a:ext>
            </a:extLst>
          </p:cNvPr>
          <p:cNvSpPr>
            <a:spLocks noGrp="1"/>
          </p:cNvSpPr>
          <p:nvPr>
            <p:ph idx="1"/>
          </p:nvPr>
        </p:nvSpPr>
        <p:spPr>
          <a:xfrm>
            <a:off x="952499" y="2394608"/>
            <a:ext cx="10401302" cy="3522663"/>
          </a:xfrm>
        </p:spPr>
        <p:txBody>
          <a:bodyPr/>
          <a:lstStyle/>
          <a:p>
            <a:r>
              <a:rPr lang="en-US" sz="2400" dirty="0"/>
              <a:t>Classrooms across the country display a vibrant mix of cultures, languages, traditions and experiences. Instructional materials should reflect this diversity.</a:t>
            </a:r>
          </a:p>
          <a:p>
            <a:r>
              <a:rPr lang="en-US" sz="2400" dirty="0"/>
              <a:t>Look for:</a:t>
            </a:r>
          </a:p>
          <a:p>
            <a:r>
              <a:rPr lang="en-US" sz="2400" dirty="0"/>
              <a:t>• Instructional material should respectfully portray different ethnic and cultural traditions, languages, religions, names and clothing.</a:t>
            </a:r>
          </a:p>
          <a:p>
            <a:r>
              <a:rPr lang="en-US" sz="2400" dirty="0"/>
              <a:t>• Diverse ethnicities and nationalities are portrayed – not all Asian families are Chinese, not all Latinx families are Mexican, etc.</a:t>
            </a:r>
          </a:p>
        </p:txBody>
      </p:sp>
    </p:spTree>
    <p:extLst>
      <p:ext uri="{BB962C8B-B14F-4D97-AF65-F5344CB8AC3E}">
        <p14:creationId xmlns:p14="http://schemas.microsoft.com/office/powerpoint/2010/main" val="243783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18BF-3207-6B72-98D4-346D8E8F5973}"/>
              </a:ext>
            </a:extLst>
          </p:cNvPr>
          <p:cNvSpPr>
            <a:spLocks noGrp="1"/>
          </p:cNvSpPr>
          <p:nvPr>
            <p:ph type="title"/>
          </p:nvPr>
        </p:nvSpPr>
        <p:spPr/>
        <p:txBody>
          <a:bodyPr/>
          <a:lstStyle/>
          <a:p>
            <a:r>
              <a:rPr lang="en-US" dirty="0"/>
              <a:t>Imagery &amp; Language</a:t>
            </a:r>
          </a:p>
        </p:txBody>
      </p:sp>
      <p:sp>
        <p:nvSpPr>
          <p:cNvPr id="3" name="Content Placeholder 2">
            <a:extLst>
              <a:ext uri="{FF2B5EF4-FFF2-40B4-BE49-F238E27FC236}">
                <a16:creationId xmlns:a16="http://schemas.microsoft.com/office/drawing/2014/main" id="{FD70376D-9960-0170-3FD7-D273FC504221}"/>
              </a:ext>
            </a:extLst>
          </p:cNvPr>
          <p:cNvSpPr>
            <a:spLocks noGrp="1"/>
          </p:cNvSpPr>
          <p:nvPr>
            <p:ph idx="1"/>
          </p:nvPr>
        </p:nvSpPr>
        <p:spPr>
          <a:xfrm>
            <a:off x="952499" y="2394608"/>
            <a:ext cx="10401302" cy="3522663"/>
          </a:xfrm>
        </p:spPr>
        <p:txBody>
          <a:bodyPr/>
          <a:lstStyle/>
          <a:p>
            <a:r>
              <a:rPr lang="en-US" dirty="0"/>
              <a:t>Characters of diverse cultural backgrounds are not represented stereotypically or presented as foreign or exotic.</a:t>
            </a:r>
          </a:p>
          <a:p>
            <a:r>
              <a:rPr lang="en-US" dirty="0"/>
              <a:t>Groups which include male and females are referred to in neutral languages such as people, mail carriers, firefighters, or legislators.</a:t>
            </a:r>
          </a:p>
          <a:p>
            <a:r>
              <a:rPr lang="en-US" dirty="0"/>
              <a:t>Illustrations of children show them wearing a variety of clothing, colors, and hairstyles, as well as engaging in a variety of activities and play that go beyond traditional gender expectations and roles.</a:t>
            </a:r>
          </a:p>
        </p:txBody>
      </p:sp>
    </p:spTree>
    <p:extLst>
      <p:ext uri="{BB962C8B-B14F-4D97-AF65-F5344CB8AC3E}">
        <p14:creationId xmlns:p14="http://schemas.microsoft.com/office/powerpoint/2010/main" val="356483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18BF-3207-6B72-98D4-346D8E8F5973}"/>
              </a:ext>
            </a:extLst>
          </p:cNvPr>
          <p:cNvSpPr>
            <a:spLocks noGrp="1"/>
          </p:cNvSpPr>
          <p:nvPr>
            <p:ph type="title"/>
          </p:nvPr>
        </p:nvSpPr>
        <p:spPr/>
        <p:txBody>
          <a:bodyPr/>
          <a:lstStyle/>
          <a:p>
            <a:r>
              <a:rPr lang="en-US" dirty="0"/>
              <a:t>Imagery &amp; Language, Cont.</a:t>
            </a:r>
          </a:p>
        </p:txBody>
      </p:sp>
      <p:sp>
        <p:nvSpPr>
          <p:cNvPr id="3" name="Content Placeholder 2">
            <a:extLst>
              <a:ext uri="{FF2B5EF4-FFF2-40B4-BE49-F238E27FC236}">
                <a16:creationId xmlns:a16="http://schemas.microsoft.com/office/drawing/2014/main" id="{FD70376D-9960-0170-3FD7-D273FC504221}"/>
              </a:ext>
            </a:extLst>
          </p:cNvPr>
          <p:cNvSpPr>
            <a:spLocks noGrp="1"/>
          </p:cNvSpPr>
          <p:nvPr>
            <p:ph idx="1"/>
          </p:nvPr>
        </p:nvSpPr>
        <p:spPr>
          <a:xfrm>
            <a:off x="952499" y="2394608"/>
            <a:ext cx="10401302" cy="3522663"/>
          </a:xfrm>
        </p:spPr>
        <p:txBody>
          <a:bodyPr/>
          <a:lstStyle/>
          <a:p>
            <a:r>
              <a:rPr lang="en-US" sz="2400" dirty="0"/>
              <a:t>Oversimplified generalizations about social classes and groups are avoided in text and illustrations.</a:t>
            </a:r>
          </a:p>
          <a:p>
            <a:r>
              <a:rPr lang="en-US" sz="2400" dirty="0"/>
              <a:t>People with disabilities, illnesses, different body types, and/or advanced age are portrayed as capable in various ways, rather than portrayed as completely defined by disabilities, age, and illnesses.</a:t>
            </a:r>
          </a:p>
          <a:p>
            <a:r>
              <a:rPr lang="en-US" sz="2400" dirty="0"/>
              <a:t>Language and imagery in tasks, problems, and case studies includes diverse cultural names and experiences.</a:t>
            </a:r>
          </a:p>
        </p:txBody>
      </p:sp>
    </p:spTree>
    <p:extLst>
      <p:ext uri="{BB962C8B-B14F-4D97-AF65-F5344CB8AC3E}">
        <p14:creationId xmlns:p14="http://schemas.microsoft.com/office/powerpoint/2010/main" val="3244572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D535-9976-D689-6653-5651551F7969}"/>
              </a:ext>
            </a:extLst>
          </p:cNvPr>
          <p:cNvSpPr>
            <a:spLocks noGrp="1"/>
          </p:cNvSpPr>
          <p:nvPr>
            <p:ph type="title"/>
          </p:nvPr>
        </p:nvSpPr>
        <p:spPr/>
        <p:txBody>
          <a:bodyPr/>
          <a:lstStyle/>
          <a:p>
            <a:r>
              <a:rPr lang="en-US" dirty="0"/>
              <a:t>Family Representation </a:t>
            </a:r>
          </a:p>
        </p:txBody>
      </p:sp>
      <p:sp>
        <p:nvSpPr>
          <p:cNvPr id="3" name="Content Placeholder 2">
            <a:extLst>
              <a:ext uri="{FF2B5EF4-FFF2-40B4-BE49-F238E27FC236}">
                <a16:creationId xmlns:a16="http://schemas.microsoft.com/office/drawing/2014/main" id="{F83C7474-582B-F72B-8BEE-A7D11AA3F4EF}"/>
              </a:ext>
            </a:extLst>
          </p:cNvPr>
          <p:cNvSpPr>
            <a:spLocks noGrp="1"/>
          </p:cNvSpPr>
          <p:nvPr>
            <p:ph idx="1"/>
          </p:nvPr>
        </p:nvSpPr>
        <p:spPr>
          <a:xfrm>
            <a:off x="952499" y="2394608"/>
            <a:ext cx="10401302" cy="3522663"/>
          </a:xfrm>
        </p:spPr>
        <p:txBody>
          <a:bodyPr/>
          <a:lstStyle/>
          <a:p>
            <a:pPr marL="342900" indent="-342900">
              <a:spcBef>
                <a:spcPts val="600"/>
              </a:spcBef>
              <a:spcAft>
                <a:spcPts val="600"/>
              </a:spcAft>
              <a:buFont typeface="Arial" panose="020B0604020202020204" pitchFamily="34" charset="0"/>
              <a:buChar char="•"/>
            </a:pPr>
            <a:r>
              <a:rPr lang="en-US" dirty="0"/>
              <a:t>Extended families are depicted, and emphasis is placed on roles and relationships rather than biological relation.</a:t>
            </a:r>
          </a:p>
          <a:p>
            <a:pPr marL="342900" indent="-342900">
              <a:spcBef>
                <a:spcPts val="600"/>
              </a:spcBef>
              <a:spcAft>
                <a:spcPts val="600"/>
              </a:spcAft>
              <a:buFont typeface="Arial" panose="020B0604020202020204" pitchFamily="34" charset="0"/>
              <a:buChar char="•"/>
            </a:pPr>
            <a:r>
              <a:rPr lang="en-US" dirty="0"/>
              <a:t>People of all backgrounds and experiences are depicted as capable of loving.</a:t>
            </a:r>
          </a:p>
          <a:p>
            <a:pPr marL="342900" indent="-342900">
              <a:spcBef>
                <a:spcPts val="600"/>
              </a:spcBef>
              <a:spcAft>
                <a:spcPts val="600"/>
              </a:spcAft>
              <a:buFont typeface="Arial" panose="020B0604020202020204" pitchFamily="34" charset="0"/>
              <a:buChar char="•"/>
            </a:pPr>
            <a:r>
              <a:rPr lang="en-US" dirty="0"/>
              <a:t>Family assignments are envisioned and explained in a sensitive manner.</a:t>
            </a:r>
          </a:p>
        </p:txBody>
      </p:sp>
    </p:spTree>
    <p:extLst>
      <p:ext uri="{BB962C8B-B14F-4D97-AF65-F5344CB8AC3E}">
        <p14:creationId xmlns:p14="http://schemas.microsoft.com/office/powerpoint/2010/main" val="1488521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7D27-3A2C-0DD0-4AEC-10D040B6206F}"/>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9668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61CE-3FCE-7855-F0B7-E9A4E2315DDC}"/>
              </a:ext>
            </a:extLst>
          </p:cNvPr>
          <p:cNvSpPr>
            <a:spLocks noGrp="1"/>
          </p:cNvSpPr>
          <p:nvPr>
            <p:ph type="title"/>
          </p:nvPr>
        </p:nvSpPr>
        <p:spPr/>
        <p:txBody>
          <a:bodyPr/>
          <a:lstStyle/>
          <a:p>
            <a:r>
              <a:rPr lang="en-US" dirty="0"/>
              <a:t>Bias in Instructional materials</a:t>
            </a:r>
          </a:p>
        </p:txBody>
      </p:sp>
      <p:sp>
        <p:nvSpPr>
          <p:cNvPr id="3" name="Content Placeholder 2">
            <a:extLst>
              <a:ext uri="{FF2B5EF4-FFF2-40B4-BE49-F238E27FC236}">
                <a16:creationId xmlns:a16="http://schemas.microsoft.com/office/drawing/2014/main" id="{18AB2FE1-3D45-D3AA-48DD-D8E71DC74550}"/>
              </a:ext>
            </a:extLst>
          </p:cNvPr>
          <p:cNvSpPr>
            <a:spLocks noGrp="1"/>
          </p:cNvSpPr>
          <p:nvPr>
            <p:ph idx="1"/>
          </p:nvPr>
        </p:nvSpPr>
        <p:spPr>
          <a:xfrm>
            <a:off x="952499" y="2394608"/>
            <a:ext cx="10401302" cy="3522663"/>
          </a:xfrm>
        </p:spPr>
        <p:txBody>
          <a:bodyPr/>
          <a:lstStyle/>
          <a:p>
            <a:r>
              <a:rPr lang="en-US" dirty="0">
                <a:effectLst/>
                <a:ea typeface="Arial" panose="020B0604020202020204" pitchFamily="34" charset="0"/>
              </a:rPr>
              <a:t>As schools work to grow opportunity and success for all students, it is important to recognize the impact of bias in classrooms, instructional materials and teaching strategies. </a:t>
            </a:r>
          </a:p>
          <a:p>
            <a:r>
              <a:rPr lang="en-US" dirty="0">
                <a:effectLst/>
                <a:ea typeface="Arial" panose="020B0604020202020204" pitchFamily="34" charset="0"/>
              </a:rPr>
              <a:t>Bias in general may be identified by determining whose interest is being portrayed and whose interest is being excluded. </a:t>
            </a:r>
          </a:p>
          <a:p>
            <a:r>
              <a:rPr lang="en-US" dirty="0">
                <a:effectLst/>
                <a:ea typeface="Arial" panose="020B0604020202020204" pitchFamily="34" charset="0"/>
              </a:rPr>
              <a:t>Evaluating for bias requires us to learn about others and to respect and appreciate the differences and similarities.</a:t>
            </a:r>
          </a:p>
          <a:p>
            <a:endParaRPr lang="en-US" dirty="0"/>
          </a:p>
        </p:txBody>
      </p:sp>
    </p:spTree>
    <p:extLst>
      <p:ext uri="{BB962C8B-B14F-4D97-AF65-F5344CB8AC3E}">
        <p14:creationId xmlns:p14="http://schemas.microsoft.com/office/powerpoint/2010/main" val="3704003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18F3-5392-9BDB-216B-9E8915E708F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78DD83D-D3E6-E327-CDD1-0297FA40B6C7}"/>
              </a:ext>
            </a:extLst>
          </p:cNvPr>
          <p:cNvSpPr>
            <a:spLocks noGrp="1"/>
          </p:cNvSpPr>
          <p:nvPr>
            <p:ph idx="1"/>
          </p:nvPr>
        </p:nvSpPr>
        <p:spPr>
          <a:xfrm>
            <a:off x="952499" y="2394608"/>
            <a:ext cx="10401302" cy="3522663"/>
          </a:xfrm>
        </p:spPr>
        <p:txBody>
          <a:bodyPr/>
          <a:lstStyle/>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2"/>
              </a:rPr>
              <a:t>Bias in Instructional Materials</a:t>
            </a:r>
            <a:r>
              <a:rPr lang="en-US" sz="2400" dirty="0">
                <a:effectLst/>
                <a:ea typeface="Arial" panose="020B0604020202020204" pitchFamily="34" charset="0"/>
              </a:rPr>
              <a:t> (Illinois State Board of Education)</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3"/>
              </a:rPr>
              <a:t>Reviewing Instructional Materials for Bias | OSPI</a:t>
            </a:r>
            <a:r>
              <a:rPr lang="en-US" sz="2400" dirty="0">
                <a:effectLst/>
                <a:ea typeface="Arial" panose="020B0604020202020204" pitchFamily="34" charset="0"/>
              </a:rPr>
              <a:t> (Washington Office of Superintendent of Public Instruction)</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0000EE"/>
                </a:solidFill>
                <a:effectLst/>
                <a:ea typeface="Arial" panose="020B0604020202020204" pitchFamily="34" charset="0"/>
                <a:hlinkClick r:id="rId4"/>
              </a:rPr>
              <a:t>Screening for Biased Content in Instructional Materials</a:t>
            </a:r>
            <a:r>
              <a:rPr lang="en-US" sz="2400" u="sng" dirty="0">
                <a:solidFill>
                  <a:srgbClr val="0000EE"/>
                </a:solidFill>
                <a:effectLst/>
                <a:ea typeface="Arial" panose="020B0604020202020204" pitchFamily="34" charset="0"/>
              </a:rPr>
              <a:t> </a:t>
            </a:r>
            <a:r>
              <a:rPr lang="en-US" sz="2400" dirty="0">
                <a:effectLst/>
                <a:ea typeface="Arial" panose="020B0604020202020204" pitchFamily="34" charset="0"/>
              </a:rPr>
              <a:t>(YouTube, Washington Office of Superintendent of Public Instruction)</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5"/>
              </a:rPr>
              <a:t>Forms of Bias in Textbooks and Instructional Materials - IDRA</a:t>
            </a:r>
            <a:r>
              <a:rPr lang="en-US" sz="2400" dirty="0">
                <a:effectLst/>
                <a:ea typeface="Arial" panose="020B0604020202020204" pitchFamily="34" charset="0"/>
              </a:rPr>
              <a:t> (Intercultural Development Research Association)</a:t>
            </a:r>
          </a:p>
          <a:p>
            <a:endParaRPr lang="en-US" dirty="0"/>
          </a:p>
        </p:txBody>
      </p:sp>
    </p:spTree>
    <p:extLst>
      <p:ext uri="{BB962C8B-B14F-4D97-AF65-F5344CB8AC3E}">
        <p14:creationId xmlns:p14="http://schemas.microsoft.com/office/powerpoint/2010/main" val="4229385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18F3-5392-9BDB-216B-9E8915E708F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78DD83D-D3E6-E327-CDD1-0297FA40B6C7}"/>
              </a:ext>
            </a:extLst>
          </p:cNvPr>
          <p:cNvSpPr>
            <a:spLocks noGrp="1"/>
          </p:cNvSpPr>
          <p:nvPr>
            <p:ph idx="1"/>
          </p:nvPr>
        </p:nvSpPr>
        <p:spPr>
          <a:xfrm>
            <a:off x="952499" y="2232048"/>
            <a:ext cx="10401302" cy="3522663"/>
          </a:xfrm>
        </p:spPr>
        <p:txBody>
          <a:bodyPr/>
          <a:lstStyle/>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2"/>
              </a:rPr>
              <a:t>Assessing Bias in Standards and Curricular Materials | Great Lakes Equity Center</a:t>
            </a:r>
          </a:p>
          <a:p>
            <a:pPr marL="0" marR="0">
              <a:lnSpc>
                <a:spcPct val="115000"/>
              </a:lnSpc>
              <a:spcBef>
                <a:spcPts val="0"/>
              </a:spcBef>
              <a:spcAft>
                <a:spcPts val="0"/>
              </a:spcAft>
            </a:pPr>
            <a:endParaRPr lang="en-US" sz="2400" dirty="0">
              <a:solidFill>
                <a:srgbClr val="1155CC"/>
              </a:solidFill>
              <a:effectLst/>
              <a:ea typeface="Arial" panose="020B0604020202020204" pitchFamily="34" charset="0"/>
              <a:hlinkClick r:id="rId2"/>
            </a:endParaRP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2"/>
              </a:rPr>
              <a:t>Seven Forms of Bias</a:t>
            </a:r>
            <a:r>
              <a:rPr lang="en-US" sz="2400" dirty="0">
                <a:effectLst/>
                <a:ea typeface="Arial" panose="020B0604020202020204" pitchFamily="34" charset="0"/>
              </a:rPr>
              <a:t> (Pennsylvania Department of Education)</a:t>
            </a:r>
          </a:p>
          <a:p>
            <a:pPr marL="0" marR="0">
              <a:lnSpc>
                <a:spcPct val="115000"/>
              </a:lnSpc>
              <a:spcBef>
                <a:spcPts val="0"/>
              </a:spcBef>
              <a:spcAft>
                <a:spcPts val="0"/>
              </a:spcAft>
            </a:pPr>
            <a:r>
              <a:rPr lang="en-US" sz="2400" dirty="0">
                <a:effectLst/>
                <a:ea typeface="Arial" panose="020B0604020202020204" pitchFamily="34" charset="0"/>
              </a:rPr>
              <a:t> </a:t>
            </a:r>
          </a:p>
          <a:p>
            <a:pPr marL="0" marR="0">
              <a:lnSpc>
                <a:spcPct val="115000"/>
              </a:lnSpc>
              <a:spcBef>
                <a:spcPts val="0"/>
              </a:spcBef>
              <a:spcAft>
                <a:spcPts val="0"/>
              </a:spcAft>
            </a:pPr>
            <a:r>
              <a:rPr lang="en-US" sz="2400" dirty="0">
                <a:solidFill>
                  <a:srgbClr val="1155CC"/>
                </a:solidFill>
                <a:effectLst/>
                <a:ea typeface="Arial" panose="020B0604020202020204" pitchFamily="34" charset="0"/>
                <a:hlinkClick r:id="rId3"/>
              </a:rPr>
              <a:t>Tools and Guidance for Evaluating Bias in Instructional Materials | Region 8 Comprehensive Center</a:t>
            </a:r>
            <a:r>
              <a:rPr lang="en-US" sz="2400" dirty="0">
                <a:effectLst/>
                <a:ea typeface="Arial" panose="020B0604020202020204" pitchFamily="34" charset="0"/>
              </a:rPr>
              <a:t> (Region 8 Comprehensive Center)</a:t>
            </a:r>
          </a:p>
          <a:p>
            <a:pPr marL="0" marR="0">
              <a:lnSpc>
                <a:spcPct val="115000"/>
              </a:lnSpc>
              <a:spcBef>
                <a:spcPts val="0"/>
              </a:spcBef>
              <a:spcAft>
                <a:spcPts val="0"/>
              </a:spcAft>
            </a:pPr>
            <a:endParaRPr lang="en-US" sz="2400" dirty="0">
              <a:ea typeface="Arial" panose="020B0604020202020204" pitchFamily="34" charset="0"/>
            </a:endParaRPr>
          </a:p>
          <a:p>
            <a:pPr>
              <a:lnSpc>
                <a:spcPct val="115000"/>
              </a:lnSpc>
              <a:spcBef>
                <a:spcPts val="0"/>
              </a:spcBef>
              <a:spcAft>
                <a:spcPts val="0"/>
              </a:spcAft>
            </a:pPr>
            <a:r>
              <a:rPr lang="en-US" sz="2400" dirty="0">
                <a:solidFill>
                  <a:srgbClr val="1155CC"/>
                </a:solidFill>
                <a:effectLst/>
                <a:ea typeface="Arial" panose="020B0604020202020204" pitchFamily="34" charset="0"/>
                <a:hlinkClick r:id="rId4"/>
              </a:rPr>
              <a:t>Washington Model Resource: Screening for Biased Content in Instructional Materials (2020)</a:t>
            </a:r>
            <a:r>
              <a:rPr lang="en-US" sz="2400" dirty="0">
                <a:effectLst/>
                <a:ea typeface="Arial" panose="020B0604020202020204" pitchFamily="34" charset="0"/>
              </a:rPr>
              <a:t> |</a:t>
            </a:r>
            <a:r>
              <a:rPr lang="en-US" sz="2400" u="none" strike="noStrike" dirty="0">
                <a:effectLst/>
                <a:ea typeface="Arial" panose="020B0604020202020204" pitchFamily="34" charset="0"/>
                <a:hlinkClick r:id="rId5"/>
              </a:rPr>
              <a:t> </a:t>
            </a:r>
            <a:r>
              <a:rPr lang="en-US" sz="2400" dirty="0">
                <a:solidFill>
                  <a:srgbClr val="1155CC"/>
                </a:solidFill>
                <a:effectLst/>
                <a:ea typeface="Arial" panose="020B0604020202020204" pitchFamily="34" charset="0"/>
                <a:hlinkClick r:id="rId5"/>
              </a:rPr>
              <a:t>Interactive Form</a:t>
            </a:r>
            <a:endParaRPr lang="en-US" sz="2400" dirty="0">
              <a:effectLst/>
              <a:ea typeface="Arial" panose="020B0604020202020204" pitchFamily="34" charset="0"/>
            </a:endParaRPr>
          </a:p>
          <a:p>
            <a:pPr marL="0" marR="0">
              <a:lnSpc>
                <a:spcPct val="115000"/>
              </a:lnSpc>
              <a:spcBef>
                <a:spcPts val="0"/>
              </a:spcBef>
              <a:spcAft>
                <a:spcPts val="0"/>
              </a:spcAft>
            </a:pPr>
            <a:endParaRPr lang="en-US" sz="2400" dirty="0">
              <a:effectLst/>
              <a:ea typeface="Arial" panose="020B0604020202020204" pitchFamily="34" charset="0"/>
            </a:endParaRPr>
          </a:p>
          <a:p>
            <a:endParaRPr lang="en-US" dirty="0"/>
          </a:p>
        </p:txBody>
      </p:sp>
    </p:spTree>
    <p:extLst>
      <p:ext uri="{BB962C8B-B14F-4D97-AF65-F5344CB8AC3E}">
        <p14:creationId xmlns:p14="http://schemas.microsoft.com/office/powerpoint/2010/main" val="178634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F08-BC67-36BF-A7C7-A317F4239D3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D00CA2B-B7D1-7656-804A-B8E174502C8C}"/>
              </a:ext>
            </a:extLst>
          </p:cNvPr>
          <p:cNvSpPr>
            <a:spLocks noGrp="1"/>
          </p:cNvSpPr>
          <p:nvPr>
            <p:ph idx="1"/>
          </p:nvPr>
        </p:nvSpPr>
        <p:spPr/>
        <p:txBody>
          <a:bodyPr>
            <a:noAutofit/>
          </a:bodyPr>
          <a:lstStyle/>
          <a:p>
            <a:r>
              <a:rPr lang="en-US" sz="2400" dirty="0"/>
              <a:t>Learn more; request service.</a:t>
            </a:r>
          </a:p>
          <a:p>
            <a:r>
              <a:rPr lang="en-US" sz="2400" dirty="0"/>
              <a:t>WEEAC: </a:t>
            </a:r>
            <a:r>
              <a:rPr lang="en-US" sz="2400" dirty="0">
                <a:hlinkClick r:id="rId2"/>
              </a:rPr>
              <a:t>https://weeac.wested.org/</a:t>
            </a:r>
            <a:r>
              <a:rPr lang="en-US" sz="2400" dirty="0"/>
              <a:t> </a:t>
            </a:r>
          </a:p>
          <a:p>
            <a:r>
              <a:rPr lang="en-US" sz="2400" dirty="0"/>
              <a:t>Dr. Melly Wilson: </a:t>
            </a:r>
            <a:r>
              <a:rPr lang="en-US" sz="2400" dirty="0">
                <a:hlinkClick r:id="rId3"/>
              </a:rPr>
              <a:t>wilsonm@prel.org</a:t>
            </a:r>
            <a:r>
              <a:rPr lang="en-US" sz="2400" dirty="0"/>
              <a:t> </a:t>
            </a:r>
          </a:p>
        </p:txBody>
      </p:sp>
    </p:spTree>
    <p:extLst>
      <p:ext uri="{BB962C8B-B14F-4D97-AF65-F5344CB8AC3E}">
        <p14:creationId xmlns:p14="http://schemas.microsoft.com/office/powerpoint/2010/main" val="227515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6876-58B9-C7B8-D86E-8ABCBA8D0D41}"/>
              </a:ext>
            </a:extLst>
          </p:cNvPr>
          <p:cNvSpPr>
            <a:spLocks noGrp="1"/>
          </p:cNvSpPr>
          <p:nvPr>
            <p:ph type="title"/>
          </p:nvPr>
        </p:nvSpPr>
        <p:spPr/>
        <p:txBody>
          <a:bodyPr>
            <a:normAutofit/>
          </a:bodyPr>
          <a:lstStyle/>
          <a:p>
            <a:r>
              <a:rPr lang="en-US" dirty="0"/>
              <a:t>Key Terminology</a:t>
            </a:r>
            <a:endParaRPr lang="en-US" dirty="0">
              <a:solidFill>
                <a:schemeClr val="bg1"/>
              </a:solidFill>
            </a:endParaRPr>
          </a:p>
        </p:txBody>
      </p:sp>
    </p:spTree>
    <p:extLst>
      <p:ext uri="{BB962C8B-B14F-4D97-AF65-F5344CB8AC3E}">
        <p14:creationId xmlns:p14="http://schemas.microsoft.com/office/powerpoint/2010/main" val="259572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Invisibility </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579642"/>
            <a:ext cx="10401302" cy="3522663"/>
          </a:xfrm>
        </p:spPr>
        <p:txBody>
          <a:bodyPr/>
          <a:lstStyle/>
          <a:p>
            <a:r>
              <a:rPr lang="en-US" dirty="0"/>
              <a:t>The most fundamental and oldest form of bias in instructional materials is the complete or relative exclusion of a group. The significant omission of marginalized groups has become so great as to imply that these groups are of less value, importance, and significance in our society.</a:t>
            </a:r>
          </a:p>
        </p:txBody>
      </p:sp>
    </p:spTree>
    <p:extLst>
      <p:ext uri="{BB962C8B-B14F-4D97-AF65-F5344CB8AC3E}">
        <p14:creationId xmlns:p14="http://schemas.microsoft.com/office/powerpoint/2010/main" val="172395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ED72-7195-A211-A9E3-FEC7944C6596}"/>
              </a:ext>
            </a:extLst>
          </p:cNvPr>
          <p:cNvSpPr>
            <a:spLocks noGrp="1"/>
          </p:cNvSpPr>
          <p:nvPr>
            <p:ph type="title"/>
          </p:nvPr>
        </p:nvSpPr>
        <p:spPr/>
        <p:txBody>
          <a:bodyPr/>
          <a:lstStyle/>
          <a:p>
            <a:r>
              <a:rPr lang="en-US" dirty="0"/>
              <a:t>Cultural Competency </a:t>
            </a:r>
          </a:p>
        </p:txBody>
      </p:sp>
      <p:sp>
        <p:nvSpPr>
          <p:cNvPr id="3" name="Content Placeholder 2">
            <a:extLst>
              <a:ext uri="{FF2B5EF4-FFF2-40B4-BE49-F238E27FC236}">
                <a16:creationId xmlns:a16="http://schemas.microsoft.com/office/drawing/2014/main" id="{5E070689-9FF4-DFA1-5245-D97BB03A2E3A}"/>
              </a:ext>
            </a:extLst>
          </p:cNvPr>
          <p:cNvSpPr>
            <a:spLocks noGrp="1"/>
          </p:cNvSpPr>
          <p:nvPr>
            <p:ph idx="1"/>
          </p:nvPr>
        </p:nvSpPr>
        <p:spPr/>
        <p:txBody>
          <a:bodyPr/>
          <a:lstStyle/>
          <a:p>
            <a:r>
              <a:rPr lang="en-US" dirty="0"/>
              <a:t>Cultural competency “includes knowledge of student cultural histories and contexts, as well as family norms and values in different cultures; knowledge and skills in accessing community resources and community and parent outreach; and skills in adapting instruction to students’ experiences and identifying cultural contexts for individual students.”</a:t>
            </a:r>
          </a:p>
          <a:p>
            <a:r>
              <a:rPr lang="en-US" dirty="0"/>
              <a:t>- Washington professional educator standards board</a:t>
            </a:r>
            <a:r>
              <a:rPr lang="en-US" i="1" dirty="0"/>
              <a:t>—Model standards for cultural competency </a:t>
            </a:r>
          </a:p>
        </p:txBody>
      </p:sp>
    </p:spTree>
    <p:extLst>
      <p:ext uri="{BB962C8B-B14F-4D97-AF65-F5344CB8AC3E}">
        <p14:creationId xmlns:p14="http://schemas.microsoft.com/office/powerpoint/2010/main" val="113450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C513-D1F0-81C2-66B1-39BE42FE9CA0}"/>
              </a:ext>
            </a:extLst>
          </p:cNvPr>
          <p:cNvSpPr>
            <a:spLocks noGrp="1"/>
          </p:cNvSpPr>
          <p:nvPr>
            <p:ph type="title"/>
          </p:nvPr>
        </p:nvSpPr>
        <p:spPr/>
        <p:txBody>
          <a:bodyPr/>
          <a:lstStyle/>
          <a:p>
            <a:r>
              <a:rPr lang="en-US" dirty="0"/>
              <a:t>Bias</a:t>
            </a:r>
          </a:p>
        </p:txBody>
      </p:sp>
      <p:sp>
        <p:nvSpPr>
          <p:cNvPr id="3" name="Content Placeholder 2">
            <a:extLst>
              <a:ext uri="{FF2B5EF4-FFF2-40B4-BE49-F238E27FC236}">
                <a16:creationId xmlns:a16="http://schemas.microsoft.com/office/drawing/2014/main" id="{9FFE5443-3724-3D5E-1DFD-B47602718E37}"/>
              </a:ext>
            </a:extLst>
          </p:cNvPr>
          <p:cNvSpPr>
            <a:spLocks noGrp="1"/>
          </p:cNvSpPr>
          <p:nvPr>
            <p:ph idx="1"/>
          </p:nvPr>
        </p:nvSpPr>
        <p:spPr/>
        <p:txBody>
          <a:bodyPr/>
          <a:lstStyle/>
          <a:p>
            <a:r>
              <a:rPr lang="en-US" dirty="0"/>
              <a:t>Prejudice or preference toward a thing, person, or group compared with another, usually in a way considered to be unfair. </a:t>
            </a:r>
          </a:p>
          <a:p>
            <a:r>
              <a:rPr lang="en-US" dirty="0"/>
              <a:t>Bias can be explicit/conscious or implicit/unconscious.</a:t>
            </a:r>
          </a:p>
        </p:txBody>
      </p:sp>
    </p:spTree>
    <p:extLst>
      <p:ext uri="{BB962C8B-B14F-4D97-AF65-F5344CB8AC3E}">
        <p14:creationId xmlns:p14="http://schemas.microsoft.com/office/powerpoint/2010/main" val="257444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Stereotyping</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579642"/>
            <a:ext cx="10401302" cy="3522663"/>
          </a:xfrm>
        </p:spPr>
        <p:txBody>
          <a:bodyPr/>
          <a:lstStyle/>
          <a:p>
            <a:r>
              <a:rPr lang="en-US" dirty="0"/>
              <a:t>By assigning traditional and rigid roles or attributes to a group, instructional materials stereotype and limit the abilities and potential of that group. </a:t>
            </a:r>
          </a:p>
          <a:p>
            <a:r>
              <a:rPr lang="en-US" dirty="0"/>
              <a:t>Stereotyping denies students a knowledge of the diversity, complexity and variation of any group of individuals. Children who see themselves portrayed only in stereotypical ways may internalize those stereotypes and fail to develop their own unique abilities, interests, and full potential.</a:t>
            </a:r>
          </a:p>
          <a:p>
            <a:endParaRPr lang="en-US" dirty="0"/>
          </a:p>
        </p:txBody>
      </p:sp>
    </p:spTree>
    <p:extLst>
      <p:ext uri="{BB962C8B-B14F-4D97-AF65-F5344CB8AC3E}">
        <p14:creationId xmlns:p14="http://schemas.microsoft.com/office/powerpoint/2010/main" val="17191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0B05-FD32-B175-7F09-0A01D6515340}"/>
              </a:ext>
            </a:extLst>
          </p:cNvPr>
          <p:cNvSpPr>
            <a:spLocks noGrp="1"/>
          </p:cNvSpPr>
          <p:nvPr>
            <p:ph type="title"/>
          </p:nvPr>
        </p:nvSpPr>
        <p:spPr/>
        <p:txBody>
          <a:bodyPr/>
          <a:lstStyle/>
          <a:p>
            <a:r>
              <a:rPr lang="en-US" dirty="0"/>
              <a:t>Imbalance &amp; Selectivity</a:t>
            </a:r>
          </a:p>
        </p:txBody>
      </p:sp>
      <p:sp>
        <p:nvSpPr>
          <p:cNvPr id="3" name="Content Placeholder 2">
            <a:extLst>
              <a:ext uri="{FF2B5EF4-FFF2-40B4-BE49-F238E27FC236}">
                <a16:creationId xmlns:a16="http://schemas.microsoft.com/office/drawing/2014/main" id="{D7F1F3D4-C905-6042-223A-8B2BD90474F6}"/>
              </a:ext>
            </a:extLst>
          </p:cNvPr>
          <p:cNvSpPr>
            <a:spLocks noGrp="1"/>
          </p:cNvSpPr>
          <p:nvPr>
            <p:ph idx="1"/>
          </p:nvPr>
        </p:nvSpPr>
        <p:spPr>
          <a:xfrm>
            <a:off x="952499" y="2579642"/>
            <a:ext cx="10401302" cy="3522663"/>
          </a:xfrm>
        </p:spPr>
        <p:txBody>
          <a:bodyPr/>
          <a:lstStyle/>
          <a:p>
            <a:r>
              <a:rPr lang="en-US" sz="2400" dirty="0"/>
              <a:t>Textbooks can perpetuate bias by presenting only one interpretation of an issue, situation, or group of people. </a:t>
            </a:r>
          </a:p>
          <a:p>
            <a:r>
              <a:rPr lang="en-US" sz="2400" dirty="0"/>
              <a:t>This imbalanced account restricts the knowledge of students regarding the varied perspectives that may apply to a particular situation. </a:t>
            </a:r>
          </a:p>
          <a:p>
            <a:r>
              <a:rPr lang="en-US" sz="2400" dirty="0"/>
              <a:t>Through selective presentation of materials, textbooks can distort reality and ignore complex and differing viewpoints. As a result, millions of students have been given limited perspectives concerning the contributions, struggles and participation of certain groups in society.</a:t>
            </a:r>
          </a:p>
        </p:txBody>
      </p:sp>
    </p:spTree>
    <p:extLst>
      <p:ext uri="{BB962C8B-B14F-4D97-AF65-F5344CB8AC3E}">
        <p14:creationId xmlns:p14="http://schemas.microsoft.com/office/powerpoint/2010/main" val="448610483"/>
      </p:ext>
    </p:extLst>
  </p:cSld>
  <p:clrMapOvr>
    <a:masterClrMapping/>
  </p:clrMapOvr>
</p:sld>
</file>

<file path=ppt/theme/theme1.xml><?xml version="1.0" encoding="utf-8"?>
<a:theme xmlns:a="http://schemas.openxmlformats.org/drawingml/2006/main" name="Office Theme">
  <a:themeElements>
    <a:clrScheme name="126FA0">
      <a:dk1>
        <a:srgbClr val="104877"/>
      </a:dk1>
      <a:lt1>
        <a:srgbClr val="FFFFFF"/>
      </a:lt1>
      <a:dk2>
        <a:srgbClr val="0A2C3F"/>
      </a:dk2>
      <a:lt2>
        <a:srgbClr val="EEEEEE"/>
      </a:lt2>
      <a:accent1>
        <a:srgbClr val="F7BF30"/>
      </a:accent1>
      <a:accent2>
        <a:srgbClr val="F37456"/>
      </a:accent2>
      <a:accent3>
        <a:srgbClr val="0AAD8E"/>
      </a:accent3>
      <a:accent4>
        <a:srgbClr val="126FA0"/>
      </a:accent4>
      <a:accent5>
        <a:srgbClr val="36A1B2"/>
      </a:accent5>
      <a:accent6>
        <a:srgbClr val="09AC8E"/>
      </a:accent6>
      <a:hlink>
        <a:srgbClr val="126FA0"/>
      </a:hlink>
      <a:folHlink>
        <a:srgbClr val="36A1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4155</TotalTime>
  <Words>2173</Words>
  <Application>Microsoft Macintosh PowerPoint</Application>
  <PresentationFormat>Widescreen</PresentationFormat>
  <Paragraphs>149</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Franklin Gothic Medium</vt:lpstr>
      <vt:lpstr>Helvetica</vt:lpstr>
      <vt:lpstr>Wingdings</vt:lpstr>
      <vt:lpstr>Office Theme</vt:lpstr>
      <vt:lpstr>Bias in Instructional Materials</vt:lpstr>
      <vt:lpstr>Session Objectives</vt:lpstr>
      <vt:lpstr>Bias in Instructional materials</vt:lpstr>
      <vt:lpstr>Key Terminology</vt:lpstr>
      <vt:lpstr>Invisibility </vt:lpstr>
      <vt:lpstr>Cultural Competency </vt:lpstr>
      <vt:lpstr>Bias</vt:lpstr>
      <vt:lpstr>Stereotyping</vt:lpstr>
      <vt:lpstr>Imbalance &amp; Selectivity</vt:lpstr>
      <vt:lpstr>Unreality</vt:lpstr>
      <vt:lpstr>Fragmentation and Isolation</vt:lpstr>
      <vt:lpstr>Linguistic Bias</vt:lpstr>
      <vt:lpstr>Cosmetic Bias</vt:lpstr>
      <vt:lpstr>Gatekeeping</vt:lpstr>
      <vt:lpstr>Reviewing Materials for Instructional Bias</vt:lpstr>
      <vt:lpstr>Screening for Biased Content</vt:lpstr>
      <vt:lpstr>Instructional Materials </vt:lpstr>
      <vt:lpstr>Choose Material to Analyze </vt:lpstr>
      <vt:lpstr>Engage team in professional learning </vt:lpstr>
      <vt:lpstr>Prepare for Review</vt:lpstr>
      <vt:lpstr>Interpret Results </vt:lpstr>
      <vt:lpstr>Criteria Discussion and Examples</vt:lpstr>
      <vt:lpstr>Variety of Roles and Character Traits</vt:lpstr>
      <vt:lpstr>Multiple Perspectives &amp; Contributions</vt:lpstr>
      <vt:lpstr>Multicultural Representation</vt:lpstr>
      <vt:lpstr>Imagery &amp; Language</vt:lpstr>
      <vt:lpstr>Imagery &amp; Language, Cont.</vt:lpstr>
      <vt:lpstr>Family Representation </vt:lpstr>
      <vt:lpstr>Resources</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test of a large headline</dc:title>
  <dc:creator>Michael Medina</dc:creator>
  <cp:lastModifiedBy>Melly Wilson</cp:lastModifiedBy>
  <cp:revision>65</cp:revision>
  <dcterms:created xsi:type="dcterms:W3CDTF">2023-01-12T22:22:18Z</dcterms:created>
  <dcterms:modified xsi:type="dcterms:W3CDTF">2023-09-08T00:25:24Z</dcterms:modified>
</cp:coreProperties>
</file>