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ink/ink1.xml" ContentType="application/inkml+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handoutMasterIdLst>
    <p:handoutMasterId r:id="rId29"/>
  </p:handoutMasterIdLst>
  <p:sldIdLst>
    <p:sldId id="256" r:id="rId2"/>
    <p:sldId id="267" r:id="rId3"/>
    <p:sldId id="268" r:id="rId4"/>
    <p:sldId id="259" r:id="rId5"/>
    <p:sldId id="271" r:id="rId6"/>
    <p:sldId id="283" r:id="rId7"/>
    <p:sldId id="272" r:id="rId8"/>
    <p:sldId id="273" r:id="rId9"/>
    <p:sldId id="285" r:id="rId10"/>
    <p:sldId id="274" r:id="rId11"/>
    <p:sldId id="275" r:id="rId12"/>
    <p:sldId id="286" r:id="rId13"/>
    <p:sldId id="276" r:id="rId14"/>
    <p:sldId id="277" r:id="rId15"/>
    <p:sldId id="278" r:id="rId16"/>
    <p:sldId id="279" r:id="rId17"/>
    <p:sldId id="280" r:id="rId18"/>
    <p:sldId id="287" r:id="rId19"/>
    <p:sldId id="288" r:id="rId20"/>
    <p:sldId id="281" r:id="rId21"/>
    <p:sldId id="282" r:id="rId22"/>
    <p:sldId id="284" r:id="rId23"/>
    <p:sldId id="266" r:id="rId24"/>
    <p:sldId id="269" r:id="rId25"/>
    <p:sldId id="270" r:id="rId26"/>
    <p:sldId id="264"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1E72"/>
    <a:srgbClr val="368167"/>
    <a:srgbClr val="4821BF"/>
    <a:srgbClr val="A8FCD8"/>
    <a:srgbClr val="4F4383"/>
    <a:srgbClr val="4AB2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046"/>
    <p:restoredTop sz="86230"/>
  </p:normalViewPr>
  <p:slideViewPr>
    <p:cSldViewPr snapToGrid="0">
      <p:cViewPr varScale="1">
        <p:scale>
          <a:sx n="63" d="100"/>
          <a:sy n="63" d="100"/>
        </p:scale>
        <p:origin x="1448" y="176"/>
      </p:cViewPr>
      <p:guideLst/>
    </p:cSldViewPr>
  </p:slideViewPr>
  <p:notesTextViewPr>
    <p:cViewPr>
      <p:scale>
        <a:sx n="1" d="1"/>
        <a:sy n="1" d="1"/>
      </p:scale>
      <p:origin x="0" y="0"/>
    </p:cViewPr>
  </p:notesTextViewPr>
  <p:notesViewPr>
    <p:cSldViewPr snapToGrid="0">
      <p:cViewPr varScale="1">
        <p:scale>
          <a:sx n="156" d="100"/>
          <a:sy n="156" d="100"/>
        </p:scale>
        <p:origin x="5672" y="17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342F353-A2A6-CA91-4915-3ED3E74644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BCDF024-16F0-374B-2BC8-39D934E86D4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4020253-742B-BF4A-B44C-D5E33C08281C}" type="datetimeFigureOut">
              <a:rPr lang="en-US" smtClean="0"/>
              <a:t>9/7/23</a:t>
            </a:fld>
            <a:endParaRPr lang="en-US"/>
          </a:p>
        </p:txBody>
      </p:sp>
      <p:sp>
        <p:nvSpPr>
          <p:cNvPr id="4" name="Footer Placeholder 3">
            <a:extLst>
              <a:ext uri="{FF2B5EF4-FFF2-40B4-BE49-F238E27FC236}">
                <a16:creationId xmlns:a16="http://schemas.microsoft.com/office/drawing/2014/main" id="{EC88E433-30A1-46DE-F850-524E43631B4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6CB092D-3910-0A6C-3F8E-487ACE5E7ED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FF7CA09-5AEB-FA41-BC45-BA1CC3ED397B}" type="slidenum">
              <a:rPr lang="en-US" smtClean="0"/>
              <a:t>‹#›</a:t>
            </a:fld>
            <a:endParaRPr lang="en-US"/>
          </a:p>
        </p:txBody>
      </p:sp>
    </p:spTree>
    <p:extLst>
      <p:ext uri="{BB962C8B-B14F-4D97-AF65-F5344CB8AC3E}">
        <p14:creationId xmlns:p14="http://schemas.microsoft.com/office/powerpoint/2010/main" val="1658113758"/>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2T01:00:59.109"/>
    </inkml:context>
    <inkml:brush xml:id="br0">
      <inkml:brushProperty name="width" value="0.05" units="cm"/>
      <inkml:brushProperty name="height" value="0.05" units="cm"/>
    </inkml:brush>
  </inkml:definitions>
  <inkml:trace contextRef="#ctx0" brushRef="#br0">1 4 24575,'2'-2'0,"0"0"0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8296D0-0CE2-8F43-BF07-ED19CAA25E79}" type="datetimeFigureOut">
              <a:rPr lang="en-US" smtClean="0"/>
              <a:t>9/7/23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503400-A7BF-AC48-A7E2-10F84BC9953E}" type="slidenum">
              <a:rPr lang="en-US" smtClean="0"/>
              <a:t>‹#›</a:t>
            </a:fld>
            <a:endParaRPr lang="en-US"/>
          </a:p>
        </p:txBody>
      </p:sp>
    </p:spTree>
    <p:extLst>
      <p:ext uri="{BB962C8B-B14F-4D97-AF65-F5344CB8AC3E}">
        <p14:creationId xmlns:p14="http://schemas.microsoft.com/office/powerpoint/2010/main" val="39254170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Forty years ago, the Supreme Court of the United States determined that in order for public</a:t>
            </a:r>
          </a:p>
          <a:p>
            <a:r>
              <a:rPr lang="en-US" dirty="0"/>
              <a:t>schools to comply with their legal obligations under Title VI of the Civil Rights Act of 1964</a:t>
            </a:r>
          </a:p>
          <a:p>
            <a:r>
              <a:rPr lang="en-US" dirty="0"/>
              <a:t>(Title VI), they must take affirmative steps to ensure that students with limited English</a:t>
            </a:r>
          </a:p>
          <a:p>
            <a:r>
              <a:rPr lang="en-US" dirty="0"/>
              <a:t>proficiency (LEP) can meaningfully participate in their educational programs and services.1</a:t>
            </a:r>
          </a:p>
          <a:p>
            <a:r>
              <a:rPr lang="en-US" dirty="0"/>
              <a:t>That same year, Congress enacted the Equal Educational Opportunities Act (EEOA), which</a:t>
            </a:r>
          </a:p>
          <a:p>
            <a:r>
              <a:rPr lang="en-US" dirty="0"/>
              <a:t>confirmed that public schools and State educational agencies (SEAs) must act to overcome</a:t>
            </a:r>
          </a:p>
          <a:p>
            <a:r>
              <a:rPr lang="en-US" dirty="0"/>
              <a:t>language barriers that impede equal participation by students in their instructional programs.2</a:t>
            </a:r>
          </a:p>
          <a:p>
            <a:r>
              <a:rPr lang="en-US" dirty="0"/>
              <a:t>Ensuring that SEAs and school districts are equipped with the tools and resources to meet their</a:t>
            </a:r>
          </a:p>
          <a:p>
            <a:r>
              <a:rPr lang="en-US" dirty="0"/>
              <a:t>responsibilities to LEP students, who are now more commonly referred to as English Learner</a:t>
            </a:r>
          </a:p>
          <a:p>
            <a:r>
              <a:rPr lang="en-US" dirty="0"/>
              <a:t>(EL) students or English Language Learner students, is as important today as it was then. EL</a:t>
            </a:r>
          </a:p>
          <a:p>
            <a:r>
              <a:rPr lang="en-US" dirty="0"/>
              <a:t>students are now enrolled in nearly three out of every four public schools in the nation, they</a:t>
            </a:r>
          </a:p>
          <a:p>
            <a:r>
              <a:rPr lang="en-US" dirty="0"/>
              <a:t>constitute nine percent of all public school students, and their numbers are steadily increasing.3</a:t>
            </a:r>
          </a:p>
          <a:p>
            <a:r>
              <a:rPr lang="en-US" dirty="0"/>
              <a:t>It is crucial to the future of our nation that these students, and all students, have equal access to a</a:t>
            </a:r>
          </a:p>
          <a:p>
            <a:r>
              <a:rPr lang="en-US" dirty="0"/>
              <a:t>high-quality education and the opportunity to achieve their full academic potential. We applaud</a:t>
            </a:r>
          </a:p>
          <a:p>
            <a:r>
              <a:rPr lang="en-US" dirty="0"/>
              <a:t>those working to ensure equal educational opportunities for EL students, as well as the many</a:t>
            </a:r>
          </a:p>
          <a:p>
            <a:r>
              <a:rPr lang="en-US" dirty="0"/>
              <a:t>schools and communities creating programs that recognize the heritage languages of EL students</a:t>
            </a:r>
          </a:p>
          <a:p>
            <a:r>
              <a:rPr lang="en-US" dirty="0"/>
              <a:t>as valuable assets to preserve.</a:t>
            </a:r>
          </a:p>
          <a:p>
            <a:endParaRPr lang="en-US" dirty="0"/>
          </a:p>
          <a:p>
            <a:r>
              <a:rPr lang="en-US" dirty="0"/>
              <a:t>https://www2.ed.gov/about/offices/list/</a:t>
            </a:r>
            <a:r>
              <a:rPr lang="en-US" dirty="0" err="1"/>
              <a:t>ocr</a:t>
            </a:r>
            <a:r>
              <a:rPr lang="en-US" dirty="0"/>
              <a:t>/letters/colleague-el-201501.pdf </a:t>
            </a:r>
          </a:p>
        </p:txBody>
      </p:sp>
      <p:sp>
        <p:nvSpPr>
          <p:cNvPr id="4" name="Slide Number Placeholder 3"/>
          <p:cNvSpPr>
            <a:spLocks noGrp="1"/>
          </p:cNvSpPr>
          <p:nvPr>
            <p:ph type="sldNum" sz="quarter" idx="5"/>
          </p:nvPr>
        </p:nvSpPr>
        <p:spPr/>
        <p:txBody>
          <a:bodyPr/>
          <a:lstStyle/>
          <a:p>
            <a:fld id="{66503400-A7BF-AC48-A7E2-10F84BC9953E}" type="slidenum">
              <a:rPr lang="en-US" smtClean="0"/>
              <a:t>1</a:t>
            </a:fld>
            <a:endParaRPr lang="en-US"/>
          </a:p>
        </p:txBody>
      </p:sp>
    </p:spTree>
    <p:extLst>
      <p:ext uri="{BB962C8B-B14F-4D97-AF65-F5344CB8AC3E}">
        <p14:creationId xmlns:p14="http://schemas.microsoft.com/office/powerpoint/2010/main" val="35093004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SEAs and school districts must ensure that all EL students who may have a disability, like all</a:t>
            </a:r>
          </a:p>
          <a:p>
            <a:r>
              <a:rPr lang="en-US" dirty="0"/>
              <a:t>other students who may have a disability and need services under IDEA or Section 504, are</a:t>
            </a:r>
          </a:p>
          <a:p>
            <a:r>
              <a:rPr lang="en-US" dirty="0"/>
              <a:t>located, identified, and evaluated for special education and disability-related services in a timely</a:t>
            </a:r>
          </a:p>
          <a:p>
            <a:r>
              <a:rPr lang="en-US" dirty="0"/>
              <a:t>manner. When conducting such evaluations, school districts must consider the English language</a:t>
            </a:r>
          </a:p>
          <a:p>
            <a:r>
              <a:rPr lang="en-US" dirty="0"/>
              <a:t>proficiency of EL students in determining the appropriate assessments and other evaluation</a:t>
            </a:r>
          </a:p>
          <a:p>
            <a:r>
              <a:rPr lang="en-US" dirty="0"/>
              <a:t>materials to be used. School districts must not identify or determine that EL students are</a:t>
            </a:r>
          </a:p>
          <a:p>
            <a:r>
              <a:rPr lang="en-US" dirty="0"/>
              <a:t>students with disabilities because of their limited English language proficiency.</a:t>
            </a:r>
          </a:p>
        </p:txBody>
      </p:sp>
      <p:sp>
        <p:nvSpPr>
          <p:cNvPr id="4" name="Slide Number Placeholder 3"/>
          <p:cNvSpPr>
            <a:spLocks noGrp="1"/>
          </p:cNvSpPr>
          <p:nvPr>
            <p:ph type="sldNum" sz="quarter" idx="5"/>
          </p:nvPr>
        </p:nvSpPr>
        <p:spPr/>
        <p:txBody>
          <a:bodyPr/>
          <a:lstStyle/>
          <a:p>
            <a:fld id="{66503400-A7BF-AC48-A7E2-10F84BC9953E}" type="slidenum">
              <a:rPr lang="en-US" smtClean="0"/>
              <a:t>15</a:t>
            </a:fld>
            <a:endParaRPr lang="en-US"/>
          </a:p>
        </p:txBody>
      </p:sp>
    </p:spTree>
    <p:extLst>
      <p:ext uri="{BB962C8B-B14F-4D97-AF65-F5344CB8AC3E}">
        <p14:creationId xmlns:p14="http://schemas.microsoft.com/office/powerpoint/2010/main" val="28858251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example, parents may choose to enroll their child in ESL classes,</a:t>
            </a:r>
          </a:p>
          <a:p>
            <a:r>
              <a:rPr lang="en-US" dirty="0"/>
              <a:t>but decline to enroll their child in EL-only bilingual content classes. School districts may not</a:t>
            </a:r>
          </a:p>
          <a:p>
            <a:r>
              <a:rPr lang="en-US" dirty="0"/>
              <a:t>recommend that parents decline all or some services within an EL program for any reason,</a:t>
            </a:r>
          </a:p>
          <a:p>
            <a:r>
              <a:rPr lang="en-US" dirty="0"/>
              <a:t>including facilitating scheduling of special education services or other scheduling reasons. A</a:t>
            </a:r>
          </a:p>
          <a:p>
            <a:r>
              <a:rPr lang="en-US" dirty="0"/>
              <a:t>parent’s decision to opt out of an EL program or particular EL services must be knowing and</a:t>
            </a:r>
          </a:p>
          <a:p>
            <a:r>
              <a:rPr lang="en-US" dirty="0"/>
              <a:t>voluntary.84 Thus, school districts must provide guidance in a language parents can understand</a:t>
            </a:r>
          </a:p>
          <a:p>
            <a:r>
              <a:rPr lang="en-US" dirty="0"/>
              <a:t>to ensure that parents understand their child’s rights, the range of EL services that their child</a:t>
            </a:r>
          </a:p>
          <a:p>
            <a:r>
              <a:rPr lang="en-US" dirty="0"/>
              <a:t>could receive, and the benefits of such services before voluntarily waiving them.</a:t>
            </a:r>
          </a:p>
          <a:p>
            <a:endParaRPr lang="en-US" dirty="0"/>
          </a:p>
          <a:p>
            <a:r>
              <a:rPr lang="en-US" dirty="0"/>
              <a:t>In their investigations, the Departments consider, among other things, whether:</a:t>
            </a:r>
          </a:p>
          <a:p>
            <a:r>
              <a:rPr lang="en-US" dirty="0"/>
              <a:t> School districts encourage parents or students to accept the EL services offered and</a:t>
            </a:r>
          </a:p>
          <a:p>
            <a:r>
              <a:rPr lang="en-US" dirty="0"/>
              <a:t>respond appropriately when parents decline any or all EL services;</a:t>
            </a:r>
          </a:p>
          <a:p>
            <a:r>
              <a:rPr lang="en-US" dirty="0"/>
              <a:t> School districts maintain appropriate documentation demonstrating that a parent made a</a:t>
            </a:r>
          </a:p>
          <a:p>
            <a:r>
              <a:rPr lang="en-US" dirty="0"/>
              <a:t>voluntary, informed decision to decline EL services; and</a:t>
            </a:r>
          </a:p>
          <a:p>
            <a:r>
              <a:rPr lang="en-US" dirty="0"/>
              <a:t> SEAs and school districts explore the causes of high opt-out rates for EL services,</a:t>
            </a:r>
          </a:p>
          <a:p>
            <a:r>
              <a:rPr lang="en-US" dirty="0"/>
              <a:t>address any underlying cause(s) of opting out, and ensure that the academic and English</a:t>
            </a:r>
          </a:p>
          <a:p>
            <a:r>
              <a:rPr lang="en-US" dirty="0"/>
              <a:t>language proficiency needs of the EL students who have opted out are being met</a:t>
            </a:r>
          </a:p>
        </p:txBody>
      </p:sp>
      <p:sp>
        <p:nvSpPr>
          <p:cNvPr id="4" name="Slide Number Placeholder 3"/>
          <p:cNvSpPr>
            <a:spLocks noGrp="1"/>
          </p:cNvSpPr>
          <p:nvPr>
            <p:ph type="sldNum" sz="quarter" idx="5"/>
          </p:nvPr>
        </p:nvSpPr>
        <p:spPr/>
        <p:txBody>
          <a:bodyPr/>
          <a:lstStyle/>
          <a:p>
            <a:fld id="{66503400-A7BF-AC48-A7E2-10F84BC9953E}" type="slidenum">
              <a:rPr lang="en-US" smtClean="0"/>
              <a:t>16</a:t>
            </a:fld>
            <a:endParaRPr lang="en-US"/>
          </a:p>
        </p:txBody>
      </p:sp>
    </p:spTree>
    <p:extLst>
      <p:ext uri="{BB962C8B-B14F-4D97-AF65-F5344CB8AC3E}">
        <p14:creationId xmlns:p14="http://schemas.microsoft.com/office/powerpoint/2010/main" val="6880812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SEAs and school districts develop and implement a process for determining whether</a:t>
            </a:r>
          </a:p>
          <a:p>
            <a:r>
              <a:rPr lang="en-US" dirty="0"/>
              <a:t>parents are LEP, and evaluate the language needs of these LEP parents;</a:t>
            </a:r>
          </a:p>
          <a:p>
            <a:r>
              <a:rPr lang="en-US" dirty="0"/>
              <a:t> SEAs and school districts provide language assistance to parents or guardians who</a:t>
            </a:r>
          </a:p>
          <a:p>
            <a:r>
              <a:rPr lang="en-US" dirty="0"/>
              <a:t>indicate they require such assistance;</a:t>
            </a:r>
          </a:p>
          <a:p>
            <a:r>
              <a:rPr lang="en-US" dirty="0"/>
              <a:t> SEAs and school districts ensure that LEP parents have adequate notice of and</a:t>
            </a:r>
          </a:p>
          <a:p>
            <a:r>
              <a:rPr lang="en-US" dirty="0"/>
              <a:t>meaningful access to information about all school district or SEA programs, services,</a:t>
            </a:r>
          </a:p>
          <a:p>
            <a:r>
              <a:rPr lang="en-US" dirty="0"/>
              <a:t>and activities; and</a:t>
            </a:r>
          </a:p>
          <a:p>
            <a:r>
              <a:rPr lang="en-US" dirty="0"/>
              <a:t>SEAs and school districts provide free qualified language assistance services to LEP</a:t>
            </a:r>
          </a:p>
          <a:p>
            <a:r>
              <a:rPr lang="en-US" dirty="0"/>
              <a:t>parents</a:t>
            </a:r>
          </a:p>
        </p:txBody>
      </p:sp>
      <p:sp>
        <p:nvSpPr>
          <p:cNvPr id="4" name="Slide Number Placeholder 3"/>
          <p:cNvSpPr>
            <a:spLocks noGrp="1"/>
          </p:cNvSpPr>
          <p:nvPr>
            <p:ph type="sldNum" sz="quarter" idx="5"/>
          </p:nvPr>
        </p:nvSpPr>
        <p:spPr/>
        <p:txBody>
          <a:bodyPr/>
          <a:lstStyle/>
          <a:p>
            <a:fld id="{66503400-A7BF-AC48-A7E2-10F84BC9953E}" type="slidenum">
              <a:rPr lang="en-US" smtClean="0"/>
              <a:t>21</a:t>
            </a:fld>
            <a:endParaRPr lang="en-US"/>
          </a:p>
        </p:txBody>
      </p:sp>
    </p:spTree>
    <p:extLst>
      <p:ext uri="{BB962C8B-B14F-4D97-AF65-F5344CB8AC3E}">
        <p14:creationId xmlns:p14="http://schemas.microsoft.com/office/powerpoint/2010/main" val="17215686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503400-A7BF-AC48-A7E2-10F84BC9953E}" type="slidenum">
              <a:rPr lang="en-US" smtClean="0"/>
              <a:t>2</a:t>
            </a:fld>
            <a:endParaRPr lang="en-US"/>
          </a:p>
        </p:txBody>
      </p:sp>
    </p:spTree>
    <p:extLst>
      <p:ext uri="{BB962C8B-B14F-4D97-AF65-F5344CB8AC3E}">
        <p14:creationId xmlns:p14="http://schemas.microsoft.com/office/powerpoint/2010/main" val="9131756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most critical “affirmative steps” and “appropriate action[s]” that school districts must</a:t>
            </a:r>
          </a:p>
          <a:p>
            <a:r>
              <a:rPr lang="en-US" dirty="0"/>
              <a:t>take to open instructional programs to EL students and to address their limited English</a:t>
            </a:r>
          </a:p>
          <a:p>
            <a:r>
              <a:rPr lang="en-US" dirty="0"/>
              <a:t>proficiency is to first identify EL students in need of language assistance services in a timely</a:t>
            </a:r>
          </a:p>
          <a:p>
            <a:r>
              <a:rPr lang="en-US" dirty="0"/>
              <a:t>manner.28 School districts must provide notices within thirty days from the beginning of the</a:t>
            </a:r>
          </a:p>
          <a:p>
            <a:r>
              <a:rPr lang="en-US" dirty="0"/>
              <a:t>school year to all parents of EL students regarding the EL student’s identification and placement</a:t>
            </a:r>
          </a:p>
          <a:p>
            <a:r>
              <a:rPr lang="en-US" dirty="0"/>
              <a:t>in a language instruction educational program.29 School districts must, to the extent practicable,</a:t>
            </a:r>
          </a:p>
          <a:p>
            <a:r>
              <a:rPr lang="en-US" dirty="0"/>
              <a:t>translate such notices in a language that the parent can understand.30 If written translations are</a:t>
            </a:r>
          </a:p>
          <a:p>
            <a:r>
              <a:rPr lang="en-US" dirty="0"/>
              <a:t>not practicable, school districts must offer LEP parents free oral interpretation of the written</a:t>
            </a:r>
          </a:p>
          <a:p>
            <a:r>
              <a:rPr lang="en-US" dirty="0"/>
              <a:t>information.31 In light of these obligations and the duty to timely identify all EL students, school</a:t>
            </a:r>
          </a:p>
          <a:p>
            <a:r>
              <a:rPr lang="en-US" dirty="0"/>
              <a:t>districts will need to assess potential EL students’ English proficiency and identify non-</a:t>
            </a:r>
          </a:p>
          <a:p>
            <a:r>
              <a:rPr lang="en-US" dirty="0"/>
              <a:t>proficient students as EL as soon as practicable and well before the thirty-day notice deadline.</a:t>
            </a:r>
          </a:p>
          <a:p>
            <a:r>
              <a:rPr lang="en-US" dirty="0"/>
              <a:t>Most school districts use a home language survey (HLS) at the time of enrollment to gather</a:t>
            </a:r>
          </a:p>
          <a:p>
            <a:r>
              <a:rPr lang="en-US" dirty="0"/>
              <a:t>information about a student’s language background (e.g., first language learned, language the</a:t>
            </a:r>
          </a:p>
          <a:p>
            <a:r>
              <a:rPr lang="en-US" dirty="0"/>
              <a:t>student uses most often, and languages used in the home). The HLS identifies those students</a:t>
            </a:r>
          </a:p>
          <a:p>
            <a:r>
              <a:rPr lang="en-US" dirty="0"/>
              <a:t>who should be referred for an English language proficiency (“ELP”) assessment to determine</a:t>
            </a:r>
          </a:p>
          <a:p>
            <a:r>
              <a:rPr lang="en-US" dirty="0"/>
              <a:t>whether they should be classified as EL students, who are entitled to language assistance</a:t>
            </a:r>
          </a:p>
          <a:p>
            <a:r>
              <a:rPr lang="en-US" dirty="0"/>
              <a:t>services. Students initially identified by an HLS or other means for English proficiency testing</a:t>
            </a:r>
          </a:p>
          <a:p>
            <a:r>
              <a:rPr lang="en-US" dirty="0"/>
              <a:t>are often referred to as those with a Primary or Home Language Other than English (PHLOTE).</a:t>
            </a:r>
          </a:p>
        </p:txBody>
      </p:sp>
      <p:sp>
        <p:nvSpPr>
          <p:cNvPr id="4" name="Slide Number Placeholder 3"/>
          <p:cNvSpPr>
            <a:spLocks noGrp="1"/>
          </p:cNvSpPr>
          <p:nvPr>
            <p:ph type="sldNum" sz="quarter" idx="5"/>
          </p:nvPr>
        </p:nvSpPr>
        <p:spPr/>
        <p:txBody>
          <a:bodyPr/>
          <a:lstStyle/>
          <a:p>
            <a:fld id="{66503400-A7BF-AC48-A7E2-10F84BC9953E}" type="slidenum">
              <a:rPr lang="en-US" smtClean="0"/>
              <a:t>8</a:t>
            </a:fld>
            <a:endParaRPr lang="en-US"/>
          </a:p>
        </p:txBody>
      </p:sp>
    </p:spTree>
    <p:extLst>
      <p:ext uri="{BB962C8B-B14F-4D97-AF65-F5344CB8AC3E}">
        <p14:creationId xmlns:p14="http://schemas.microsoft.com/office/powerpoint/2010/main" val="22358757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most critical “affirmative steps” and “appropriate action[s]” that school districts must</a:t>
            </a:r>
          </a:p>
          <a:p>
            <a:r>
              <a:rPr lang="en-US" dirty="0"/>
              <a:t>take to open instructional programs to EL students and to address their limited English</a:t>
            </a:r>
          </a:p>
          <a:p>
            <a:r>
              <a:rPr lang="en-US" dirty="0"/>
              <a:t>proficiency is to first identify EL students in need of language assistance services in a timely</a:t>
            </a:r>
          </a:p>
          <a:p>
            <a:r>
              <a:rPr lang="en-US" dirty="0"/>
              <a:t>manner.28 School districts must provide notices within thirty days from the beginning of the</a:t>
            </a:r>
          </a:p>
          <a:p>
            <a:r>
              <a:rPr lang="en-US" dirty="0"/>
              <a:t>school year to all parents of EL students regarding the EL student’s identification and placement</a:t>
            </a:r>
          </a:p>
          <a:p>
            <a:r>
              <a:rPr lang="en-US" dirty="0"/>
              <a:t>in a language instruction educational program.29 School districts must, to the extent practicable,</a:t>
            </a:r>
          </a:p>
          <a:p>
            <a:r>
              <a:rPr lang="en-US" dirty="0"/>
              <a:t>translate such notices in a language that the parent can understand.30 If written translations are</a:t>
            </a:r>
          </a:p>
          <a:p>
            <a:r>
              <a:rPr lang="en-US" dirty="0"/>
              <a:t>not practicable, school districts must offer LEP parents free oral interpretation of the written</a:t>
            </a:r>
          </a:p>
          <a:p>
            <a:r>
              <a:rPr lang="en-US" dirty="0"/>
              <a:t>information.31 In light of these obligations and the duty to timely identify all EL students, school</a:t>
            </a:r>
          </a:p>
          <a:p>
            <a:r>
              <a:rPr lang="en-US" dirty="0"/>
              <a:t>districts will need to assess potential EL students’ English proficiency and identify non-</a:t>
            </a:r>
          </a:p>
          <a:p>
            <a:r>
              <a:rPr lang="en-US" dirty="0"/>
              <a:t>proficient students as EL as soon as practicable and well before the thirty-day notice deadline.</a:t>
            </a:r>
          </a:p>
          <a:p>
            <a:r>
              <a:rPr lang="en-US" dirty="0"/>
              <a:t>Most school districts use a home language survey (HLS) at the time of enrollment to gather</a:t>
            </a:r>
          </a:p>
          <a:p>
            <a:r>
              <a:rPr lang="en-US" dirty="0"/>
              <a:t>information about a student’s language background (e.g., first language learned, language the</a:t>
            </a:r>
          </a:p>
          <a:p>
            <a:r>
              <a:rPr lang="en-US" dirty="0"/>
              <a:t>student uses most often, and languages used in the home). The HLS identifies those students</a:t>
            </a:r>
          </a:p>
          <a:p>
            <a:r>
              <a:rPr lang="en-US" dirty="0"/>
              <a:t>who should be referred for an English language proficiency (“ELP”) assessment to determine</a:t>
            </a:r>
          </a:p>
          <a:p>
            <a:r>
              <a:rPr lang="en-US" dirty="0"/>
              <a:t>whether they should be classified as EL students, who are entitled to language assistance</a:t>
            </a:r>
          </a:p>
          <a:p>
            <a:r>
              <a:rPr lang="en-US" dirty="0"/>
              <a:t>services. Students initially identified by an HLS or other means for English proficiency testing</a:t>
            </a:r>
          </a:p>
          <a:p>
            <a:r>
              <a:rPr lang="en-US" dirty="0"/>
              <a:t>are often referred to as those with a Primary or Home Language Other than English (PHLOTE).</a:t>
            </a:r>
          </a:p>
        </p:txBody>
      </p:sp>
      <p:sp>
        <p:nvSpPr>
          <p:cNvPr id="4" name="Slide Number Placeholder 3"/>
          <p:cNvSpPr>
            <a:spLocks noGrp="1"/>
          </p:cNvSpPr>
          <p:nvPr>
            <p:ph type="sldNum" sz="quarter" idx="5"/>
          </p:nvPr>
        </p:nvSpPr>
        <p:spPr/>
        <p:txBody>
          <a:bodyPr/>
          <a:lstStyle/>
          <a:p>
            <a:fld id="{66503400-A7BF-AC48-A7E2-10F84BC9953E}" type="slidenum">
              <a:rPr lang="en-US" smtClean="0"/>
              <a:t>9</a:t>
            </a:fld>
            <a:endParaRPr lang="en-US"/>
          </a:p>
        </p:txBody>
      </p:sp>
    </p:spTree>
    <p:extLst>
      <p:ext uri="{BB962C8B-B14F-4D97-AF65-F5344CB8AC3E}">
        <p14:creationId xmlns:p14="http://schemas.microsoft.com/office/powerpoint/2010/main" val="12715036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EL students are identified based on a valid and reliable ELP test, school districts must</a:t>
            </a:r>
          </a:p>
          <a:p>
            <a:r>
              <a:rPr lang="en-US" dirty="0"/>
              <a:t>provide them with appropriate language assistance services. Language assistance services or</a:t>
            </a:r>
          </a:p>
          <a:p>
            <a:r>
              <a:rPr lang="en-US" dirty="0"/>
              <a:t>programs for EL students must be educationally sound in theory and effective in practice;</a:t>
            </a:r>
          </a:p>
          <a:p>
            <a:r>
              <a:rPr lang="en-US" dirty="0"/>
              <a:t>however, the civil rights laws do not require any particular program or method of instruction for</a:t>
            </a:r>
          </a:p>
          <a:p>
            <a:r>
              <a:rPr lang="en-US" dirty="0"/>
              <a:t>EL students.35 Students in EL programs must receive appropriate language assistance services</a:t>
            </a:r>
          </a:p>
          <a:p>
            <a:r>
              <a:rPr lang="en-US" dirty="0"/>
              <a:t>until they are proficient in English and can participate meaningfully in the district’s educational</a:t>
            </a:r>
          </a:p>
          <a:p>
            <a:r>
              <a:rPr lang="en-US" dirty="0"/>
              <a:t>programs without language assistance services.</a:t>
            </a:r>
          </a:p>
          <a:p>
            <a:r>
              <a:rPr lang="en-US" dirty="0"/>
              <a:t>EL programs must be designed and reasonably calculated to enable EL students to attain both</a:t>
            </a:r>
          </a:p>
          <a:p>
            <a:r>
              <a:rPr lang="en-US" dirty="0"/>
              <a:t>English proficiency and parity of participation in the standard instructional program within a</a:t>
            </a:r>
          </a:p>
          <a:p>
            <a:r>
              <a:rPr lang="en-US" dirty="0"/>
              <a:t>reasonable length of time.36 Each EL student’s English proficiency level, grade level, and</a:t>
            </a:r>
          </a:p>
          <a:p>
            <a:r>
              <a:rPr lang="en-US" dirty="0"/>
              <a:t>educational background, as well as language background for bilingual programs, must be</a:t>
            </a:r>
          </a:p>
          <a:p>
            <a:r>
              <a:rPr lang="en-US" dirty="0"/>
              <a:t>considered to determine which EL program services are appropriate for EL students.</a:t>
            </a:r>
          </a:p>
        </p:txBody>
      </p:sp>
      <p:sp>
        <p:nvSpPr>
          <p:cNvPr id="4" name="Slide Number Placeholder 3"/>
          <p:cNvSpPr>
            <a:spLocks noGrp="1"/>
          </p:cNvSpPr>
          <p:nvPr>
            <p:ph type="sldNum" sz="quarter" idx="5"/>
          </p:nvPr>
        </p:nvSpPr>
        <p:spPr/>
        <p:txBody>
          <a:bodyPr/>
          <a:lstStyle/>
          <a:p>
            <a:fld id="{66503400-A7BF-AC48-A7E2-10F84BC9953E}" type="slidenum">
              <a:rPr lang="en-US" smtClean="0"/>
              <a:t>10</a:t>
            </a:fld>
            <a:endParaRPr lang="en-US"/>
          </a:p>
        </p:txBody>
      </p:sp>
    </p:spTree>
    <p:extLst>
      <p:ext uri="{BB962C8B-B14F-4D97-AF65-F5344CB8AC3E}">
        <p14:creationId xmlns:p14="http://schemas.microsoft.com/office/powerpoint/2010/main" val="20389110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 minimum, every school district is responsible for ensuring that there is an adequate number</a:t>
            </a:r>
          </a:p>
          <a:p>
            <a:r>
              <a:rPr lang="en-US" dirty="0"/>
              <a:t>of teachers to instruct EL students and that these teachers have mastered the skills necessary to</a:t>
            </a:r>
          </a:p>
          <a:p>
            <a:r>
              <a:rPr lang="en-US" dirty="0"/>
              <a:t>effectively teach in the district’s program for EL students.</a:t>
            </a:r>
          </a:p>
          <a:p>
            <a:endParaRPr lang="en-US" dirty="0"/>
          </a:p>
          <a:p>
            <a:r>
              <a:rPr lang="en-US" dirty="0"/>
              <a:t>SEAs and school districts that provide EL teacher training are also responsible for evaluating</a:t>
            </a:r>
          </a:p>
          <a:p>
            <a:r>
              <a:rPr lang="en-US" dirty="0"/>
              <a:t>whether their training adequately prepares teachers to implement the EL program effectively.42</a:t>
            </a:r>
          </a:p>
          <a:p>
            <a:r>
              <a:rPr lang="en-US" dirty="0"/>
              <a:t>To meet this obligation, school districts need to ensure that administrators who evaluate the EL</a:t>
            </a:r>
          </a:p>
          <a:p>
            <a:r>
              <a:rPr lang="en-US" dirty="0"/>
              <a:t>program staff are adequately trained to meaningfully evaluate whether EL teachers are</a:t>
            </a:r>
          </a:p>
          <a:p>
            <a:r>
              <a:rPr lang="en-US" dirty="0"/>
              <a:t>appropriately employing the training in the classroom and are adequately prepared to provide the</a:t>
            </a:r>
          </a:p>
          <a:p>
            <a:r>
              <a:rPr lang="en-US" dirty="0"/>
              <a:t>instruction that will ensure that the EL program model successfully achieves its educational</a:t>
            </a:r>
          </a:p>
          <a:p>
            <a:r>
              <a:rPr lang="en-US" dirty="0"/>
              <a:t>objectives.</a:t>
            </a:r>
          </a:p>
          <a:p>
            <a:endParaRPr lang="en-US" dirty="0"/>
          </a:p>
          <a:p>
            <a:endParaRPr lang="en-US" dirty="0"/>
          </a:p>
        </p:txBody>
      </p:sp>
      <p:sp>
        <p:nvSpPr>
          <p:cNvPr id="4" name="Slide Number Placeholder 3"/>
          <p:cNvSpPr>
            <a:spLocks noGrp="1"/>
          </p:cNvSpPr>
          <p:nvPr>
            <p:ph type="sldNum" sz="quarter" idx="5"/>
          </p:nvPr>
        </p:nvSpPr>
        <p:spPr/>
        <p:txBody>
          <a:bodyPr/>
          <a:lstStyle/>
          <a:p>
            <a:fld id="{66503400-A7BF-AC48-A7E2-10F84BC9953E}" type="slidenum">
              <a:rPr lang="en-US" smtClean="0"/>
              <a:t>11</a:t>
            </a:fld>
            <a:endParaRPr lang="en-US"/>
          </a:p>
        </p:txBody>
      </p:sp>
    </p:spTree>
    <p:extLst>
      <p:ext uri="{BB962C8B-B14F-4D97-AF65-F5344CB8AC3E}">
        <p14:creationId xmlns:p14="http://schemas.microsoft.com/office/powerpoint/2010/main" val="32200905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Paraprofessionals, aides, or tutors may not take the place of qualified teachers and may be used</a:t>
            </a:r>
          </a:p>
          <a:p>
            <a:r>
              <a:rPr lang="en-US" dirty="0"/>
              <a:t>only as an interim measure while the school district hires, trains, or otherwise secures enough</a:t>
            </a:r>
          </a:p>
          <a:p>
            <a:r>
              <a:rPr lang="en-US" dirty="0"/>
              <a:t>qualified teachers to serve its EL students.</a:t>
            </a:r>
          </a:p>
          <a:p>
            <a:endParaRPr lang="en-US" dirty="0"/>
          </a:p>
          <a:p>
            <a:endParaRPr lang="en-US" dirty="0"/>
          </a:p>
        </p:txBody>
      </p:sp>
      <p:sp>
        <p:nvSpPr>
          <p:cNvPr id="4" name="Slide Number Placeholder 3"/>
          <p:cNvSpPr>
            <a:spLocks noGrp="1"/>
          </p:cNvSpPr>
          <p:nvPr>
            <p:ph type="sldNum" sz="quarter" idx="5"/>
          </p:nvPr>
        </p:nvSpPr>
        <p:spPr/>
        <p:txBody>
          <a:bodyPr/>
          <a:lstStyle/>
          <a:p>
            <a:fld id="{66503400-A7BF-AC48-A7E2-10F84BC9953E}" type="slidenum">
              <a:rPr lang="en-US" smtClean="0"/>
              <a:t>12</a:t>
            </a:fld>
            <a:endParaRPr lang="en-US"/>
          </a:p>
        </p:txBody>
      </p:sp>
    </p:spTree>
    <p:extLst>
      <p:ext uri="{BB962C8B-B14F-4D97-AF65-F5344CB8AC3E}">
        <p14:creationId xmlns:p14="http://schemas.microsoft.com/office/powerpoint/2010/main" val="5629181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SEAs and school districts</a:t>
            </a:r>
          </a:p>
          <a:p>
            <a:r>
              <a:rPr lang="en-US" dirty="0"/>
              <a:t>must provide EL students equal opportunities to meaningfully participate in all programs and</a:t>
            </a:r>
          </a:p>
          <a:p>
            <a:r>
              <a:rPr lang="en-US" dirty="0"/>
              <a:t>activities of the SEA or school district–whether curricular, co-curricular, or extracurricular.49</a:t>
            </a:r>
          </a:p>
          <a:p>
            <a:r>
              <a:rPr lang="en-US" dirty="0"/>
              <a:t>Such programs and activities include pre-kindergarten programs, magnet programs, career and</a:t>
            </a:r>
          </a:p>
          <a:p>
            <a:r>
              <a:rPr lang="en-US" dirty="0"/>
              <a:t>technical education programs, counseling services, Advanced Placement and International</a:t>
            </a:r>
          </a:p>
          <a:p>
            <a:r>
              <a:rPr lang="en-US" dirty="0"/>
              <a:t>Baccalaureate courses, gifted and talented programs, online and distance learning opportunities,</a:t>
            </a:r>
          </a:p>
          <a:p>
            <a:r>
              <a:rPr lang="en-US" dirty="0"/>
              <a:t>performing and visual arts, athletics, and extracurricular activities such as clubs and honor</a:t>
            </a:r>
          </a:p>
          <a:p>
            <a:r>
              <a:rPr lang="en-US" dirty="0"/>
              <a:t>societies.</a:t>
            </a:r>
          </a:p>
          <a:p>
            <a:endParaRPr lang="en-US" dirty="0"/>
          </a:p>
        </p:txBody>
      </p:sp>
      <p:sp>
        <p:nvSpPr>
          <p:cNvPr id="4" name="Slide Number Placeholder 3"/>
          <p:cNvSpPr>
            <a:spLocks noGrp="1"/>
          </p:cNvSpPr>
          <p:nvPr>
            <p:ph type="sldNum" sz="quarter" idx="5"/>
          </p:nvPr>
        </p:nvSpPr>
        <p:spPr/>
        <p:txBody>
          <a:bodyPr/>
          <a:lstStyle/>
          <a:p>
            <a:fld id="{66503400-A7BF-AC48-A7E2-10F84BC9953E}" type="slidenum">
              <a:rPr lang="en-US" smtClean="0"/>
              <a:t>13</a:t>
            </a:fld>
            <a:endParaRPr lang="en-US"/>
          </a:p>
        </p:txBody>
      </p:sp>
    </p:spTree>
    <p:extLst>
      <p:ext uri="{BB962C8B-B14F-4D97-AF65-F5344CB8AC3E}">
        <p14:creationId xmlns:p14="http://schemas.microsoft.com/office/powerpoint/2010/main" val="21547658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 programs may not unjustifiably segregate students on the basis of national origin or EL</a:t>
            </a:r>
          </a:p>
          <a:p>
            <a:r>
              <a:rPr lang="en-US" dirty="0"/>
              <a:t>status. While EL programs may require that EL students receive separate instruction for a</a:t>
            </a:r>
          </a:p>
          <a:p>
            <a:r>
              <a:rPr lang="en-US" dirty="0"/>
              <a:t>limited period of time, the Departments expect school districts and SEAs to carry out their</a:t>
            </a:r>
          </a:p>
          <a:p>
            <a:r>
              <a:rPr lang="en-US" dirty="0"/>
              <a:t>chosen program in the least </a:t>
            </a:r>
            <a:r>
              <a:rPr lang="en-US" dirty="0" err="1"/>
              <a:t>segregative</a:t>
            </a:r>
            <a:r>
              <a:rPr lang="en-US" dirty="0"/>
              <a:t> manner consistent with achieving the program’s stated</a:t>
            </a:r>
          </a:p>
          <a:p>
            <a:r>
              <a:rPr lang="en-US" dirty="0"/>
              <a:t>educational goals.59 Although there may be program-related educational justifications for</a:t>
            </a:r>
          </a:p>
          <a:p>
            <a:r>
              <a:rPr lang="en-US" dirty="0"/>
              <a:t>providing a degree of separate academic instruction to EL students, the Departments would</a:t>
            </a:r>
          </a:p>
          <a:p>
            <a:r>
              <a:rPr lang="en-US" dirty="0"/>
              <a:t>rarely find a program-related justification for instructing EL and non-EL students separately in</a:t>
            </a:r>
          </a:p>
          <a:p>
            <a:r>
              <a:rPr lang="en-US" dirty="0"/>
              <a:t>subjects like physical education, art, and music or for separating students during activity periods</a:t>
            </a:r>
          </a:p>
          <a:p>
            <a:r>
              <a:rPr lang="en-US" dirty="0"/>
              <a:t>outside of classroom instruction (i.e., during lunch, recess, assemblies, and extracurricular</a:t>
            </a:r>
          </a:p>
          <a:p>
            <a:r>
              <a:rPr lang="en-US" dirty="0"/>
              <a:t>activities).</a:t>
            </a:r>
          </a:p>
          <a:p>
            <a:endParaRPr lang="en-US" dirty="0"/>
          </a:p>
          <a:p>
            <a:r>
              <a:rPr lang="en-US" dirty="0"/>
              <a:t>Some examples of when the Departments have found compliance issues involving segregation</a:t>
            </a:r>
          </a:p>
          <a:p>
            <a:r>
              <a:rPr lang="en-US" dirty="0"/>
              <a:t>include when school districts: (1) fail to give segregated EL students access to their grade-level</a:t>
            </a:r>
          </a:p>
          <a:p>
            <a:r>
              <a:rPr lang="en-US" dirty="0"/>
              <a:t>curriculum, special education, or extracurricular activities; (2) segregate EL students for both</a:t>
            </a:r>
          </a:p>
          <a:p>
            <a:r>
              <a:rPr lang="en-US" dirty="0"/>
              <a:t>academic and non-academic subjects, such as recess, physical education, art, and music;</a:t>
            </a:r>
          </a:p>
          <a:p>
            <a:r>
              <a:rPr lang="en-US" dirty="0"/>
              <a:t>(3) maintain students in a language assistance program longer than necessary to achieve the</a:t>
            </a:r>
          </a:p>
          <a:p>
            <a:r>
              <a:rPr lang="en-US" dirty="0"/>
              <a:t>district’s goals for the program; and (4) place EL students in more segregated newcomer</a:t>
            </a:r>
          </a:p>
          <a:p>
            <a:r>
              <a:rPr lang="en-US" dirty="0"/>
              <a:t>programs due to perceived behavior problems or perceived special needs.</a:t>
            </a:r>
          </a:p>
        </p:txBody>
      </p:sp>
      <p:sp>
        <p:nvSpPr>
          <p:cNvPr id="4" name="Slide Number Placeholder 3"/>
          <p:cNvSpPr>
            <a:spLocks noGrp="1"/>
          </p:cNvSpPr>
          <p:nvPr>
            <p:ph type="sldNum" sz="quarter" idx="5"/>
          </p:nvPr>
        </p:nvSpPr>
        <p:spPr/>
        <p:txBody>
          <a:bodyPr/>
          <a:lstStyle/>
          <a:p>
            <a:fld id="{66503400-A7BF-AC48-A7E2-10F84BC9953E}" type="slidenum">
              <a:rPr lang="en-US" smtClean="0"/>
              <a:t>14</a:t>
            </a:fld>
            <a:endParaRPr lang="en-US"/>
          </a:p>
        </p:txBody>
      </p:sp>
    </p:spTree>
    <p:extLst>
      <p:ext uri="{BB962C8B-B14F-4D97-AF65-F5344CB8AC3E}">
        <p14:creationId xmlns:p14="http://schemas.microsoft.com/office/powerpoint/2010/main" val="4234971788"/>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svg"/><Relationship Id="rId7" Type="http://schemas.openxmlformats.org/officeDocument/2006/relationships/image" Target="../media/image4.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customXml" Target="../ink/ink1.xml"/><Relationship Id="rId9" Type="http://schemas.openxmlformats.org/officeDocument/2006/relationships/image" Target="../media/image6.sv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sv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2.sv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15.svg"/><Relationship Id="rId4" Type="http://schemas.openxmlformats.org/officeDocument/2006/relationships/image" Target="../media/image1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9.emf"/><Relationship Id="rId1" Type="http://schemas.openxmlformats.org/officeDocument/2006/relationships/slideMaster" Target="../slideMasters/slideMaster1.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9.emf"/><Relationship Id="rId5" Type="http://schemas.openxmlformats.org/officeDocument/2006/relationships/image" Target="../media/image21.svg"/><Relationship Id="rId4" Type="http://schemas.openxmlformats.org/officeDocument/2006/relationships/image" Target="../media/image20.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9.emf"/><Relationship Id="rId5" Type="http://schemas.openxmlformats.org/officeDocument/2006/relationships/image" Target="../media/image21.svg"/><Relationship Id="rId4" Type="http://schemas.openxmlformats.org/officeDocument/2006/relationships/image" Target="../media/image20.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9.emf"/><Relationship Id="rId5" Type="http://schemas.openxmlformats.org/officeDocument/2006/relationships/image" Target="../media/image21.svg"/><Relationship Id="rId4" Type="http://schemas.openxmlformats.org/officeDocument/2006/relationships/image" Target="../media/image20.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22.png"/><Relationship Id="rId1" Type="http://schemas.openxmlformats.org/officeDocument/2006/relationships/slideMaster" Target="../slideMasters/slideMaster1.xml"/><Relationship Id="rId5" Type="http://schemas.openxmlformats.org/officeDocument/2006/relationships/image" Target="../media/image24.svg"/><Relationship Id="rId4" Type="http://schemas.openxmlformats.org/officeDocument/2006/relationships/image" Target="../media/image2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DF69CEA-937C-E73A-53B0-649F1AB84768}"/>
              </a:ext>
            </a:extLst>
          </p:cNvPr>
          <p:cNvSpPr/>
          <p:nvPr userDrawn="1"/>
        </p:nvSpPr>
        <p:spPr>
          <a:xfrm>
            <a:off x="-174922" y="0"/>
            <a:ext cx="12541843"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6" name="Graphic 5" descr="Western Educational Equity Assistance Center logo&#10;">
            <a:extLst>
              <a:ext uri="{FF2B5EF4-FFF2-40B4-BE49-F238E27FC236}">
                <a16:creationId xmlns:a16="http://schemas.microsoft.com/office/drawing/2014/main" id="{EA953FCC-596E-73B8-C871-066903CFC19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30174" y="550332"/>
            <a:ext cx="3788529" cy="927575"/>
          </a:xfrm>
          <a:prstGeom prst="rect">
            <a:avLst/>
          </a:prstGeom>
        </p:spPr>
      </p:pic>
      <p:sp>
        <p:nvSpPr>
          <p:cNvPr id="2" name="Title 1">
            <a:extLst>
              <a:ext uri="{FF2B5EF4-FFF2-40B4-BE49-F238E27FC236}">
                <a16:creationId xmlns:a16="http://schemas.microsoft.com/office/drawing/2014/main" id="{3C3B80F9-C568-F4FB-8BC2-EBD5DD413787}"/>
              </a:ext>
            </a:extLst>
          </p:cNvPr>
          <p:cNvSpPr>
            <a:spLocks noGrp="1"/>
          </p:cNvSpPr>
          <p:nvPr>
            <p:ph type="ctrTitle"/>
          </p:nvPr>
        </p:nvSpPr>
        <p:spPr>
          <a:xfrm>
            <a:off x="5768553" y="1992002"/>
            <a:ext cx="5696458" cy="2175192"/>
          </a:xfrm>
        </p:spPr>
        <p:txBody>
          <a:bodyPr anchor="b">
            <a:noAutofit/>
          </a:bodyPr>
          <a:lstStyle>
            <a:lvl1pPr algn="l">
              <a:defRPr sz="6000" b="1">
                <a:solidFill>
                  <a:schemeClr val="accent1"/>
                </a:solidFill>
                <a:latin typeface="Franklin Gothic Medium" panose="020B06030201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7DC97F02-F27A-68B6-B93F-D7A96C9CCD96}"/>
              </a:ext>
            </a:extLst>
          </p:cNvPr>
          <p:cNvSpPr>
            <a:spLocks noGrp="1"/>
          </p:cNvSpPr>
          <p:nvPr>
            <p:ph type="subTitle" idx="1"/>
          </p:nvPr>
        </p:nvSpPr>
        <p:spPr>
          <a:xfrm>
            <a:off x="5768553" y="4922475"/>
            <a:ext cx="6602822" cy="1043469"/>
          </a:xfrm>
        </p:spPr>
        <p:txBody>
          <a:bodyPr>
            <a:noAutofit/>
          </a:bodyPr>
          <a:lstStyle>
            <a:lvl1pPr marL="0" indent="0" algn="l">
              <a:lnSpc>
                <a:spcPct val="110000"/>
              </a:lnSpc>
              <a:buNone/>
              <a:defRPr sz="1800" b="0">
                <a:solidFill>
                  <a:schemeClr val="bg1"/>
                </a:solidFill>
                <a:latin typeface="Franklin Gothic Medium" panose="020B06030201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31" name="Straight Connector 30">
            <a:extLst>
              <a:ext uri="{FF2B5EF4-FFF2-40B4-BE49-F238E27FC236}">
                <a16:creationId xmlns:a16="http://schemas.microsoft.com/office/drawing/2014/main" id="{8FA7508C-0C34-5FDB-6E86-FB6DCDD79103}"/>
              </a:ext>
            </a:extLst>
          </p:cNvPr>
          <p:cNvCxnSpPr>
            <a:cxnSpLocks/>
          </p:cNvCxnSpPr>
          <p:nvPr userDrawn="1"/>
        </p:nvCxnSpPr>
        <p:spPr>
          <a:xfrm>
            <a:off x="5764099" y="4608070"/>
            <a:ext cx="6602822"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4">
            <p14:nvContentPartPr>
              <p14:cNvPr id="14" name="Ink 13">
                <a:extLst>
                  <a:ext uri="{FF2B5EF4-FFF2-40B4-BE49-F238E27FC236}">
                    <a16:creationId xmlns:a16="http://schemas.microsoft.com/office/drawing/2014/main" id="{49578897-BB2D-18AC-EE46-F6FADB96F138}"/>
                  </a:ext>
                </a:extLst>
              </p14:cNvPr>
              <p14:cNvContentPartPr/>
              <p14:nvPr userDrawn="1"/>
            </p14:nvContentPartPr>
            <p14:xfrm>
              <a:off x="1219030" y="2481811"/>
              <a:ext cx="1800" cy="1800"/>
            </p14:xfrm>
          </p:contentPart>
        </mc:Choice>
        <mc:Fallback xmlns="">
          <p:pic>
            <p:nvPicPr>
              <p:cNvPr id="14" name="Ink 13">
                <a:extLst>
                  <a:ext uri="{FF2B5EF4-FFF2-40B4-BE49-F238E27FC236}">
                    <a16:creationId xmlns:a16="http://schemas.microsoft.com/office/drawing/2014/main" id="{49578897-BB2D-18AC-EE46-F6FADB96F138}"/>
                  </a:ext>
                </a:extLst>
              </p:cNvPr>
              <p:cNvPicPr/>
              <p:nvPr/>
            </p:nvPicPr>
            <p:blipFill>
              <a:blip r:embed="rId5"/>
              <a:stretch>
                <a:fillRect/>
              </a:stretch>
            </p:blipFill>
            <p:spPr>
              <a:xfrm>
                <a:off x="1210390" y="2472811"/>
                <a:ext cx="19440" cy="19440"/>
              </a:xfrm>
              <a:prstGeom prst="rect">
                <a:avLst/>
              </a:prstGeom>
            </p:spPr>
          </p:pic>
        </mc:Fallback>
      </mc:AlternateContent>
      <p:pic>
        <p:nvPicPr>
          <p:cNvPr id="9" name="Graphic 8">
            <a:extLst>
              <a:ext uri="{FF2B5EF4-FFF2-40B4-BE49-F238E27FC236}">
                <a16:creationId xmlns:a16="http://schemas.microsoft.com/office/drawing/2014/main" id="{B259D4A5-3CA4-9214-46C5-D7332C9AA854}"/>
              </a:ext>
              <a:ext uri="{C183D7F6-B498-43B3-948B-1728B52AA6E4}">
                <adec:decorative xmlns:adec="http://schemas.microsoft.com/office/drawing/2017/decorative" val="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rot="916266">
            <a:off x="-473944" y="2419350"/>
            <a:ext cx="7577542" cy="3198452"/>
          </a:xfrm>
          <a:prstGeom prst="rect">
            <a:avLst/>
          </a:prstGeom>
        </p:spPr>
      </p:pic>
      <p:pic>
        <p:nvPicPr>
          <p:cNvPr id="8" name="Graphic 7">
            <a:extLst>
              <a:ext uri="{FF2B5EF4-FFF2-40B4-BE49-F238E27FC236}">
                <a16:creationId xmlns:a16="http://schemas.microsoft.com/office/drawing/2014/main" id="{6AEEC6C9-A9AD-77AA-7ACC-402D030EAE46}"/>
              </a:ext>
              <a:ext uri="{C183D7F6-B498-43B3-948B-1728B52AA6E4}">
                <adec:decorative xmlns:adec="http://schemas.microsoft.com/office/drawing/2017/decorative" val="1"/>
              </a:ext>
            </a:extLst>
          </p:cNvPr>
          <p:cNvPicPr>
            <a:picLocks noChangeAspect="1"/>
          </p:cNvPicPr>
          <p:nvPr userDrawn="1"/>
        </p:nvPicPr>
        <p:blipFill rotWithShape="1">
          <a:blip r:embed="rId8">
            <a:extLst>
              <a:ext uri="{96DAC541-7B7A-43D3-8B79-37D633B846F1}">
                <asvg:svgBlip xmlns:asvg="http://schemas.microsoft.com/office/drawing/2016/SVG/main" r:embed="rId9"/>
              </a:ext>
            </a:extLst>
          </a:blip>
          <a:srcRect r="2536" b="11826"/>
          <a:stretch/>
        </p:blipFill>
        <p:spPr>
          <a:xfrm flipH="1">
            <a:off x="-179377" y="3943543"/>
            <a:ext cx="6393505" cy="2914458"/>
          </a:xfrm>
          <a:prstGeom prst="rect">
            <a:avLst/>
          </a:prstGeom>
        </p:spPr>
      </p:pic>
      <p:pic>
        <p:nvPicPr>
          <p:cNvPr id="10" name="Graphic 9">
            <a:extLst>
              <a:ext uri="{FF2B5EF4-FFF2-40B4-BE49-F238E27FC236}">
                <a16:creationId xmlns:a16="http://schemas.microsoft.com/office/drawing/2014/main" id="{6960A65A-315C-7832-9526-7C1D6750802D}"/>
              </a:ext>
              <a:ext uri="{C183D7F6-B498-43B3-948B-1728B52AA6E4}">
                <adec:decorative xmlns:adec="http://schemas.microsoft.com/office/drawing/2017/decorative" val="1"/>
              </a:ext>
            </a:extLst>
          </p:cNvPr>
          <p:cNvPicPr>
            <a:picLocks noChangeAspect="1"/>
          </p:cNvPicPr>
          <p:nvPr userDrawn="1"/>
        </p:nvPicPr>
        <p:blipFill rotWithShape="1">
          <a:blip r:embed="rId8">
            <a:extLst>
              <a:ext uri="{96DAC541-7B7A-43D3-8B79-37D633B846F1}">
                <asvg:svgBlip xmlns:asvg="http://schemas.microsoft.com/office/drawing/2016/SVG/main" r:embed="rId9"/>
              </a:ext>
            </a:extLst>
          </a:blip>
          <a:srcRect r="12370" b="42477"/>
          <a:stretch/>
        </p:blipFill>
        <p:spPr>
          <a:xfrm flipV="1">
            <a:off x="6146088" y="-1"/>
            <a:ext cx="6220833" cy="2057610"/>
          </a:xfrm>
          <a:prstGeom prst="rect">
            <a:avLst/>
          </a:prstGeom>
        </p:spPr>
      </p:pic>
    </p:spTree>
    <p:extLst>
      <p:ext uri="{BB962C8B-B14F-4D97-AF65-F5344CB8AC3E}">
        <p14:creationId xmlns:p14="http://schemas.microsoft.com/office/powerpoint/2010/main" val="1100554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Intro">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6EB96F86-4D83-5CD8-CD4C-BD30D4247037}"/>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638800" y="3556000"/>
            <a:ext cx="6553200" cy="3302000"/>
          </a:xfrm>
          <a:prstGeom prst="rect">
            <a:avLst/>
          </a:prstGeom>
        </p:spPr>
      </p:pic>
      <p:sp>
        <p:nvSpPr>
          <p:cNvPr id="2" name="Title 1">
            <a:extLst>
              <a:ext uri="{FF2B5EF4-FFF2-40B4-BE49-F238E27FC236}">
                <a16:creationId xmlns:a16="http://schemas.microsoft.com/office/drawing/2014/main" id="{9B7FC842-5C74-3443-4F51-1FBDCADFD45B}"/>
              </a:ext>
            </a:extLst>
          </p:cNvPr>
          <p:cNvSpPr>
            <a:spLocks noGrp="1"/>
          </p:cNvSpPr>
          <p:nvPr>
            <p:ph type="title"/>
          </p:nvPr>
        </p:nvSpPr>
        <p:spPr>
          <a:xfrm>
            <a:off x="1040637" y="1350335"/>
            <a:ext cx="6890365" cy="2078666"/>
          </a:xfrm>
        </p:spPr>
        <p:txBody>
          <a:bodyPr anchor="b">
            <a:normAutofit/>
          </a:bodyPr>
          <a:lstStyle>
            <a:lvl1pPr>
              <a:defRPr sz="4500" b="1">
                <a:solidFill>
                  <a:schemeClr val="tx1"/>
                </a:solidFill>
                <a:latin typeface="Franklin Gothic Medium" panose="020B06030201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EAA95334-2BFD-4F93-CF58-FAC22ED5C98C}"/>
              </a:ext>
            </a:extLst>
          </p:cNvPr>
          <p:cNvSpPr>
            <a:spLocks noGrp="1"/>
          </p:cNvSpPr>
          <p:nvPr>
            <p:ph type="body" idx="1"/>
          </p:nvPr>
        </p:nvSpPr>
        <p:spPr>
          <a:xfrm>
            <a:off x="1034893" y="3902150"/>
            <a:ext cx="6896109" cy="642354"/>
          </a:xfrm>
        </p:spPr>
        <p:txBody>
          <a:bodyPr/>
          <a:lstStyle>
            <a:lvl1pPr marL="0" indent="0">
              <a:buNone/>
              <a:defRPr sz="2400">
                <a:solidFill>
                  <a:schemeClr val="accent4"/>
                </a:solidFill>
                <a:latin typeface="Franklin Gothic Medium" panose="020B06030201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6" name="Slide Number Placeholder 5">
            <a:extLst>
              <a:ext uri="{FF2B5EF4-FFF2-40B4-BE49-F238E27FC236}">
                <a16:creationId xmlns:a16="http://schemas.microsoft.com/office/drawing/2014/main" id="{6619C19F-B7EF-6250-69AB-15AF0C594746}"/>
              </a:ext>
            </a:extLst>
          </p:cNvPr>
          <p:cNvSpPr>
            <a:spLocks noGrp="1"/>
          </p:cNvSpPr>
          <p:nvPr>
            <p:ph type="sldNum" sz="quarter" idx="12"/>
          </p:nvPr>
        </p:nvSpPr>
        <p:spPr>
          <a:xfrm>
            <a:off x="8610600" y="6356350"/>
            <a:ext cx="2743200" cy="365125"/>
          </a:xfrm>
        </p:spPr>
        <p:txBody>
          <a:bodyPr/>
          <a:lstStyle>
            <a:lvl1pPr algn="r">
              <a:defRPr>
                <a:solidFill>
                  <a:schemeClr val="bg1"/>
                </a:solidFill>
                <a:latin typeface="Helvetica" pitchFamily="2" charset="0"/>
              </a:defRPr>
            </a:lvl1pPr>
          </a:lstStyle>
          <a:p>
            <a:fld id="{7EFD9087-D8F8-BB4C-9D46-8B66A684035D}" type="slidenum">
              <a:rPr lang="en-US" smtClean="0"/>
              <a:pPr/>
              <a:t>‹#›</a:t>
            </a:fld>
            <a:endParaRPr lang="en-US" dirty="0"/>
          </a:p>
        </p:txBody>
      </p:sp>
      <p:cxnSp>
        <p:nvCxnSpPr>
          <p:cNvPr id="24" name="Straight Connector 23">
            <a:extLst>
              <a:ext uri="{FF2B5EF4-FFF2-40B4-BE49-F238E27FC236}">
                <a16:creationId xmlns:a16="http://schemas.microsoft.com/office/drawing/2014/main" id="{6DDA1D7C-650C-8C3F-0FC7-2D3A97467D6B}"/>
              </a:ext>
              <a:ext uri="{C183D7F6-B498-43B3-948B-1728B52AA6E4}">
                <adec:decorative xmlns:adec="http://schemas.microsoft.com/office/drawing/2017/decorative" val="1"/>
              </a:ext>
            </a:extLst>
          </p:cNvPr>
          <p:cNvCxnSpPr>
            <a:cxnSpLocks/>
          </p:cNvCxnSpPr>
          <p:nvPr userDrawn="1"/>
        </p:nvCxnSpPr>
        <p:spPr>
          <a:xfrm>
            <a:off x="-1" y="3609847"/>
            <a:ext cx="7931003"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pic>
        <p:nvPicPr>
          <p:cNvPr id="5" name="Picture 4" descr="Western Educational Equity Assistance Center logo">
            <a:extLst>
              <a:ext uri="{FF2B5EF4-FFF2-40B4-BE49-F238E27FC236}">
                <a16:creationId xmlns:a16="http://schemas.microsoft.com/office/drawing/2014/main" id="{99E8DC0D-4C68-FDFA-9AE2-4B67B1D0D124}"/>
              </a:ext>
            </a:extLst>
          </p:cNvPr>
          <p:cNvPicPr>
            <a:picLocks noChangeAspect="1"/>
          </p:cNvPicPr>
          <p:nvPr userDrawn="1"/>
        </p:nvPicPr>
        <p:blipFill>
          <a:blip r:embed="rId4"/>
          <a:stretch>
            <a:fillRect/>
          </a:stretch>
        </p:blipFill>
        <p:spPr>
          <a:xfrm>
            <a:off x="7990197" y="550333"/>
            <a:ext cx="3751709" cy="927575"/>
          </a:xfrm>
          <a:prstGeom prst="rect">
            <a:avLst/>
          </a:prstGeom>
        </p:spPr>
      </p:pic>
      <p:pic>
        <p:nvPicPr>
          <p:cNvPr id="9" name="Graphic 8">
            <a:extLst>
              <a:ext uri="{FF2B5EF4-FFF2-40B4-BE49-F238E27FC236}">
                <a16:creationId xmlns:a16="http://schemas.microsoft.com/office/drawing/2014/main" id="{70A2296B-3C70-7A22-EAB2-5792BE43C732}"/>
              </a:ext>
              <a:ext uri="{C183D7F6-B498-43B3-948B-1728B52AA6E4}">
                <adec:decorative xmlns:adec="http://schemas.microsoft.com/office/drawing/2017/decorative" val="1"/>
              </a:ext>
            </a:extLst>
          </p:cNvPr>
          <p:cNvPicPr>
            <a:picLocks noChangeAspect="1"/>
          </p:cNvPicPr>
          <p:nvPr userDrawn="1"/>
        </p:nvPicPr>
        <p:blipFill rotWithShape="1">
          <a:blip r:embed="rId5">
            <a:extLst>
              <a:ext uri="{96DAC541-7B7A-43D3-8B79-37D633B846F1}">
                <asvg:svgBlip xmlns:asvg="http://schemas.microsoft.com/office/drawing/2016/SVG/main" r:embed="rId6"/>
              </a:ext>
            </a:extLst>
          </a:blip>
          <a:srcRect l="790" b="9902"/>
          <a:stretch/>
        </p:blipFill>
        <p:spPr>
          <a:xfrm>
            <a:off x="-1" y="3902151"/>
            <a:ext cx="7711031" cy="2955850"/>
          </a:xfrm>
          <a:prstGeom prst="rect">
            <a:avLst/>
          </a:prstGeom>
        </p:spPr>
      </p:pic>
      <p:pic>
        <p:nvPicPr>
          <p:cNvPr id="4" name="Graphic 3">
            <a:extLst>
              <a:ext uri="{FF2B5EF4-FFF2-40B4-BE49-F238E27FC236}">
                <a16:creationId xmlns:a16="http://schemas.microsoft.com/office/drawing/2014/main" id="{B999D120-AB06-BADE-7F27-81C299E04A6B}"/>
              </a:ext>
              <a:ext uri="{C183D7F6-B498-43B3-948B-1728B52AA6E4}">
                <adec:decorative xmlns:adec="http://schemas.microsoft.com/office/drawing/2017/decorative" val="1"/>
              </a:ext>
            </a:extLst>
          </p:cNvPr>
          <p:cNvPicPr>
            <a:picLocks noChangeAspect="1"/>
          </p:cNvPicPr>
          <p:nvPr userDrawn="1"/>
        </p:nvPicPr>
        <p:blipFill rotWithShape="1">
          <a:blip r:embed="rId7">
            <a:extLst>
              <a:ext uri="{96DAC541-7B7A-43D3-8B79-37D633B846F1}">
                <asvg:svgBlip xmlns:asvg="http://schemas.microsoft.com/office/drawing/2016/SVG/main" r:embed="rId8"/>
              </a:ext>
            </a:extLst>
          </a:blip>
          <a:srcRect l="3206" t="70288"/>
          <a:stretch/>
        </p:blipFill>
        <p:spPr>
          <a:xfrm>
            <a:off x="0" y="0"/>
            <a:ext cx="7523258" cy="950464"/>
          </a:xfrm>
          <a:prstGeom prst="rect">
            <a:avLst/>
          </a:prstGeom>
        </p:spPr>
      </p:pic>
    </p:spTree>
    <p:extLst>
      <p:ext uri="{BB962C8B-B14F-4D97-AF65-F5344CB8AC3E}">
        <p14:creationId xmlns:p14="http://schemas.microsoft.com/office/powerpoint/2010/main" val="2168673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Bold Text/Quot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4AE65E4-89FB-2394-533C-7FC651252651}"/>
              </a:ext>
            </a:extLst>
          </p:cNvPr>
          <p:cNvSpPr/>
          <p:nvPr userDrawn="1"/>
        </p:nvSpPr>
        <p:spPr>
          <a:xfrm>
            <a:off x="-174922" y="0"/>
            <a:ext cx="12541843"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9" name="Graphic 8">
            <a:extLst>
              <a:ext uri="{FF2B5EF4-FFF2-40B4-BE49-F238E27FC236}">
                <a16:creationId xmlns:a16="http://schemas.microsoft.com/office/drawing/2014/main" id="{EF406075-88C8-DADE-B8BB-2EA6C8E90AF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174922" y="3556000"/>
            <a:ext cx="5813722" cy="3302000"/>
          </a:xfrm>
          <a:prstGeom prst="rect">
            <a:avLst/>
          </a:prstGeom>
        </p:spPr>
      </p:pic>
      <p:sp>
        <p:nvSpPr>
          <p:cNvPr id="5" name="Slide Number Placeholder 4">
            <a:extLst>
              <a:ext uri="{FF2B5EF4-FFF2-40B4-BE49-F238E27FC236}">
                <a16:creationId xmlns:a16="http://schemas.microsoft.com/office/drawing/2014/main" id="{80113D94-E1D8-2F6F-46F5-59AF62DB022B}"/>
              </a:ext>
            </a:extLst>
          </p:cNvPr>
          <p:cNvSpPr>
            <a:spLocks noGrp="1"/>
          </p:cNvSpPr>
          <p:nvPr>
            <p:ph type="sldNum" sz="quarter" idx="12"/>
          </p:nvPr>
        </p:nvSpPr>
        <p:spPr/>
        <p:txBody>
          <a:bodyPr/>
          <a:lstStyle>
            <a:lvl1pPr>
              <a:defRPr>
                <a:solidFill>
                  <a:schemeClr val="bg1"/>
                </a:solidFill>
              </a:defRPr>
            </a:lvl1pPr>
          </a:lstStyle>
          <a:p>
            <a:fld id="{7EFD9087-D8F8-BB4C-9D46-8B66A684035D}" type="slidenum">
              <a:rPr lang="en-US" smtClean="0"/>
              <a:pPr/>
              <a:t>‹#›</a:t>
            </a:fld>
            <a:endParaRPr lang="en-US" dirty="0"/>
          </a:p>
        </p:txBody>
      </p:sp>
      <p:pic>
        <p:nvPicPr>
          <p:cNvPr id="7" name="Graphic 6">
            <a:extLst>
              <a:ext uri="{FF2B5EF4-FFF2-40B4-BE49-F238E27FC236}">
                <a16:creationId xmlns:a16="http://schemas.microsoft.com/office/drawing/2014/main" id="{57C32170-FDCA-A3B5-3B1D-0685162656BD}"/>
              </a:ext>
              <a:ext uri="{C183D7F6-B498-43B3-948B-1728B52AA6E4}">
                <adec:decorative xmlns:adec="http://schemas.microsoft.com/office/drawing/2017/decorative" val="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18545" y="3946461"/>
            <a:ext cx="7772400" cy="2911539"/>
          </a:xfrm>
          <a:prstGeom prst="rect">
            <a:avLst/>
          </a:prstGeom>
        </p:spPr>
      </p:pic>
      <p:pic>
        <p:nvPicPr>
          <p:cNvPr id="8" name="Graphic 7" descr="Western Educational Equity Assistance Center logo&#10;">
            <a:extLst>
              <a:ext uri="{FF2B5EF4-FFF2-40B4-BE49-F238E27FC236}">
                <a16:creationId xmlns:a16="http://schemas.microsoft.com/office/drawing/2014/main" id="{E40F421C-7643-AB16-0E7B-D17472A7EE16}"/>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30174" y="550332"/>
            <a:ext cx="3788529" cy="927575"/>
          </a:xfrm>
          <a:prstGeom prst="rect">
            <a:avLst/>
          </a:prstGeom>
        </p:spPr>
      </p:pic>
      <p:pic>
        <p:nvPicPr>
          <p:cNvPr id="10" name="Graphic 9">
            <a:extLst>
              <a:ext uri="{FF2B5EF4-FFF2-40B4-BE49-F238E27FC236}">
                <a16:creationId xmlns:a16="http://schemas.microsoft.com/office/drawing/2014/main" id="{C9BEFDC5-6CBB-8E4A-57B1-4FEED9C429C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flipH="1">
            <a:off x="8120157" y="0"/>
            <a:ext cx="4246764" cy="2412020"/>
          </a:xfrm>
          <a:prstGeom prst="rect">
            <a:avLst/>
          </a:prstGeom>
        </p:spPr>
      </p:pic>
      <p:sp>
        <p:nvSpPr>
          <p:cNvPr id="2" name="Title 1">
            <a:extLst>
              <a:ext uri="{FF2B5EF4-FFF2-40B4-BE49-F238E27FC236}">
                <a16:creationId xmlns:a16="http://schemas.microsoft.com/office/drawing/2014/main" id="{26EDC79E-7626-E394-98A8-91C4F782EF09}"/>
              </a:ext>
            </a:extLst>
          </p:cNvPr>
          <p:cNvSpPr>
            <a:spLocks noGrp="1"/>
          </p:cNvSpPr>
          <p:nvPr>
            <p:ph type="title"/>
          </p:nvPr>
        </p:nvSpPr>
        <p:spPr>
          <a:xfrm>
            <a:off x="5497651" y="1800862"/>
            <a:ext cx="6328180" cy="4487982"/>
          </a:xfrm>
        </p:spPr>
        <p:txBody>
          <a:bodyPr>
            <a:normAutofit/>
          </a:bodyPr>
          <a:lstStyle>
            <a:lvl1pPr algn="l">
              <a:defRPr sz="7500" b="1">
                <a:solidFill>
                  <a:schemeClr val="bg1"/>
                </a:solidFill>
                <a:latin typeface="Franklin Gothic Medium" panose="020B0603020102020204" pitchFamily="34" charset="0"/>
              </a:defRPr>
            </a:lvl1pPr>
          </a:lstStyle>
          <a:p>
            <a:r>
              <a:rPr lang="en-US" dirty="0"/>
              <a:t>Click to edit Master title style</a:t>
            </a:r>
          </a:p>
        </p:txBody>
      </p:sp>
    </p:spTree>
    <p:extLst>
      <p:ext uri="{BB962C8B-B14F-4D97-AF65-F5344CB8AC3E}">
        <p14:creationId xmlns:p14="http://schemas.microsoft.com/office/powerpoint/2010/main" val="157213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Bold Header Slide">
    <p:spTree>
      <p:nvGrpSpPr>
        <p:cNvPr id="1" name=""/>
        <p:cNvGrpSpPr/>
        <p:nvPr/>
      </p:nvGrpSpPr>
      <p:grpSpPr>
        <a:xfrm>
          <a:off x="0" y="0"/>
          <a:ext cx="0" cy="0"/>
          <a:chOff x="0" y="0"/>
          <a:chExt cx="0" cy="0"/>
        </a:xfrm>
      </p:grpSpPr>
      <p:pic>
        <p:nvPicPr>
          <p:cNvPr id="4" name="Picture 3" descr="Western Educational Equity Assistance Center logo">
            <a:extLst>
              <a:ext uri="{FF2B5EF4-FFF2-40B4-BE49-F238E27FC236}">
                <a16:creationId xmlns:a16="http://schemas.microsoft.com/office/drawing/2014/main" id="{B7FE938D-5DC3-F011-BC83-7066867A7277}"/>
              </a:ext>
            </a:extLst>
          </p:cNvPr>
          <p:cNvPicPr>
            <a:picLocks noChangeAspect="1"/>
          </p:cNvPicPr>
          <p:nvPr userDrawn="1"/>
        </p:nvPicPr>
        <p:blipFill>
          <a:blip r:embed="rId2"/>
          <a:stretch>
            <a:fillRect/>
          </a:stretch>
        </p:blipFill>
        <p:spPr>
          <a:xfrm>
            <a:off x="7930514" y="382349"/>
            <a:ext cx="3452488" cy="853595"/>
          </a:xfrm>
          <a:prstGeom prst="rect">
            <a:avLst/>
          </a:prstGeom>
        </p:spPr>
      </p:pic>
      <p:sp>
        <p:nvSpPr>
          <p:cNvPr id="7" name="Rectangle 6">
            <a:extLst>
              <a:ext uri="{FF2B5EF4-FFF2-40B4-BE49-F238E27FC236}">
                <a16:creationId xmlns:a16="http://schemas.microsoft.com/office/drawing/2014/main" id="{52A9B337-D578-8235-7224-265642DD70DE}"/>
              </a:ext>
              <a:ext uri="{C183D7F6-B498-43B3-948B-1728B52AA6E4}">
                <adec:decorative xmlns:adec="http://schemas.microsoft.com/office/drawing/2017/decorative" val="1"/>
              </a:ext>
            </a:extLst>
          </p:cNvPr>
          <p:cNvSpPr/>
          <p:nvPr userDrawn="1"/>
        </p:nvSpPr>
        <p:spPr>
          <a:xfrm>
            <a:off x="0" y="0"/>
            <a:ext cx="4805203"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CF2CD8C-3FC4-9DAC-ABCF-F9AEC3A66BC8}"/>
              </a:ext>
            </a:extLst>
          </p:cNvPr>
          <p:cNvSpPr>
            <a:spLocks noGrp="1"/>
          </p:cNvSpPr>
          <p:nvPr>
            <p:ph type="title"/>
          </p:nvPr>
        </p:nvSpPr>
        <p:spPr>
          <a:xfrm>
            <a:off x="474673" y="1660524"/>
            <a:ext cx="3786815" cy="3757121"/>
          </a:xfrm>
        </p:spPr>
        <p:txBody>
          <a:bodyPr anchor="t" anchorCtr="0">
            <a:noAutofit/>
          </a:bodyPr>
          <a:lstStyle>
            <a:lvl1pPr>
              <a:defRPr sz="4600" b="1">
                <a:solidFill>
                  <a:schemeClr val="accent1"/>
                </a:solidFill>
                <a:latin typeface="Franklin Gothic Medium" panose="020B06030201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33C074B8-4B25-BBD8-F69A-061FE1AFCDAF}"/>
              </a:ext>
            </a:extLst>
          </p:cNvPr>
          <p:cNvSpPr>
            <a:spLocks noGrp="1"/>
          </p:cNvSpPr>
          <p:nvPr>
            <p:ph idx="1"/>
          </p:nvPr>
        </p:nvSpPr>
        <p:spPr>
          <a:xfrm>
            <a:off x="5435601" y="1660525"/>
            <a:ext cx="5918199" cy="4351338"/>
          </a:xfrm>
        </p:spPr>
        <p:txBody>
          <a:bodyPr>
            <a:noAutofit/>
          </a:bodyPr>
          <a:lstStyle>
            <a:lvl1pPr marL="0" indent="0">
              <a:lnSpc>
                <a:spcPct val="100000"/>
              </a:lnSpc>
              <a:spcAft>
                <a:spcPts val="1600"/>
              </a:spcAft>
              <a:buNone/>
              <a:defRPr sz="2800" b="0">
                <a:solidFill>
                  <a:schemeClr val="accent4"/>
                </a:solidFill>
                <a:latin typeface="Franklin Gothic Medium" panose="020B0603020102020204" pitchFamily="34" charset="0"/>
              </a:defRPr>
            </a:lvl1pPr>
            <a:lvl2pPr marL="342900" indent="-342900">
              <a:lnSpc>
                <a:spcPct val="100000"/>
              </a:lnSpc>
              <a:spcAft>
                <a:spcPts val="700"/>
              </a:spcAft>
              <a:buFont typeface="Arial" panose="020B0604020202020204" pitchFamily="34" charset="0"/>
              <a:buChar char="•"/>
              <a:defRPr>
                <a:solidFill>
                  <a:schemeClr val="tx2"/>
                </a:solidFill>
                <a:latin typeface="Franklin Gothic Medium" panose="020B0603020102020204" pitchFamily="34" charset="0"/>
              </a:defRPr>
            </a:lvl2pPr>
            <a:lvl3pPr marL="685800">
              <a:defRPr>
                <a:solidFill>
                  <a:schemeClr val="tx2"/>
                </a:solidFill>
                <a:latin typeface="Franklin Gothic Medium" panose="020B0603020102020204" pitchFamily="34" charset="0"/>
              </a:defRPr>
            </a:lvl3pPr>
            <a:lvl4pPr marL="960120" indent="-228600">
              <a:buFont typeface="Wingdings" pitchFamily="2" charset="2"/>
              <a:buChar char="§"/>
              <a:defRPr sz="1600" b="0">
                <a:solidFill>
                  <a:schemeClr val="tx2"/>
                </a:solidFill>
                <a:latin typeface="Franklin Gothic Medium" panose="020B0603020102020204" pitchFamily="34" charset="0"/>
              </a:defRPr>
            </a:lvl4pPr>
            <a:lvl5pPr>
              <a:defRPr>
                <a:solidFill>
                  <a:schemeClr val="tx2"/>
                </a:solidFill>
                <a:latin typeface="Franklin Gothic Medium" panose="020B06030201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3E1500E9-F734-2597-A5B8-53848C7178FC}"/>
              </a:ext>
            </a:extLst>
          </p:cNvPr>
          <p:cNvSpPr>
            <a:spLocks noGrp="1"/>
          </p:cNvSpPr>
          <p:nvPr>
            <p:ph type="sldNum" sz="quarter" idx="12"/>
          </p:nvPr>
        </p:nvSpPr>
        <p:spPr/>
        <p:txBody>
          <a:bodyPr/>
          <a:lstStyle>
            <a:lvl1pPr>
              <a:defRPr>
                <a:solidFill>
                  <a:schemeClr val="accent4"/>
                </a:solidFill>
              </a:defRPr>
            </a:lvl1pPr>
          </a:lstStyle>
          <a:p>
            <a:fld id="{7EFD9087-D8F8-BB4C-9D46-8B66A684035D}" type="slidenum">
              <a:rPr lang="en-US" smtClean="0"/>
              <a:pPr/>
              <a:t>‹#›</a:t>
            </a:fld>
            <a:endParaRPr lang="en-US" dirty="0"/>
          </a:p>
        </p:txBody>
      </p:sp>
      <p:pic>
        <p:nvPicPr>
          <p:cNvPr id="23" name="Graphic 22">
            <a:extLst>
              <a:ext uri="{FF2B5EF4-FFF2-40B4-BE49-F238E27FC236}">
                <a16:creationId xmlns:a16="http://schemas.microsoft.com/office/drawing/2014/main" id="{6BDC1886-CDF0-5724-5A61-ADEBDFBA4A62}"/>
              </a:ext>
              <a:ext uri="{C183D7F6-B498-43B3-948B-1728B52AA6E4}">
                <adec:decorative xmlns:adec="http://schemas.microsoft.com/office/drawing/2017/decorative" val="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5099774"/>
            <a:ext cx="4165461" cy="1758226"/>
          </a:xfrm>
          <a:prstGeom prst="rect">
            <a:avLst/>
          </a:prstGeom>
        </p:spPr>
      </p:pic>
      <p:pic>
        <p:nvPicPr>
          <p:cNvPr id="25" name="Graphic 24">
            <a:extLst>
              <a:ext uri="{FF2B5EF4-FFF2-40B4-BE49-F238E27FC236}">
                <a16:creationId xmlns:a16="http://schemas.microsoft.com/office/drawing/2014/main" id="{0CB6C77D-77C1-EE40-605D-6253B7736429}"/>
              </a:ext>
              <a:ext uri="{C183D7F6-B498-43B3-948B-1728B52AA6E4}">
                <adec:decorative xmlns:adec="http://schemas.microsoft.com/office/drawing/2017/decorative" val="1"/>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rot="10800000">
            <a:off x="158114" y="0"/>
            <a:ext cx="7772400" cy="2911539"/>
          </a:xfrm>
          <a:prstGeom prst="rect">
            <a:avLst/>
          </a:prstGeom>
        </p:spPr>
      </p:pic>
    </p:spTree>
    <p:extLst>
      <p:ext uri="{BB962C8B-B14F-4D97-AF65-F5344CB8AC3E}">
        <p14:creationId xmlns:p14="http://schemas.microsoft.com/office/powerpoint/2010/main" val="3767929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Primary Conten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2CD8C-3FC4-9DAC-ABCF-F9AEC3A66BC8}"/>
              </a:ext>
            </a:extLst>
          </p:cNvPr>
          <p:cNvSpPr>
            <a:spLocks noGrp="1"/>
          </p:cNvSpPr>
          <p:nvPr>
            <p:ph type="title"/>
          </p:nvPr>
        </p:nvSpPr>
        <p:spPr>
          <a:xfrm>
            <a:off x="952499" y="1441549"/>
            <a:ext cx="10401301" cy="1260512"/>
          </a:xfrm>
        </p:spPr>
        <p:txBody>
          <a:bodyPr anchor="t" anchorCtr="0">
            <a:noAutofit/>
          </a:bodyPr>
          <a:lstStyle>
            <a:lvl1pPr>
              <a:defRPr sz="4600" b="1">
                <a:solidFill>
                  <a:schemeClr val="tx1"/>
                </a:solidFill>
                <a:latin typeface="Franklin Gothic Medium" panose="020B06030201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33C074B8-4B25-BBD8-F69A-061FE1AFCDAF}"/>
              </a:ext>
            </a:extLst>
          </p:cNvPr>
          <p:cNvSpPr>
            <a:spLocks noGrp="1"/>
          </p:cNvSpPr>
          <p:nvPr>
            <p:ph idx="1"/>
          </p:nvPr>
        </p:nvSpPr>
        <p:spPr>
          <a:xfrm>
            <a:off x="952499" y="2833687"/>
            <a:ext cx="10401302" cy="3522663"/>
          </a:xfrm>
        </p:spPr>
        <p:txBody>
          <a:bodyPr>
            <a:noAutofit/>
          </a:bodyPr>
          <a:lstStyle>
            <a:lvl1pPr marL="0" indent="0">
              <a:lnSpc>
                <a:spcPct val="100000"/>
              </a:lnSpc>
              <a:spcAft>
                <a:spcPts val="1600"/>
              </a:spcAft>
              <a:buFont typeface="+mj-lt"/>
              <a:buNone/>
              <a:defRPr sz="2800" b="0">
                <a:solidFill>
                  <a:schemeClr val="accent4"/>
                </a:solidFill>
                <a:latin typeface="Franklin Gothic Medium" panose="020B0603020102020204" pitchFamily="34" charset="0"/>
              </a:defRPr>
            </a:lvl1pPr>
            <a:lvl2pPr marL="342900" indent="-342900">
              <a:lnSpc>
                <a:spcPct val="100000"/>
              </a:lnSpc>
              <a:spcAft>
                <a:spcPts val="700"/>
              </a:spcAft>
              <a:buFont typeface="Arial" panose="020B0604020202020204" pitchFamily="34" charset="0"/>
              <a:buChar char="•"/>
              <a:defRPr>
                <a:solidFill>
                  <a:schemeClr val="tx2"/>
                </a:solidFill>
                <a:latin typeface="Franklin Gothic Medium" panose="020B0603020102020204" pitchFamily="34" charset="0"/>
              </a:defRPr>
            </a:lvl2pPr>
            <a:lvl3pPr marL="685800">
              <a:defRPr>
                <a:solidFill>
                  <a:schemeClr val="tx2"/>
                </a:solidFill>
                <a:latin typeface="Franklin Gothic Medium" panose="020B0603020102020204" pitchFamily="34" charset="0"/>
              </a:defRPr>
            </a:lvl3pPr>
            <a:lvl4pPr marL="960120" indent="-228600">
              <a:buFont typeface="Wingdings" pitchFamily="2" charset="2"/>
              <a:buChar char="§"/>
              <a:defRPr sz="1600" b="0">
                <a:solidFill>
                  <a:schemeClr val="tx2"/>
                </a:solidFill>
                <a:latin typeface="Franklin Gothic Medium" panose="020B0603020102020204" pitchFamily="34" charset="0"/>
              </a:defRPr>
            </a:lvl4pPr>
            <a:lvl5pPr>
              <a:defRPr>
                <a:solidFill>
                  <a:schemeClr val="tx2"/>
                </a:solidFill>
                <a:latin typeface="Franklin Gothic Medium" panose="020B06030201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3E1500E9-F734-2597-A5B8-53848C7178FC}"/>
              </a:ext>
            </a:extLst>
          </p:cNvPr>
          <p:cNvSpPr>
            <a:spLocks noGrp="1"/>
          </p:cNvSpPr>
          <p:nvPr>
            <p:ph type="sldNum" sz="quarter" idx="12"/>
          </p:nvPr>
        </p:nvSpPr>
        <p:spPr/>
        <p:txBody>
          <a:bodyPr/>
          <a:lstStyle>
            <a:lvl1pPr>
              <a:defRPr>
                <a:solidFill>
                  <a:schemeClr val="accent4"/>
                </a:solidFill>
              </a:defRPr>
            </a:lvl1pPr>
          </a:lstStyle>
          <a:p>
            <a:fld id="{7EFD9087-D8F8-BB4C-9D46-8B66A684035D}" type="slidenum">
              <a:rPr lang="en-US" smtClean="0"/>
              <a:pPr/>
              <a:t>‹#›</a:t>
            </a:fld>
            <a:endParaRPr lang="en-US" dirty="0"/>
          </a:p>
        </p:txBody>
      </p:sp>
      <p:pic>
        <p:nvPicPr>
          <p:cNvPr id="9" name="Graphic 8">
            <a:extLst>
              <a:ext uri="{FF2B5EF4-FFF2-40B4-BE49-F238E27FC236}">
                <a16:creationId xmlns:a16="http://schemas.microsoft.com/office/drawing/2014/main" id="{5F674904-4028-91DA-8849-E28F0786166D}"/>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206" t="70288"/>
          <a:stretch/>
        </p:blipFill>
        <p:spPr>
          <a:xfrm>
            <a:off x="0" y="0"/>
            <a:ext cx="6314861" cy="797799"/>
          </a:xfrm>
          <a:prstGeom prst="rect">
            <a:avLst/>
          </a:prstGeom>
        </p:spPr>
      </p:pic>
      <p:pic>
        <p:nvPicPr>
          <p:cNvPr id="7" name="Graphic 6">
            <a:extLst>
              <a:ext uri="{FF2B5EF4-FFF2-40B4-BE49-F238E27FC236}">
                <a16:creationId xmlns:a16="http://schemas.microsoft.com/office/drawing/2014/main" id="{AF720064-48A2-BC73-B299-1EA26D09255B}"/>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flipH="1">
            <a:off x="6517400" y="4632966"/>
            <a:ext cx="5939765" cy="2225034"/>
          </a:xfrm>
          <a:prstGeom prst="rect">
            <a:avLst/>
          </a:prstGeom>
        </p:spPr>
      </p:pic>
      <p:pic>
        <p:nvPicPr>
          <p:cNvPr id="8" name="Picture 7" descr="Western Educational Equity Assistance Center logo">
            <a:extLst>
              <a:ext uri="{FF2B5EF4-FFF2-40B4-BE49-F238E27FC236}">
                <a16:creationId xmlns:a16="http://schemas.microsoft.com/office/drawing/2014/main" id="{AF2AAA65-BF88-63F5-CBAC-B3C7C5828D64}"/>
              </a:ext>
            </a:extLst>
          </p:cNvPr>
          <p:cNvPicPr>
            <a:picLocks noChangeAspect="1"/>
          </p:cNvPicPr>
          <p:nvPr userDrawn="1"/>
        </p:nvPicPr>
        <p:blipFill>
          <a:blip r:embed="rId6"/>
          <a:stretch>
            <a:fillRect/>
          </a:stretch>
        </p:blipFill>
        <p:spPr>
          <a:xfrm>
            <a:off x="7930514" y="382349"/>
            <a:ext cx="3452488" cy="853595"/>
          </a:xfrm>
          <a:prstGeom prst="rect">
            <a:avLst/>
          </a:prstGeom>
        </p:spPr>
      </p:pic>
    </p:spTree>
    <p:extLst>
      <p:ext uri="{BB962C8B-B14F-4D97-AF65-F5344CB8AC3E}">
        <p14:creationId xmlns:p14="http://schemas.microsoft.com/office/powerpoint/2010/main" val="295948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up Content Slid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7DC1C29D-512B-7A5B-E889-F515A087D430}"/>
              </a:ext>
            </a:extLst>
          </p:cNvPr>
          <p:cNvSpPr>
            <a:spLocks noGrp="1"/>
          </p:cNvSpPr>
          <p:nvPr>
            <p:ph type="pic" sz="quarter" idx="15" hasCustomPrompt="1"/>
          </p:nvPr>
        </p:nvSpPr>
        <p:spPr>
          <a:xfrm>
            <a:off x="838200" y="2671762"/>
            <a:ext cx="5257800" cy="3684588"/>
          </a:xfrm>
        </p:spPr>
        <p:txBody>
          <a:bodyPr/>
          <a:lstStyle>
            <a:lvl1pPr>
              <a:defRPr>
                <a:solidFill>
                  <a:schemeClr val="accent4"/>
                </a:solidFill>
                <a:latin typeface="Franklin Gothic Medium" panose="020B0603020102020204" pitchFamily="34" charset="0"/>
              </a:defRPr>
            </a:lvl1pPr>
          </a:lstStyle>
          <a:p>
            <a:r>
              <a:rPr lang="en-US" dirty="0"/>
              <a:t>Picture</a:t>
            </a:r>
          </a:p>
        </p:txBody>
      </p:sp>
      <p:sp>
        <p:nvSpPr>
          <p:cNvPr id="2" name="Title 1">
            <a:extLst>
              <a:ext uri="{FF2B5EF4-FFF2-40B4-BE49-F238E27FC236}">
                <a16:creationId xmlns:a16="http://schemas.microsoft.com/office/drawing/2014/main" id="{72794803-5E92-5871-F119-CF90D2DC982F}"/>
              </a:ext>
            </a:extLst>
          </p:cNvPr>
          <p:cNvSpPr>
            <a:spLocks noGrp="1"/>
          </p:cNvSpPr>
          <p:nvPr>
            <p:ph type="title"/>
          </p:nvPr>
        </p:nvSpPr>
        <p:spPr>
          <a:xfrm>
            <a:off x="839787" y="1237557"/>
            <a:ext cx="7543236" cy="1258888"/>
          </a:xfrm>
        </p:spPr>
        <p:txBody>
          <a:bodyPr anchor="b" anchorCtr="0"/>
          <a:lstStyle>
            <a:lvl1pPr>
              <a:defRPr b="1" i="0">
                <a:solidFill>
                  <a:schemeClr val="tx1"/>
                </a:solidFill>
                <a:latin typeface="Franklin Gothic Medium" panose="020B0603020102020204" pitchFamily="34" charset="0"/>
              </a:defRPr>
            </a:lvl1pPr>
          </a:lstStyle>
          <a:p>
            <a:r>
              <a:rPr lang="en-US" dirty="0"/>
              <a:t>Click to edit Master title style</a:t>
            </a:r>
          </a:p>
        </p:txBody>
      </p:sp>
      <p:sp>
        <p:nvSpPr>
          <p:cNvPr id="9" name="Slide Number Placeholder 8">
            <a:extLst>
              <a:ext uri="{FF2B5EF4-FFF2-40B4-BE49-F238E27FC236}">
                <a16:creationId xmlns:a16="http://schemas.microsoft.com/office/drawing/2014/main" id="{D28637BC-BEB7-6F9C-D417-D13CF818251B}"/>
              </a:ext>
            </a:extLst>
          </p:cNvPr>
          <p:cNvSpPr>
            <a:spLocks noGrp="1"/>
          </p:cNvSpPr>
          <p:nvPr>
            <p:ph type="sldNum" sz="quarter" idx="12"/>
          </p:nvPr>
        </p:nvSpPr>
        <p:spPr/>
        <p:txBody>
          <a:bodyPr/>
          <a:lstStyle>
            <a:lvl1pPr>
              <a:defRPr>
                <a:solidFill>
                  <a:schemeClr val="accent4"/>
                </a:solidFill>
              </a:defRPr>
            </a:lvl1pPr>
          </a:lstStyle>
          <a:p>
            <a:fld id="{7EFD9087-D8F8-BB4C-9D46-8B66A684035D}" type="slidenum">
              <a:rPr lang="en-US" smtClean="0"/>
              <a:pPr/>
              <a:t>‹#›</a:t>
            </a:fld>
            <a:endParaRPr lang="en-US" dirty="0"/>
          </a:p>
        </p:txBody>
      </p:sp>
      <p:sp>
        <p:nvSpPr>
          <p:cNvPr id="19" name="Text Placeholder 18">
            <a:extLst>
              <a:ext uri="{FF2B5EF4-FFF2-40B4-BE49-F238E27FC236}">
                <a16:creationId xmlns:a16="http://schemas.microsoft.com/office/drawing/2014/main" id="{829551CA-770B-7082-4F5E-536499855B8B}"/>
              </a:ext>
            </a:extLst>
          </p:cNvPr>
          <p:cNvSpPr>
            <a:spLocks noGrp="1"/>
          </p:cNvSpPr>
          <p:nvPr>
            <p:ph type="body" sz="quarter" idx="14"/>
          </p:nvPr>
        </p:nvSpPr>
        <p:spPr>
          <a:xfrm>
            <a:off x="6282258" y="2671762"/>
            <a:ext cx="5103812" cy="3684588"/>
          </a:xfrm>
        </p:spPr>
        <p:txBody>
          <a:bodyPr/>
          <a:lstStyle>
            <a:lvl1pPr marL="0" indent="0">
              <a:spcAft>
                <a:spcPts val="800"/>
              </a:spcAft>
              <a:buNone/>
              <a:defRPr sz="2800" b="0">
                <a:solidFill>
                  <a:schemeClr val="accent4"/>
                </a:solidFill>
                <a:latin typeface="Franklin Gothic Medium" panose="020B0603020102020204" pitchFamily="34" charset="0"/>
              </a:defRPr>
            </a:lvl1pPr>
            <a:lvl2pPr>
              <a:defRPr>
                <a:solidFill>
                  <a:schemeClr val="tx2"/>
                </a:solidFill>
                <a:latin typeface="Franklin Gothic Medium" panose="020B0603020102020204" pitchFamily="34" charset="0"/>
              </a:defRPr>
            </a:lvl2pPr>
            <a:lvl3pPr>
              <a:spcBef>
                <a:spcPts val="1100"/>
              </a:spcBef>
              <a:defRPr>
                <a:solidFill>
                  <a:schemeClr val="tx2"/>
                </a:solidFill>
                <a:latin typeface="Franklin Gothic Medium" panose="020B0603020102020204" pitchFamily="34" charset="0"/>
              </a:defRPr>
            </a:lvl3pPr>
            <a:lvl4pPr>
              <a:defRPr>
                <a:solidFill>
                  <a:schemeClr val="tx2"/>
                </a:solidFill>
                <a:latin typeface="Franklin Gothic Medium" panose="020B0603020102020204" pitchFamily="34" charset="0"/>
              </a:defRPr>
            </a:lvl4pPr>
            <a:lvl5pPr>
              <a:defRPr>
                <a:solidFill>
                  <a:schemeClr val="tx2"/>
                </a:solidFill>
                <a:latin typeface="Franklin Gothic Medium" panose="020B06030201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Graphic 3">
            <a:extLst>
              <a:ext uri="{FF2B5EF4-FFF2-40B4-BE49-F238E27FC236}">
                <a16:creationId xmlns:a16="http://schemas.microsoft.com/office/drawing/2014/main" id="{4719E6DF-B0B1-F583-CF13-50DE24759ED1}"/>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206" t="70288"/>
          <a:stretch/>
        </p:blipFill>
        <p:spPr>
          <a:xfrm>
            <a:off x="0" y="0"/>
            <a:ext cx="6314861" cy="797799"/>
          </a:xfrm>
          <a:prstGeom prst="rect">
            <a:avLst/>
          </a:prstGeom>
        </p:spPr>
      </p:pic>
      <p:pic>
        <p:nvPicPr>
          <p:cNvPr id="5" name="Graphic 4">
            <a:extLst>
              <a:ext uri="{FF2B5EF4-FFF2-40B4-BE49-F238E27FC236}">
                <a16:creationId xmlns:a16="http://schemas.microsoft.com/office/drawing/2014/main" id="{CB963F1F-B27A-9D1B-77C9-2DB3433ECFDF}"/>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flipH="1">
            <a:off x="6517400" y="4632966"/>
            <a:ext cx="5939765" cy="2225034"/>
          </a:xfrm>
          <a:prstGeom prst="rect">
            <a:avLst/>
          </a:prstGeom>
        </p:spPr>
      </p:pic>
      <p:pic>
        <p:nvPicPr>
          <p:cNvPr id="7" name="Picture 6" descr="Western Educational Equity Assistance Center logo">
            <a:extLst>
              <a:ext uri="{FF2B5EF4-FFF2-40B4-BE49-F238E27FC236}">
                <a16:creationId xmlns:a16="http://schemas.microsoft.com/office/drawing/2014/main" id="{D7A68CA4-F5CE-5B3A-09AE-8A28DC7A4138}"/>
              </a:ext>
            </a:extLst>
          </p:cNvPr>
          <p:cNvPicPr>
            <a:picLocks noChangeAspect="1"/>
          </p:cNvPicPr>
          <p:nvPr userDrawn="1"/>
        </p:nvPicPr>
        <p:blipFill>
          <a:blip r:embed="rId6"/>
          <a:stretch>
            <a:fillRect/>
          </a:stretch>
        </p:blipFill>
        <p:spPr>
          <a:xfrm>
            <a:off x="7930514" y="382349"/>
            <a:ext cx="3452488" cy="853595"/>
          </a:xfrm>
          <a:prstGeom prst="rect">
            <a:avLst/>
          </a:prstGeom>
        </p:spPr>
      </p:pic>
    </p:spTree>
    <p:extLst>
      <p:ext uri="{BB962C8B-B14F-4D97-AF65-F5344CB8AC3E}">
        <p14:creationId xmlns:p14="http://schemas.microsoft.com/office/powerpoint/2010/main" val="30684983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ide by Side Text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94803-5E92-5871-F119-CF90D2DC982F}"/>
              </a:ext>
            </a:extLst>
          </p:cNvPr>
          <p:cNvSpPr>
            <a:spLocks noGrp="1"/>
          </p:cNvSpPr>
          <p:nvPr>
            <p:ph type="title"/>
          </p:nvPr>
        </p:nvSpPr>
        <p:spPr>
          <a:xfrm>
            <a:off x="839787" y="1246187"/>
            <a:ext cx="7352975" cy="1258888"/>
          </a:xfrm>
        </p:spPr>
        <p:txBody>
          <a:bodyPr anchor="b" anchorCtr="0"/>
          <a:lstStyle>
            <a:lvl1pPr>
              <a:defRPr b="1">
                <a:solidFill>
                  <a:schemeClr val="tx1"/>
                </a:solidFill>
                <a:latin typeface="Franklin Gothic Medium" panose="020B0603020102020204" pitchFamily="34" charset="0"/>
              </a:defRPr>
            </a:lvl1pPr>
          </a:lstStyle>
          <a:p>
            <a:r>
              <a:rPr lang="en-US" dirty="0"/>
              <a:t>Click to edit Master title style</a:t>
            </a:r>
          </a:p>
        </p:txBody>
      </p:sp>
      <p:sp>
        <p:nvSpPr>
          <p:cNvPr id="9" name="Slide Number Placeholder 8">
            <a:extLst>
              <a:ext uri="{FF2B5EF4-FFF2-40B4-BE49-F238E27FC236}">
                <a16:creationId xmlns:a16="http://schemas.microsoft.com/office/drawing/2014/main" id="{D28637BC-BEB7-6F9C-D417-D13CF818251B}"/>
              </a:ext>
            </a:extLst>
          </p:cNvPr>
          <p:cNvSpPr>
            <a:spLocks noGrp="1"/>
          </p:cNvSpPr>
          <p:nvPr>
            <p:ph type="sldNum" sz="quarter" idx="12"/>
          </p:nvPr>
        </p:nvSpPr>
        <p:spPr/>
        <p:txBody>
          <a:bodyPr/>
          <a:lstStyle>
            <a:lvl1pPr>
              <a:defRPr>
                <a:solidFill>
                  <a:schemeClr val="accent4"/>
                </a:solidFill>
              </a:defRPr>
            </a:lvl1pPr>
          </a:lstStyle>
          <a:p>
            <a:fld id="{7EFD9087-D8F8-BB4C-9D46-8B66A684035D}" type="slidenum">
              <a:rPr lang="en-US" smtClean="0"/>
              <a:pPr/>
              <a:t>‹#›</a:t>
            </a:fld>
            <a:endParaRPr lang="en-US" dirty="0"/>
          </a:p>
        </p:txBody>
      </p:sp>
      <p:sp>
        <p:nvSpPr>
          <p:cNvPr id="19" name="Text Placeholder 18">
            <a:extLst>
              <a:ext uri="{FF2B5EF4-FFF2-40B4-BE49-F238E27FC236}">
                <a16:creationId xmlns:a16="http://schemas.microsoft.com/office/drawing/2014/main" id="{829551CA-770B-7082-4F5E-536499855B8B}"/>
              </a:ext>
            </a:extLst>
          </p:cNvPr>
          <p:cNvSpPr>
            <a:spLocks noGrp="1"/>
          </p:cNvSpPr>
          <p:nvPr>
            <p:ph type="body" sz="quarter" idx="14"/>
          </p:nvPr>
        </p:nvSpPr>
        <p:spPr>
          <a:xfrm>
            <a:off x="839788" y="2658731"/>
            <a:ext cx="4990273" cy="3684588"/>
          </a:xfrm>
        </p:spPr>
        <p:txBody>
          <a:bodyPr/>
          <a:lstStyle>
            <a:lvl1pPr marL="0" indent="0">
              <a:spcAft>
                <a:spcPts val="800"/>
              </a:spcAft>
              <a:buNone/>
              <a:defRPr sz="2800" b="0">
                <a:solidFill>
                  <a:schemeClr val="accent4"/>
                </a:solidFill>
                <a:latin typeface="Franklin Gothic Medium" panose="020B0603020102020204" pitchFamily="34" charset="0"/>
              </a:defRPr>
            </a:lvl1pPr>
            <a:lvl2pPr>
              <a:defRPr>
                <a:solidFill>
                  <a:schemeClr val="tx2"/>
                </a:solidFill>
                <a:latin typeface="Franklin Gothic Medium" panose="020B0603020102020204" pitchFamily="34" charset="0"/>
              </a:defRPr>
            </a:lvl2pPr>
            <a:lvl3pPr>
              <a:spcBef>
                <a:spcPts val="1100"/>
              </a:spcBef>
              <a:defRPr>
                <a:solidFill>
                  <a:schemeClr val="tx2"/>
                </a:solidFill>
                <a:latin typeface="Franklin Gothic Medium" panose="020B0603020102020204" pitchFamily="34" charset="0"/>
              </a:defRPr>
            </a:lvl3pPr>
            <a:lvl4pPr>
              <a:defRPr>
                <a:solidFill>
                  <a:schemeClr val="tx2"/>
                </a:solidFill>
                <a:latin typeface="Franklin Gothic Medium" panose="020B0603020102020204" pitchFamily="34" charset="0"/>
              </a:defRPr>
            </a:lvl4pPr>
            <a:lvl5pPr>
              <a:defRPr>
                <a:solidFill>
                  <a:schemeClr val="tx2"/>
                </a:solidFill>
                <a:latin typeface="Franklin Gothic Medium" panose="020B06030201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18">
            <a:extLst>
              <a:ext uri="{FF2B5EF4-FFF2-40B4-BE49-F238E27FC236}">
                <a16:creationId xmlns:a16="http://schemas.microsoft.com/office/drawing/2014/main" id="{D363DC6D-C765-A9C6-0B10-7A54F77D4FBB}"/>
              </a:ext>
            </a:extLst>
          </p:cNvPr>
          <p:cNvSpPr>
            <a:spLocks noGrp="1"/>
          </p:cNvSpPr>
          <p:nvPr>
            <p:ph type="body" sz="quarter" idx="15"/>
          </p:nvPr>
        </p:nvSpPr>
        <p:spPr>
          <a:xfrm>
            <a:off x="6372220" y="2658731"/>
            <a:ext cx="4990274" cy="3684588"/>
          </a:xfrm>
        </p:spPr>
        <p:txBody>
          <a:bodyPr/>
          <a:lstStyle>
            <a:lvl1pPr marL="0" indent="0">
              <a:spcAft>
                <a:spcPts val="800"/>
              </a:spcAft>
              <a:buNone/>
              <a:defRPr sz="2800" b="0">
                <a:solidFill>
                  <a:schemeClr val="accent4"/>
                </a:solidFill>
                <a:latin typeface="Franklin Gothic Medium" panose="020B0603020102020204" pitchFamily="34" charset="0"/>
              </a:defRPr>
            </a:lvl1pPr>
            <a:lvl2pPr>
              <a:defRPr>
                <a:solidFill>
                  <a:schemeClr val="tx2"/>
                </a:solidFill>
                <a:latin typeface="Franklin Gothic Medium" panose="020B0603020102020204" pitchFamily="34" charset="0"/>
              </a:defRPr>
            </a:lvl2pPr>
            <a:lvl3pPr>
              <a:spcBef>
                <a:spcPts val="1100"/>
              </a:spcBef>
              <a:defRPr>
                <a:solidFill>
                  <a:schemeClr val="tx2"/>
                </a:solidFill>
                <a:latin typeface="Franklin Gothic Medium" panose="020B0603020102020204" pitchFamily="34" charset="0"/>
              </a:defRPr>
            </a:lvl3pPr>
            <a:lvl4pPr>
              <a:defRPr>
                <a:solidFill>
                  <a:schemeClr val="tx2"/>
                </a:solidFill>
                <a:latin typeface="Franklin Gothic Medium" panose="020B0603020102020204" pitchFamily="34" charset="0"/>
              </a:defRPr>
            </a:lvl4pPr>
            <a:lvl5pPr>
              <a:defRPr>
                <a:solidFill>
                  <a:schemeClr val="tx2"/>
                </a:solidFill>
                <a:latin typeface="Franklin Gothic Medium" panose="020B06030201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3" name="Straight Connector 12">
            <a:extLst>
              <a:ext uri="{FF2B5EF4-FFF2-40B4-BE49-F238E27FC236}">
                <a16:creationId xmlns:a16="http://schemas.microsoft.com/office/drawing/2014/main" id="{3DE4BB84-71D7-C46E-CEF1-E14D2EC715A7}"/>
              </a:ext>
            </a:extLst>
          </p:cNvPr>
          <p:cNvCxnSpPr/>
          <p:nvPr userDrawn="1"/>
        </p:nvCxnSpPr>
        <p:spPr>
          <a:xfrm>
            <a:off x="6096000" y="2671762"/>
            <a:ext cx="0" cy="3684588"/>
          </a:xfrm>
          <a:prstGeom prst="line">
            <a:avLst/>
          </a:prstGeom>
        </p:spPr>
        <p:style>
          <a:lnRef idx="1">
            <a:schemeClr val="accent6"/>
          </a:lnRef>
          <a:fillRef idx="0">
            <a:schemeClr val="accent6"/>
          </a:fillRef>
          <a:effectRef idx="0">
            <a:schemeClr val="accent6"/>
          </a:effectRef>
          <a:fontRef idx="minor">
            <a:schemeClr val="tx1"/>
          </a:fontRef>
        </p:style>
      </p:cxnSp>
      <p:pic>
        <p:nvPicPr>
          <p:cNvPr id="5" name="Graphic 4">
            <a:extLst>
              <a:ext uri="{FF2B5EF4-FFF2-40B4-BE49-F238E27FC236}">
                <a16:creationId xmlns:a16="http://schemas.microsoft.com/office/drawing/2014/main" id="{E94C78CE-DCF8-D5AB-991A-05062A931171}"/>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206" t="70288"/>
          <a:stretch/>
        </p:blipFill>
        <p:spPr>
          <a:xfrm>
            <a:off x="0" y="0"/>
            <a:ext cx="6314861" cy="797799"/>
          </a:xfrm>
          <a:prstGeom prst="rect">
            <a:avLst/>
          </a:prstGeom>
        </p:spPr>
      </p:pic>
      <p:pic>
        <p:nvPicPr>
          <p:cNvPr id="6" name="Graphic 5">
            <a:extLst>
              <a:ext uri="{FF2B5EF4-FFF2-40B4-BE49-F238E27FC236}">
                <a16:creationId xmlns:a16="http://schemas.microsoft.com/office/drawing/2014/main" id="{071573A5-1981-3002-184E-F78D87A02F21}"/>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flipH="1">
            <a:off x="6517400" y="4632966"/>
            <a:ext cx="5939765" cy="2225034"/>
          </a:xfrm>
          <a:prstGeom prst="rect">
            <a:avLst/>
          </a:prstGeom>
        </p:spPr>
      </p:pic>
      <p:pic>
        <p:nvPicPr>
          <p:cNvPr id="8" name="Picture 7" descr="Western Educational Equity Assistance Center logo">
            <a:extLst>
              <a:ext uri="{FF2B5EF4-FFF2-40B4-BE49-F238E27FC236}">
                <a16:creationId xmlns:a16="http://schemas.microsoft.com/office/drawing/2014/main" id="{8F50EE83-A7D7-C3B4-BEB5-0408E407C395}"/>
              </a:ext>
            </a:extLst>
          </p:cNvPr>
          <p:cNvPicPr>
            <a:picLocks noChangeAspect="1"/>
          </p:cNvPicPr>
          <p:nvPr userDrawn="1"/>
        </p:nvPicPr>
        <p:blipFill>
          <a:blip r:embed="rId6"/>
          <a:stretch>
            <a:fillRect/>
          </a:stretch>
        </p:blipFill>
        <p:spPr>
          <a:xfrm>
            <a:off x="7930514" y="382349"/>
            <a:ext cx="3452488" cy="853595"/>
          </a:xfrm>
          <a:prstGeom prst="rect">
            <a:avLst/>
          </a:prstGeom>
        </p:spPr>
      </p:pic>
    </p:spTree>
    <p:extLst>
      <p:ext uri="{BB962C8B-B14F-4D97-AF65-F5344CB8AC3E}">
        <p14:creationId xmlns:p14="http://schemas.microsoft.com/office/powerpoint/2010/main" val="2758622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Minimal Slide for Ma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2CD8C-3FC4-9DAC-ABCF-F9AEC3A66BC8}"/>
              </a:ext>
            </a:extLst>
          </p:cNvPr>
          <p:cNvSpPr>
            <a:spLocks noGrp="1"/>
          </p:cNvSpPr>
          <p:nvPr>
            <p:ph type="title"/>
          </p:nvPr>
        </p:nvSpPr>
        <p:spPr>
          <a:xfrm>
            <a:off x="895349" y="911963"/>
            <a:ext cx="10458450" cy="1156673"/>
          </a:xfrm>
        </p:spPr>
        <p:txBody>
          <a:bodyPr anchor="t" anchorCtr="0">
            <a:noAutofit/>
          </a:bodyPr>
          <a:lstStyle>
            <a:lvl1pPr>
              <a:defRPr sz="4400" b="1">
                <a:solidFill>
                  <a:schemeClr val="tx1"/>
                </a:solidFill>
                <a:latin typeface="Franklin Gothic Medium" panose="020B06030201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33C074B8-4B25-BBD8-F69A-061FE1AFCDAF}"/>
              </a:ext>
            </a:extLst>
          </p:cNvPr>
          <p:cNvSpPr>
            <a:spLocks noGrp="1"/>
          </p:cNvSpPr>
          <p:nvPr>
            <p:ph idx="1"/>
          </p:nvPr>
        </p:nvSpPr>
        <p:spPr>
          <a:xfrm>
            <a:off x="895348" y="2289177"/>
            <a:ext cx="10458451" cy="4067174"/>
          </a:xfrm>
        </p:spPr>
        <p:txBody>
          <a:bodyPr/>
          <a:lstStyle>
            <a:lvl1pPr marL="0" indent="0">
              <a:lnSpc>
                <a:spcPct val="100000"/>
              </a:lnSpc>
              <a:spcAft>
                <a:spcPts val="1600"/>
              </a:spcAft>
              <a:buNone/>
              <a:defRPr sz="2800" b="0">
                <a:solidFill>
                  <a:schemeClr val="accent4"/>
                </a:solidFill>
                <a:latin typeface="Franklin Gothic Medium" panose="020B0603020102020204" pitchFamily="34" charset="0"/>
              </a:defRPr>
            </a:lvl1pPr>
            <a:lvl2pPr marL="342900" indent="-342900">
              <a:lnSpc>
                <a:spcPct val="100000"/>
              </a:lnSpc>
              <a:spcAft>
                <a:spcPts val="700"/>
              </a:spcAft>
              <a:buFont typeface="Arial" panose="020B0604020202020204" pitchFamily="34" charset="0"/>
              <a:buChar char="•"/>
              <a:defRPr>
                <a:solidFill>
                  <a:schemeClr val="tx2"/>
                </a:solidFill>
                <a:latin typeface="Franklin Gothic Medium" panose="020B0603020102020204" pitchFamily="34" charset="0"/>
              </a:defRPr>
            </a:lvl2pPr>
            <a:lvl3pPr marL="685800">
              <a:defRPr>
                <a:solidFill>
                  <a:schemeClr val="tx2"/>
                </a:solidFill>
                <a:latin typeface="Franklin Gothic Medium" panose="020B0603020102020204" pitchFamily="34" charset="0"/>
              </a:defRPr>
            </a:lvl3pPr>
            <a:lvl4pPr marL="960120" indent="-228600">
              <a:buFont typeface="Wingdings" pitchFamily="2" charset="2"/>
              <a:buChar char="§"/>
              <a:defRPr sz="1600" b="0">
                <a:solidFill>
                  <a:schemeClr val="tx2"/>
                </a:solidFill>
                <a:latin typeface="Franklin Gothic Medium" panose="020B0603020102020204" pitchFamily="34" charset="0"/>
              </a:defRPr>
            </a:lvl4pPr>
            <a:lvl5pPr>
              <a:defRPr>
                <a:solidFill>
                  <a:schemeClr val="tx2"/>
                </a:solidFill>
                <a:latin typeface="Franklin Gothic Medium" panose="020B06030201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3E1500E9-F734-2597-A5B8-53848C7178FC}"/>
              </a:ext>
            </a:extLst>
          </p:cNvPr>
          <p:cNvSpPr>
            <a:spLocks noGrp="1"/>
          </p:cNvSpPr>
          <p:nvPr>
            <p:ph type="sldNum" sz="quarter" idx="12"/>
          </p:nvPr>
        </p:nvSpPr>
        <p:spPr/>
        <p:txBody>
          <a:bodyPr/>
          <a:lstStyle>
            <a:lvl1pPr>
              <a:defRPr>
                <a:solidFill>
                  <a:schemeClr val="accent4"/>
                </a:solidFill>
              </a:defRPr>
            </a:lvl1pPr>
          </a:lstStyle>
          <a:p>
            <a:fld id="{7EFD9087-D8F8-BB4C-9D46-8B66A684035D}" type="slidenum">
              <a:rPr lang="en-US" smtClean="0"/>
              <a:pPr/>
              <a:t>‹#›</a:t>
            </a:fld>
            <a:endParaRPr lang="en-US" dirty="0"/>
          </a:p>
        </p:txBody>
      </p:sp>
    </p:spTree>
    <p:extLst>
      <p:ext uri="{BB962C8B-B14F-4D97-AF65-F5344CB8AC3E}">
        <p14:creationId xmlns:p14="http://schemas.microsoft.com/office/powerpoint/2010/main" val="3235104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Closing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2A9B337-D578-8235-7224-265642DD70DE}"/>
              </a:ext>
              <a:ext uri="{C183D7F6-B498-43B3-948B-1728B52AA6E4}">
                <adec:decorative xmlns:adec="http://schemas.microsoft.com/office/drawing/2017/decorative" val="1"/>
              </a:ext>
            </a:extLst>
          </p:cNvPr>
          <p:cNvSpPr/>
          <p:nvPr userDrawn="1"/>
        </p:nvSpPr>
        <p:spPr>
          <a:xfrm>
            <a:off x="-114300" y="4822903"/>
            <a:ext cx="12306300" cy="214939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CF2CD8C-3FC4-9DAC-ABCF-F9AEC3A66BC8}"/>
              </a:ext>
            </a:extLst>
          </p:cNvPr>
          <p:cNvSpPr>
            <a:spLocks noGrp="1"/>
          </p:cNvSpPr>
          <p:nvPr>
            <p:ph type="title"/>
          </p:nvPr>
        </p:nvSpPr>
        <p:spPr>
          <a:xfrm>
            <a:off x="952499" y="2372129"/>
            <a:ext cx="3581401" cy="2026827"/>
          </a:xfrm>
        </p:spPr>
        <p:txBody>
          <a:bodyPr anchor="t" anchorCtr="0">
            <a:noAutofit/>
          </a:bodyPr>
          <a:lstStyle>
            <a:lvl1pPr>
              <a:defRPr sz="4600" b="1">
                <a:solidFill>
                  <a:schemeClr val="tx1"/>
                </a:solidFill>
                <a:latin typeface="Franklin Gothic Medium" panose="020B06030201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33C074B8-4B25-BBD8-F69A-061FE1AFCDAF}"/>
              </a:ext>
            </a:extLst>
          </p:cNvPr>
          <p:cNvSpPr>
            <a:spLocks noGrp="1"/>
          </p:cNvSpPr>
          <p:nvPr>
            <p:ph idx="1"/>
          </p:nvPr>
        </p:nvSpPr>
        <p:spPr>
          <a:xfrm>
            <a:off x="4647904" y="2372130"/>
            <a:ext cx="6804070" cy="1487988"/>
          </a:xfrm>
        </p:spPr>
        <p:txBody>
          <a:bodyPr>
            <a:normAutofit/>
          </a:bodyPr>
          <a:lstStyle>
            <a:lvl1pPr marL="0" indent="0">
              <a:lnSpc>
                <a:spcPct val="110000"/>
              </a:lnSpc>
              <a:spcAft>
                <a:spcPts val="1600"/>
              </a:spcAft>
              <a:buNone/>
              <a:defRPr sz="2800" b="0">
                <a:solidFill>
                  <a:schemeClr val="accent4"/>
                </a:solidFill>
                <a:latin typeface="Franklin Gothic Medium" panose="020B0603020102020204" pitchFamily="34" charset="0"/>
              </a:defRPr>
            </a:lvl1pPr>
            <a:lvl2pPr marL="342900" indent="-342900">
              <a:lnSpc>
                <a:spcPct val="100000"/>
              </a:lnSpc>
              <a:spcAft>
                <a:spcPts val="700"/>
              </a:spcAft>
              <a:buFont typeface="Arial" panose="020B0604020202020204" pitchFamily="34" charset="0"/>
              <a:buChar char="•"/>
              <a:defRPr>
                <a:solidFill>
                  <a:srgbClr val="368167"/>
                </a:solidFill>
              </a:defRPr>
            </a:lvl2pPr>
            <a:lvl3pPr marL="685800">
              <a:defRPr>
                <a:solidFill>
                  <a:srgbClr val="341E72"/>
                </a:solidFill>
              </a:defRPr>
            </a:lvl3pPr>
            <a:lvl4pPr marL="960120" indent="-228600">
              <a:buFont typeface="Wingdings" pitchFamily="2" charset="2"/>
              <a:buChar char="§"/>
              <a:defRPr sz="1600" b="0">
                <a:solidFill>
                  <a:srgbClr val="341E72"/>
                </a:solidFill>
              </a:defRPr>
            </a:lvl4pPr>
            <a:lvl5pPr>
              <a:defRPr>
                <a:solidFill>
                  <a:schemeClr val="bg2">
                    <a:lumMod val="25000"/>
                  </a:schemeClr>
                </a:solidFill>
              </a:defRPr>
            </a:lvl5pPr>
          </a:lstStyle>
          <a:p>
            <a:pPr lvl="0"/>
            <a:r>
              <a:rPr lang="en-US" dirty="0"/>
              <a:t>Click to edit Master text styles</a:t>
            </a:r>
          </a:p>
        </p:txBody>
      </p:sp>
      <p:sp>
        <p:nvSpPr>
          <p:cNvPr id="11" name="TextBox 10">
            <a:extLst>
              <a:ext uri="{FF2B5EF4-FFF2-40B4-BE49-F238E27FC236}">
                <a16:creationId xmlns:a16="http://schemas.microsoft.com/office/drawing/2014/main" id="{6785EE8C-0C67-ECB4-F569-BE8D5EF9EB59}"/>
              </a:ext>
            </a:extLst>
          </p:cNvPr>
          <p:cNvSpPr txBox="1"/>
          <p:nvPr userDrawn="1"/>
        </p:nvSpPr>
        <p:spPr>
          <a:xfrm>
            <a:off x="4647904" y="5114172"/>
            <a:ext cx="6527414"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err="1">
                <a:solidFill>
                  <a:schemeClr val="bg2"/>
                </a:solidFill>
                <a:effectLst/>
                <a:latin typeface="Franklin Gothic Medium" panose="020B0603020102020204" pitchFamily="34" charset="0"/>
              </a:rPr>
              <a:t>WestEd</a:t>
            </a:r>
            <a:r>
              <a:rPr lang="en-US" sz="1400" dirty="0">
                <a:solidFill>
                  <a:schemeClr val="bg2"/>
                </a:solidFill>
                <a:effectLst/>
                <a:latin typeface="Franklin Gothic Medium" panose="020B0603020102020204" pitchFamily="34" charset="0"/>
              </a:rPr>
              <a:t> is a nonpartisan, nonprofit agency that conducts and applies research, develops evidence-based solutions, and provides services and resources in the realms of education, human development, and related fields, with the end goal of improving outcomes and ensuring equity for individuals from infancy through adulthood. For more information, visit </a:t>
            </a:r>
            <a:r>
              <a:rPr lang="en-US" sz="1400" u="sng" dirty="0" err="1">
                <a:solidFill>
                  <a:schemeClr val="bg2"/>
                </a:solidFill>
                <a:effectLst/>
                <a:latin typeface="Franklin Gothic Medium" panose="020B0603020102020204" pitchFamily="34" charset="0"/>
              </a:rPr>
              <a:t>WestEd.org</a:t>
            </a:r>
            <a:r>
              <a:rPr lang="en-US" sz="1400" dirty="0">
                <a:solidFill>
                  <a:schemeClr val="bg2"/>
                </a:solidFill>
                <a:effectLst/>
                <a:latin typeface="Franklin Gothic Medium" panose="020B0603020102020204" pitchFamily="34" charset="0"/>
              </a:rPr>
              <a:t>.</a:t>
            </a:r>
          </a:p>
          <a:p>
            <a:endParaRPr lang="en-US" sz="1400" dirty="0">
              <a:solidFill>
                <a:schemeClr val="bg2">
                  <a:lumMod val="90000"/>
                </a:schemeClr>
              </a:solidFill>
            </a:endParaRPr>
          </a:p>
        </p:txBody>
      </p:sp>
      <p:sp>
        <p:nvSpPr>
          <p:cNvPr id="13" name="TextBox 12">
            <a:extLst>
              <a:ext uri="{FF2B5EF4-FFF2-40B4-BE49-F238E27FC236}">
                <a16:creationId xmlns:a16="http://schemas.microsoft.com/office/drawing/2014/main" id="{3495BBBD-6B50-BB9E-775F-BB225EB4CDB0}"/>
              </a:ext>
            </a:extLst>
          </p:cNvPr>
          <p:cNvSpPr txBox="1"/>
          <p:nvPr userDrawn="1"/>
        </p:nvSpPr>
        <p:spPr>
          <a:xfrm>
            <a:off x="1079500" y="5114172"/>
            <a:ext cx="1828800" cy="338554"/>
          </a:xfrm>
          <a:prstGeom prst="rect">
            <a:avLst/>
          </a:prstGeom>
          <a:noFill/>
        </p:spPr>
        <p:txBody>
          <a:bodyPr wrap="square" rtlCol="0">
            <a:spAutoFit/>
          </a:bodyPr>
          <a:lstStyle/>
          <a:p>
            <a:r>
              <a:rPr lang="en-US" sz="1600" dirty="0">
                <a:solidFill>
                  <a:schemeClr val="accent1"/>
                </a:solidFill>
                <a:latin typeface="Franklin Gothic Medium" panose="020B0603020102020204" pitchFamily="34" charset="0"/>
              </a:rPr>
              <a:t>A Project of</a:t>
            </a:r>
          </a:p>
        </p:txBody>
      </p:sp>
      <p:pic>
        <p:nvPicPr>
          <p:cNvPr id="15" name="Picture 14" descr="WestEd Logo">
            <a:extLst>
              <a:ext uri="{FF2B5EF4-FFF2-40B4-BE49-F238E27FC236}">
                <a16:creationId xmlns:a16="http://schemas.microsoft.com/office/drawing/2014/main" id="{E5C5E63E-8E3E-064E-0360-A050E7B1E67A}"/>
              </a:ext>
            </a:extLst>
          </p:cNvPr>
          <p:cNvPicPr>
            <a:picLocks noChangeAspect="1"/>
          </p:cNvPicPr>
          <p:nvPr userDrawn="1"/>
        </p:nvPicPr>
        <p:blipFill>
          <a:blip r:embed="rId2"/>
          <a:stretch>
            <a:fillRect/>
          </a:stretch>
        </p:blipFill>
        <p:spPr>
          <a:xfrm>
            <a:off x="1168400" y="5432845"/>
            <a:ext cx="1771650" cy="311150"/>
          </a:xfrm>
          <a:prstGeom prst="rect">
            <a:avLst/>
          </a:prstGeom>
        </p:spPr>
      </p:pic>
      <p:pic>
        <p:nvPicPr>
          <p:cNvPr id="4" name="Picture 3" descr="Western Educational Equity Assistance Center logo">
            <a:extLst>
              <a:ext uri="{FF2B5EF4-FFF2-40B4-BE49-F238E27FC236}">
                <a16:creationId xmlns:a16="http://schemas.microsoft.com/office/drawing/2014/main" id="{27D0EE3D-F65B-F96D-479B-8090342E1063}"/>
              </a:ext>
            </a:extLst>
          </p:cNvPr>
          <p:cNvPicPr>
            <a:picLocks noChangeAspect="1"/>
          </p:cNvPicPr>
          <p:nvPr userDrawn="1"/>
        </p:nvPicPr>
        <p:blipFill>
          <a:blip r:embed="rId3"/>
          <a:stretch>
            <a:fillRect/>
          </a:stretch>
        </p:blipFill>
        <p:spPr>
          <a:xfrm>
            <a:off x="7014117" y="550333"/>
            <a:ext cx="4437857" cy="1097219"/>
          </a:xfrm>
          <a:prstGeom prst="rect">
            <a:avLst/>
          </a:prstGeom>
        </p:spPr>
      </p:pic>
      <p:pic>
        <p:nvPicPr>
          <p:cNvPr id="6" name="Graphic 5">
            <a:extLst>
              <a:ext uri="{FF2B5EF4-FFF2-40B4-BE49-F238E27FC236}">
                <a16:creationId xmlns:a16="http://schemas.microsoft.com/office/drawing/2014/main" id="{FEEEAFB4-8758-E911-7BFD-26F4781DED20}"/>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0"/>
            <a:ext cx="6253514" cy="2815984"/>
          </a:xfrm>
          <a:prstGeom prst="rect">
            <a:avLst/>
          </a:prstGeom>
        </p:spPr>
      </p:pic>
      <p:sp>
        <p:nvSpPr>
          <p:cNvPr id="5" name="TextBox 4">
            <a:extLst>
              <a:ext uri="{FF2B5EF4-FFF2-40B4-BE49-F238E27FC236}">
                <a16:creationId xmlns:a16="http://schemas.microsoft.com/office/drawing/2014/main" id="{1C07EAA8-6477-9FCD-045D-82749F289764}"/>
              </a:ext>
            </a:extLst>
          </p:cNvPr>
          <p:cNvSpPr txBox="1"/>
          <p:nvPr userDrawn="1"/>
        </p:nvSpPr>
        <p:spPr>
          <a:xfrm>
            <a:off x="1885241" y="6441122"/>
            <a:ext cx="8421518" cy="430887"/>
          </a:xfrm>
          <a:prstGeom prst="rect">
            <a:avLst/>
          </a:prstGeom>
          <a:noFill/>
        </p:spPr>
        <p:txBody>
          <a:bodyPr wrap="square" rtlCol="0">
            <a:spAutoFit/>
          </a:bodyPr>
          <a:lstStyle/>
          <a:p>
            <a:r>
              <a:rPr lang="en-US" sz="1100" b="0" i="0" dirty="0">
                <a:solidFill>
                  <a:schemeClr val="accent1"/>
                </a:solidFill>
                <a:effectLst/>
                <a:latin typeface="Franklin Gothic Medium" panose="020B0603020102020204" pitchFamily="34" charset="0"/>
              </a:rPr>
              <a:t>The contents of this presentation were developed under a grant from the Department of Education. However, the contents do not necessarily represent the policy of the Department of Education, and you should not assume endorsement by the Federal government.</a:t>
            </a:r>
            <a:endParaRPr lang="en-US" sz="1100" dirty="0">
              <a:solidFill>
                <a:schemeClr val="accent1"/>
              </a:solidFill>
              <a:latin typeface="Franklin Gothic Medium" panose="020B0603020102020204" pitchFamily="34" charset="0"/>
            </a:endParaRPr>
          </a:p>
        </p:txBody>
      </p:sp>
    </p:spTree>
    <p:extLst>
      <p:ext uri="{BB962C8B-B14F-4D97-AF65-F5344CB8AC3E}">
        <p14:creationId xmlns:p14="http://schemas.microsoft.com/office/powerpoint/2010/main" val="36190539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02256E-02A2-65FC-9E1B-2AFB4611C2A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AC9BA67B-AF57-34C5-53B1-2B78415B546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11A0A9A-CCE5-271F-5C6A-41C589EC7ED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C7E971-BCB2-0645-A914-450D7F5E49E8}" type="datetimeFigureOut">
              <a:rPr lang="en-US" smtClean="0"/>
              <a:t>9/7/23</a:t>
            </a:fld>
            <a:endParaRPr lang="en-US"/>
          </a:p>
        </p:txBody>
      </p:sp>
      <p:sp>
        <p:nvSpPr>
          <p:cNvPr id="5" name="Footer Placeholder 4">
            <a:extLst>
              <a:ext uri="{FF2B5EF4-FFF2-40B4-BE49-F238E27FC236}">
                <a16:creationId xmlns:a16="http://schemas.microsoft.com/office/drawing/2014/main" id="{AB13200B-3126-87FF-3A22-7561117038D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F67341B-C4DC-EEDD-7405-AA248044714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a:solidFill>
                  <a:srgbClr val="4821BF"/>
                </a:solidFill>
                <a:latin typeface="Helvetica" pitchFamily="2" charset="0"/>
              </a:defRPr>
            </a:lvl1pPr>
          </a:lstStyle>
          <a:p>
            <a:fld id="{7EFD9087-D8F8-BB4C-9D46-8B66A684035D}" type="slidenum">
              <a:rPr lang="en-US" smtClean="0"/>
              <a:pPr/>
              <a:t>‹#›</a:t>
            </a:fld>
            <a:endParaRPr lang="en-US" dirty="0"/>
          </a:p>
        </p:txBody>
      </p:sp>
    </p:spTree>
    <p:extLst>
      <p:ext uri="{BB962C8B-B14F-4D97-AF65-F5344CB8AC3E}">
        <p14:creationId xmlns:p14="http://schemas.microsoft.com/office/powerpoint/2010/main" val="3325892818"/>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4" r:id="rId3"/>
    <p:sldLayoutId id="2147483650" r:id="rId4"/>
    <p:sldLayoutId id="2147483660" r:id="rId5"/>
    <p:sldLayoutId id="2147483653" r:id="rId6"/>
    <p:sldLayoutId id="2147483663" r:id="rId7"/>
    <p:sldLayoutId id="2147483661" r:id="rId8"/>
    <p:sldLayoutId id="2147483662" r:id="rId9"/>
  </p:sldLayoutIdLst>
  <p:txStyles>
    <p:titleStyle>
      <a:lvl1pPr algn="l" defTabSz="914400" rtl="0" eaLnBrk="1" latinLnBrk="0" hangingPunct="1">
        <a:lnSpc>
          <a:spcPct val="90000"/>
        </a:lnSpc>
        <a:spcBef>
          <a:spcPct val="0"/>
        </a:spcBef>
        <a:buNone/>
        <a:defRPr sz="4400" kern="1200">
          <a:solidFill>
            <a:schemeClr val="tx1"/>
          </a:solidFill>
          <a:latin typeface="Franklin Gothic Medium" panose="020B0603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4"/>
          </a:solidFill>
          <a:latin typeface="Franklin Gothic Medium" panose="020B06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Franklin Gothic Medium" panose="020B06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Franklin Gothic Medium" panose="020B06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Franklin Gothic Medium" panose="020B06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Franklin Gothic Medium" panose="020B06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hyperlink" Target="https://www2.ed.gov/about/offices/list/ocr/letters/colleague-201405.pdf" TargetMode="External"/><Relationship Id="rId2" Type="http://schemas.openxmlformats.org/officeDocument/2006/relationships/hyperlink" Target="https://www2.ed.gov/about/offices/list/ocr/letters/colleague-el-201501.pdf" TargetMode="External"/><Relationship Id="rId1" Type="http://schemas.openxmlformats.org/officeDocument/2006/relationships/slideLayout" Target="../slideLayouts/slideLayout5.xml"/><Relationship Id="rId4" Type="http://schemas.openxmlformats.org/officeDocument/2006/relationships/hyperlink" Target="https://www.justice.gov/crt/page/file/1425321/download"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2.ed.gov/about/offices/list/ocr/docs/dcl-factsheet-el-students-201501.pdf" TargetMode="External"/><Relationship Id="rId2" Type="http://schemas.openxmlformats.org/officeDocument/2006/relationships/hyperlink" Target="https://www2.ed.gov/about/offices/list/ocr/docs/dcl-factsheet-lep-parents-201501.pdf" TargetMode="External"/><Relationship Id="rId1" Type="http://schemas.openxmlformats.org/officeDocument/2006/relationships/slideLayout" Target="../slideLayouts/slideLayout5.xml"/><Relationship Id="rId4" Type="http://schemas.openxmlformats.org/officeDocument/2006/relationships/hyperlink" Target="https://www2.ed.gov/about/offices/list/ocr/docs/dcl-factsheet-201405.pdf"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oese.ed.gov/offices/office-of-formula-grants/school-support-and-accountability/english-language-acquisition-state-grants/resources/" TargetMode="External"/><Relationship Id="rId2" Type="http://schemas.openxmlformats.org/officeDocument/2006/relationships/hyperlink" Target="https://www2.ed.gov/about/offices/list/oela/english-learner-toolkit/chap1.pdf" TargetMode="External"/><Relationship Id="rId1" Type="http://schemas.openxmlformats.org/officeDocument/2006/relationships/slideLayout" Target="../slideLayouts/slideLayout5.xml"/><Relationship Id="rId6" Type="http://schemas.openxmlformats.org/officeDocument/2006/relationships/hyperlink" Target="https://www2.ed.gov/about/offices/list/oela/english-learner-toolkit" TargetMode="External"/><Relationship Id="rId5" Type="http://schemas.openxmlformats.org/officeDocument/2006/relationships/hyperlink" Target="https://www2.ed.gov/about/offices/list/oela/newcomers-toolkit/index.html" TargetMode="External"/><Relationship Id="rId4" Type="http://schemas.openxmlformats.org/officeDocument/2006/relationships/hyperlink" Target="https://www.ncela.ed.gov/family-toolkit"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mailto:wilsonm@prel.org" TargetMode="External"/><Relationship Id="rId2" Type="http://schemas.openxmlformats.org/officeDocument/2006/relationships/hyperlink" Target="https://weeac.wested.org/" TargetMode="Externa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D1D566B-0B97-41C3-E3B1-C0161711E406}"/>
              </a:ext>
            </a:extLst>
          </p:cNvPr>
          <p:cNvSpPr>
            <a:spLocks noGrp="1"/>
          </p:cNvSpPr>
          <p:nvPr>
            <p:ph type="ctrTitle"/>
          </p:nvPr>
        </p:nvSpPr>
        <p:spPr/>
        <p:txBody>
          <a:bodyPr/>
          <a:lstStyle/>
          <a:p>
            <a:r>
              <a:rPr lang="en-US" sz="5500" dirty="0"/>
              <a:t>English Learners</a:t>
            </a:r>
            <a:endParaRPr lang="en-US" sz="5500" dirty="0">
              <a:solidFill>
                <a:schemeClr val="bg1"/>
              </a:solidFill>
            </a:endParaRPr>
          </a:p>
        </p:txBody>
      </p:sp>
      <p:sp>
        <p:nvSpPr>
          <p:cNvPr id="5" name="Subtitle 4">
            <a:extLst>
              <a:ext uri="{FF2B5EF4-FFF2-40B4-BE49-F238E27FC236}">
                <a16:creationId xmlns:a16="http://schemas.microsoft.com/office/drawing/2014/main" id="{DEEB98A3-D55B-8E08-B8DC-611FC0A9DE58}"/>
              </a:ext>
            </a:extLst>
          </p:cNvPr>
          <p:cNvSpPr>
            <a:spLocks noGrp="1"/>
          </p:cNvSpPr>
          <p:nvPr>
            <p:ph type="subTitle" idx="1"/>
          </p:nvPr>
        </p:nvSpPr>
        <p:spPr/>
        <p:txBody>
          <a:bodyPr/>
          <a:lstStyle/>
          <a:p>
            <a:r>
              <a:rPr lang="en-US" dirty="0"/>
              <a:t>Presented to American Samoa Department of Education </a:t>
            </a:r>
          </a:p>
          <a:p>
            <a:r>
              <a:rPr lang="en-US" dirty="0"/>
              <a:t>September 14, 2023</a:t>
            </a:r>
          </a:p>
          <a:p>
            <a:endParaRPr lang="en-US" dirty="0"/>
          </a:p>
        </p:txBody>
      </p:sp>
    </p:spTree>
    <p:extLst>
      <p:ext uri="{BB962C8B-B14F-4D97-AF65-F5344CB8AC3E}">
        <p14:creationId xmlns:p14="http://schemas.microsoft.com/office/powerpoint/2010/main" val="42716676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F7356-7B2D-632D-5D3F-EB8FDAFB980E}"/>
              </a:ext>
            </a:extLst>
          </p:cNvPr>
          <p:cNvSpPr>
            <a:spLocks noGrp="1"/>
          </p:cNvSpPr>
          <p:nvPr>
            <p:ph type="title"/>
          </p:nvPr>
        </p:nvSpPr>
        <p:spPr/>
        <p:txBody>
          <a:bodyPr/>
          <a:lstStyle/>
          <a:p>
            <a:r>
              <a:rPr lang="en-US" dirty="0"/>
              <a:t>Providing EL Students with a Language Assistance Program</a:t>
            </a:r>
          </a:p>
        </p:txBody>
      </p:sp>
      <p:sp>
        <p:nvSpPr>
          <p:cNvPr id="3" name="Content Placeholder 2">
            <a:extLst>
              <a:ext uri="{FF2B5EF4-FFF2-40B4-BE49-F238E27FC236}">
                <a16:creationId xmlns:a16="http://schemas.microsoft.com/office/drawing/2014/main" id="{237673C5-AE6B-0D51-329A-836CA46D385E}"/>
              </a:ext>
            </a:extLst>
          </p:cNvPr>
          <p:cNvSpPr>
            <a:spLocks noGrp="1"/>
          </p:cNvSpPr>
          <p:nvPr>
            <p:ph idx="1"/>
          </p:nvPr>
        </p:nvSpPr>
        <p:spPr/>
        <p:txBody>
          <a:bodyPr/>
          <a:lstStyle/>
          <a:p>
            <a:r>
              <a:rPr lang="en-US" dirty="0"/>
              <a:t>When EL students are identified based on a valid and reliable ELP test, school districts must provide them with appropriate language assistance services.</a:t>
            </a:r>
          </a:p>
          <a:p>
            <a:r>
              <a:rPr lang="en-US" dirty="0"/>
              <a:t>Language assistance services or programs for EL students must be educationally sound in theory and effective in practice; however, the civil rights laws do not require any particular program or method of instruction for EL students</a:t>
            </a:r>
          </a:p>
        </p:txBody>
      </p:sp>
    </p:spTree>
    <p:extLst>
      <p:ext uri="{BB962C8B-B14F-4D97-AF65-F5344CB8AC3E}">
        <p14:creationId xmlns:p14="http://schemas.microsoft.com/office/powerpoint/2010/main" val="18804851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7242E-3580-ACC5-AE2B-33884E58A06A}"/>
              </a:ext>
            </a:extLst>
          </p:cNvPr>
          <p:cNvSpPr>
            <a:spLocks noGrp="1"/>
          </p:cNvSpPr>
          <p:nvPr>
            <p:ph type="title"/>
          </p:nvPr>
        </p:nvSpPr>
        <p:spPr/>
        <p:txBody>
          <a:bodyPr/>
          <a:lstStyle/>
          <a:p>
            <a:r>
              <a:rPr lang="en-US" dirty="0"/>
              <a:t>Staffing and Supporting an EL Program</a:t>
            </a:r>
          </a:p>
        </p:txBody>
      </p:sp>
      <p:sp>
        <p:nvSpPr>
          <p:cNvPr id="3" name="Content Placeholder 2">
            <a:extLst>
              <a:ext uri="{FF2B5EF4-FFF2-40B4-BE49-F238E27FC236}">
                <a16:creationId xmlns:a16="http://schemas.microsoft.com/office/drawing/2014/main" id="{9B316168-A0DB-1CC7-1B82-7702CB5D1B00}"/>
              </a:ext>
            </a:extLst>
          </p:cNvPr>
          <p:cNvSpPr>
            <a:spLocks noGrp="1"/>
          </p:cNvSpPr>
          <p:nvPr>
            <p:ph idx="1"/>
          </p:nvPr>
        </p:nvSpPr>
        <p:spPr>
          <a:xfrm>
            <a:off x="952499" y="2586277"/>
            <a:ext cx="10401302" cy="3522663"/>
          </a:xfrm>
        </p:spPr>
        <p:txBody>
          <a:bodyPr/>
          <a:lstStyle/>
          <a:p>
            <a:r>
              <a:rPr lang="en-US" dirty="0"/>
              <a:t>School districts have an obligation to provide the personnel and resources necessary to effectively implement their chosen EL programs. </a:t>
            </a:r>
          </a:p>
          <a:p>
            <a:r>
              <a:rPr lang="en-US" dirty="0"/>
              <a:t>This obligation includes having highly qualified teachers to provide language assistance services, trained administrators who can evaluate these teachers, and adequate and appropriate materials for the EL programs.</a:t>
            </a:r>
          </a:p>
        </p:txBody>
      </p:sp>
    </p:spTree>
    <p:extLst>
      <p:ext uri="{BB962C8B-B14F-4D97-AF65-F5344CB8AC3E}">
        <p14:creationId xmlns:p14="http://schemas.microsoft.com/office/powerpoint/2010/main" val="24514841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7242E-3580-ACC5-AE2B-33884E58A06A}"/>
              </a:ext>
            </a:extLst>
          </p:cNvPr>
          <p:cNvSpPr>
            <a:spLocks noGrp="1"/>
          </p:cNvSpPr>
          <p:nvPr>
            <p:ph type="title"/>
          </p:nvPr>
        </p:nvSpPr>
        <p:spPr/>
        <p:txBody>
          <a:bodyPr/>
          <a:lstStyle/>
          <a:p>
            <a:r>
              <a:rPr lang="en-US" dirty="0"/>
              <a:t>Staffing and Supporting an EL Program</a:t>
            </a:r>
          </a:p>
        </p:txBody>
      </p:sp>
      <p:sp>
        <p:nvSpPr>
          <p:cNvPr id="3" name="Content Placeholder 2">
            <a:extLst>
              <a:ext uri="{FF2B5EF4-FFF2-40B4-BE49-F238E27FC236}">
                <a16:creationId xmlns:a16="http://schemas.microsoft.com/office/drawing/2014/main" id="{9B316168-A0DB-1CC7-1B82-7702CB5D1B00}"/>
              </a:ext>
            </a:extLst>
          </p:cNvPr>
          <p:cNvSpPr>
            <a:spLocks noGrp="1"/>
          </p:cNvSpPr>
          <p:nvPr>
            <p:ph idx="1"/>
          </p:nvPr>
        </p:nvSpPr>
        <p:spPr>
          <a:xfrm>
            <a:off x="952499" y="2394608"/>
            <a:ext cx="10401302" cy="3522663"/>
          </a:xfrm>
        </p:spPr>
        <p:txBody>
          <a:bodyPr/>
          <a:lstStyle/>
          <a:p>
            <a:r>
              <a:rPr lang="en-US" dirty="0"/>
              <a:t>In addition to providing qualified teachers, school districts must also provide EL students with adequate resources and, if appropriate, qualified support staff. </a:t>
            </a:r>
          </a:p>
          <a:p>
            <a:r>
              <a:rPr lang="en-US" dirty="0"/>
              <a:t>For example, EL students are entitled to receive appropriate instructional materials in the EL program, including adequate quantities of English language development materials available at the appropriate English proficiency and grade levels and appropriate bilingual materials for bilingual programs.</a:t>
            </a:r>
          </a:p>
        </p:txBody>
      </p:sp>
    </p:spTree>
    <p:extLst>
      <p:ext uri="{BB962C8B-B14F-4D97-AF65-F5344CB8AC3E}">
        <p14:creationId xmlns:p14="http://schemas.microsoft.com/office/powerpoint/2010/main" val="3055697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3AB26-38AE-5B19-E510-5810D7648716}"/>
              </a:ext>
            </a:extLst>
          </p:cNvPr>
          <p:cNvSpPr>
            <a:spLocks noGrp="1"/>
          </p:cNvSpPr>
          <p:nvPr>
            <p:ph type="title"/>
          </p:nvPr>
        </p:nvSpPr>
        <p:spPr/>
        <p:txBody>
          <a:bodyPr/>
          <a:lstStyle/>
          <a:p>
            <a:r>
              <a:rPr lang="en-US" dirty="0"/>
              <a:t>Providing Meaningful Access to All Curricular and Extracurricular Activities</a:t>
            </a:r>
          </a:p>
        </p:txBody>
      </p:sp>
      <p:sp>
        <p:nvSpPr>
          <p:cNvPr id="3" name="Content Placeholder 2">
            <a:extLst>
              <a:ext uri="{FF2B5EF4-FFF2-40B4-BE49-F238E27FC236}">
                <a16:creationId xmlns:a16="http://schemas.microsoft.com/office/drawing/2014/main" id="{934360EC-CD1E-BDB7-A9D0-7B0AB027B2E6}"/>
              </a:ext>
            </a:extLst>
          </p:cNvPr>
          <p:cNvSpPr>
            <a:spLocks noGrp="1"/>
          </p:cNvSpPr>
          <p:nvPr>
            <p:ph idx="1"/>
          </p:nvPr>
        </p:nvSpPr>
        <p:spPr>
          <a:xfrm>
            <a:off x="952499" y="3068320"/>
            <a:ext cx="10401302" cy="3288030"/>
          </a:xfrm>
        </p:spPr>
        <p:txBody>
          <a:bodyPr/>
          <a:lstStyle/>
          <a:p>
            <a:r>
              <a:rPr lang="en-US" dirty="0"/>
              <a:t>Such programs and activities include pre-kindergarten programs, magnet programs, career and technical education programs, counseling services, Advanced Placement and International Baccalaureate courses, gifted and talented programs, online and distance learning opportunities, performing and visual arts, athletics, and extracurricular activities such as clubs and honor societies.</a:t>
            </a:r>
          </a:p>
          <a:p>
            <a:endParaRPr lang="en-US" dirty="0"/>
          </a:p>
        </p:txBody>
      </p:sp>
    </p:spTree>
    <p:extLst>
      <p:ext uri="{BB962C8B-B14F-4D97-AF65-F5344CB8AC3E}">
        <p14:creationId xmlns:p14="http://schemas.microsoft.com/office/powerpoint/2010/main" val="6893509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05B0D-5F72-CA5F-38FC-B9E41622D1F6}"/>
              </a:ext>
            </a:extLst>
          </p:cNvPr>
          <p:cNvSpPr>
            <a:spLocks noGrp="1"/>
          </p:cNvSpPr>
          <p:nvPr>
            <p:ph type="title"/>
          </p:nvPr>
        </p:nvSpPr>
        <p:spPr/>
        <p:txBody>
          <a:bodyPr/>
          <a:lstStyle/>
          <a:p>
            <a:r>
              <a:rPr lang="en-US" dirty="0"/>
              <a:t>Avoiding Unnecessary Segregation of EL Students</a:t>
            </a:r>
          </a:p>
        </p:txBody>
      </p:sp>
      <p:sp>
        <p:nvSpPr>
          <p:cNvPr id="3" name="Content Placeholder 2">
            <a:extLst>
              <a:ext uri="{FF2B5EF4-FFF2-40B4-BE49-F238E27FC236}">
                <a16:creationId xmlns:a16="http://schemas.microsoft.com/office/drawing/2014/main" id="{5B7F0D8D-18A4-AD10-309A-30AD1A8D3FDF}"/>
              </a:ext>
            </a:extLst>
          </p:cNvPr>
          <p:cNvSpPr>
            <a:spLocks noGrp="1"/>
          </p:cNvSpPr>
          <p:nvPr>
            <p:ph idx="1"/>
          </p:nvPr>
        </p:nvSpPr>
        <p:spPr>
          <a:xfrm>
            <a:off x="952499" y="2975927"/>
            <a:ext cx="10401302" cy="3522663"/>
          </a:xfrm>
        </p:spPr>
        <p:txBody>
          <a:bodyPr/>
          <a:lstStyle/>
          <a:p>
            <a:r>
              <a:rPr lang="en-US" dirty="0"/>
              <a:t>School districts should not retain EL students in EL programs for periods longer or shorter than necessary to achieve the program’s educational goals; nor should districts retain EL students in EL-only classes for periods longer or shorter than required by each student’s level of English proficiency, time and progress in the EL program, and the stated goals of the EL program.</a:t>
            </a:r>
          </a:p>
        </p:txBody>
      </p:sp>
    </p:spTree>
    <p:extLst>
      <p:ext uri="{BB962C8B-B14F-4D97-AF65-F5344CB8AC3E}">
        <p14:creationId xmlns:p14="http://schemas.microsoft.com/office/powerpoint/2010/main" val="2725940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6A561-55D2-664A-1E8C-FB6DEF4D806B}"/>
              </a:ext>
            </a:extLst>
          </p:cNvPr>
          <p:cNvSpPr>
            <a:spLocks noGrp="1"/>
          </p:cNvSpPr>
          <p:nvPr>
            <p:ph type="title"/>
          </p:nvPr>
        </p:nvSpPr>
        <p:spPr/>
        <p:txBody>
          <a:bodyPr/>
          <a:lstStyle/>
          <a:p>
            <a:r>
              <a:rPr lang="en-US" dirty="0"/>
              <a:t>Evaluating EL Students for Special Education Services </a:t>
            </a:r>
          </a:p>
        </p:txBody>
      </p:sp>
      <p:sp>
        <p:nvSpPr>
          <p:cNvPr id="3" name="Content Placeholder 2">
            <a:extLst>
              <a:ext uri="{FF2B5EF4-FFF2-40B4-BE49-F238E27FC236}">
                <a16:creationId xmlns:a16="http://schemas.microsoft.com/office/drawing/2014/main" id="{37F0986F-B441-74B2-CB0C-33E1E76F8C6A}"/>
              </a:ext>
            </a:extLst>
          </p:cNvPr>
          <p:cNvSpPr>
            <a:spLocks noGrp="1"/>
          </p:cNvSpPr>
          <p:nvPr>
            <p:ph idx="1"/>
          </p:nvPr>
        </p:nvSpPr>
        <p:spPr>
          <a:xfrm>
            <a:off x="952499" y="3120887"/>
            <a:ext cx="10401302" cy="3235463"/>
          </a:xfrm>
        </p:spPr>
        <p:txBody>
          <a:bodyPr/>
          <a:lstStyle/>
          <a:p>
            <a:r>
              <a:rPr lang="en-US" dirty="0"/>
              <a:t>Provision of Special Education and English Language Services</a:t>
            </a:r>
          </a:p>
          <a:p>
            <a:r>
              <a:rPr lang="en-US" dirty="0"/>
              <a:t>Individuals with Disabilities Education Act (IDEA)</a:t>
            </a:r>
          </a:p>
          <a:p>
            <a:r>
              <a:rPr lang="en-US" dirty="0"/>
              <a:t>Section 504 of the Rehabilitation Act (Section 504)</a:t>
            </a:r>
          </a:p>
          <a:p>
            <a:endParaRPr lang="en-US" dirty="0"/>
          </a:p>
        </p:txBody>
      </p:sp>
    </p:spTree>
    <p:extLst>
      <p:ext uri="{BB962C8B-B14F-4D97-AF65-F5344CB8AC3E}">
        <p14:creationId xmlns:p14="http://schemas.microsoft.com/office/powerpoint/2010/main" val="33976167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E9D2D-EF15-B473-6043-EBA45C7DE40E}"/>
              </a:ext>
            </a:extLst>
          </p:cNvPr>
          <p:cNvSpPr>
            <a:spLocks noGrp="1"/>
          </p:cNvSpPr>
          <p:nvPr>
            <p:ph type="title"/>
          </p:nvPr>
        </p:nvSpPr>
        <p:spPr/>
        <p:txBody>
          <a:bodyPr/>
          <a:lstStyle/>
          <a:p>
            <a:r>
              <a:rPr lang="en-US" dirty="0"/>
              <a:t>Meeting the Needs of EL Students Who  Out of EL Programs or Particular EL Services</a:t>
            </a:r>
          </a:p>
        </p:txBody>
      </p:sp>
      <p:sp>
        <p:nvSpPr>
          <p:cNvPr id="3" name="Content Placeholder 2">
            <a:extLst>
              <a:ext uri="{FF2B5EF4-FFF2-40B4-BE49-F238E27FC236}">
                <a16:creationId xmlns:a16="http://schemas.microsoft.com/office/drawing/2014/main" id="{65F38B47-C512-C5A1-9F86-0130DD75ACDA}"/>
              </a:ext>
            </a:extLst>
          </p:cNvPr>
          <p:cNvSpPr>
            <a:spLocks noGrp="1"/>
          </p:cNvSpPr>
          <p:nvPr>
            <p:ph idx="1"/>
          </p:nvPr>
        </p:nvSpPr>
        <p:spPr>
          <a:xfrm>
            <a:off x="952499" y="3429000"/>
            <a:ext cx="10401302" cy="2927350"/>
          </a:xfrm>
        </p:spPr>
        <p:txBody>
          <a:bodyPr/>
          <a:lstStyle/>
          <a:p>
            <a:r>
              <a:rPr lang="en-US" dirty="0"/>
              <a:t>Parents have a right to decline or opt their children out of a school district’s EL program or out of particular EL services.</a:t>
            </a:r>
          </a:p>
          <a:p>
            <a:r>
              <a:rPr lang="en-US" dirty="0"/>
              <a:t>During an investigation, the Departments consider whether a parent’s decision to opt out of an EL program or particular EL services was knowing and voluntary.</a:t>
            </a:r>
          </a:p>
        </p:txBody>
      </p:sp>
    </p:spTree>
    <p:extLst>
      <p:ext uri="{BB962C8B-B14F-4D97-AF65-F5344CB8AC3E}">
        <p14:creationId xmlns:p14="http://schemas.microsoft.com/office/powerpoint/2010/main" val="28937278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018CC-B517-0C7F-793D-8FF048E3853B}"/>
              </a:ext>
            </a:extLst>
          </p:cNvPr>
          <p:cNvSpPr>
            <a:spLocks noGrp="1"/>
          </p:cNvSpPr>
          <p:nvPr>
            <p:ph type="title"/>
          </p:nvPr>
        </p:nvSpPr>
        <p:spPr/>
        <p:txBody>
          <a:bodyPr/>
          <a:lstStyle/>
          <a:p>
            <a:r>
              <a:rPr lang="en-US" dirty="0"/>
              <a:t>Monitoring and Exiting EL Students from EL Programs and Services</a:t>
            </a:r>
          </a:p>
        </p:txBody>
      </p:sp>
      <p:sp>
        <p:nvSpPr>
          <p:cNvPr id="3" name="Content Placeholder 2">
            <a:extLst>
              <a:ext uri="{FF2B5EF4-FFF2-40B4-BE49-F238E27FC236}">
                <a16:creationId xmlns:a16="http://schemas.microsoft.com/office/drawing/2014/main" id="{950526A7-88E7-F635-B0F3-BE1AF12B94D9}"/>
              </a:ext>
            </a:extLst>
          </p:cNvPr>
          <p:cNvSpPr>
            <a:spLocks noGrp="1"/>
          </p:cNvSpPr>
          <p:nvPr>
            <p:ph idx="1"/>
          </p:nvPr>
        </p:nvSpPr>
        <p:spPr/>
        <p:txBody>
          <a:bodyPr/>
          <a:lstStyle/>
          <a:p>
            <a:r>
              <a:rPr lang="en-US" dirty="0"/>
              <a:t>School districts must monitor the progress of all of their EL students in achieving English language proficiency and acquiring content knowledge. </a:t>
            </a:r>
          </a:p>
          <a:p>
            <a:r>
              <a:rPr lang="en-US" dirty="0"/>
              <a:t>Monitoring ensures that EL students are making appropriate progress with respect to acquiring English and content knowledge while in the EL program or, in the case of opted-out EL students, in the regular educational setting.</a:t>
            </a:r>
          </a:p>
        </p:txBody>
      </p:sp>
    </p:spTree>
    <p:extLst>
      <p:ext uri="{BB962C8B-B14F-4D97-AF65-F5344CB8AC3E}">
        <p14:creationId xmlns:p14="http://schemas.microsoft.com/office/powerpoint/2010/main" val="37327663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018CC-B517-0C7F-793D-8FF048E3853B}"/>
              </a:ext>
            </a:extLst>
          </p:cNvPr>
          <p:cNvSpPr>
            <a:spLocks noGrp="1"/>
          </p:cNvSpPr>
          <p:nvPr>
            <p:ph type="title"/>
          </p:nvPr>
        </p:nvSpPr>
        <p:spPr/>
        <p:txBody>
          <a:bodyPr/>
          <a:lstStyle/>
          <a:p>
            <a:r>
              <a:rPr lang="en-US" dirty="0"/>
              <a:t>Monitoring and Exiting EL Students from EL Programs and Services, Cont.</a:t>
            </a:r>
          </a:p>
        </p:txBody>
      </p:sp>
      <p:sp>
        <p:nvSpPr>
          <p:cNvPr id="3" name="Content Placeholder 2">
            <a:extLst>
              <a:ext uri="{FF2B5EF4-FFF2-40B4-BE49-F238E27FC236}">
                <a16:creationId xmlns:a16="http://schemas.microsoft.com/office/drawing/2014/main" id="{950526A7-88E7-F635-B0F3-BE1AF12B94D9}"/>
              </a:ext>
            </a:extLst>
          </p:cNvPr>
          <p:cNvSpPr>
            <a:spLocks noGrp="1"/>
          </p:cNvSpPr>
          <p:nvPr>
            <p:ph idx="1"/>
          </p:nvPr>
        </p:nvSpPr>
        <p:spPr/>
        <p:txBody>
          <a:bodyPr/>
          <a:lstStyle/>
          <a:p>
            <a:r>
              <a:rPr lang="en-US" sz="2600" dirty="0"/>
              <a:t>Schools must at a minimum validly, reliably, and annually measure EL students’ performance in academic content areas, including through tests in a language other than English where appropriate.</a:t>
            </a:r>
          </a:p>
          <a:p>
            <a:r>
              <a:rPr lang="en-US" sz="2600" dirty="0"/>
              <a:t>School districts should also establish rigorous monitoring systems that include benchmarks for expected growth in acquiring academic content knowledge during the academic year and take appropriate steps to assist students who are not adequately progressing towards those goals. </a:t>
            </a:r>
          </a:p>
        </p:txBody>
      </p:sp>
    </p:spTree>
    <p:extLst>
      <p:ext uri="{BB962C8B-B14F-4D97-AF65-F5344CB8AC3E}">
        <p14:creationId xmlns:p14="http://schemas.microsoft.com/office/powerpoint/2010/main" val="38479580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018CC-B517-0C7F-793D-8FF048E3853B}"/>
              </a:ext>
            </a:extLst>
          </p:cNvPr>
          <p:cNvSpPr>
            <a:spLocks noGrp="1"/>
          </p:cNvSpPr>
          <p:nvPr>
            <p:ph type="title"/>
          </p:nvPr>
        </p:nvSpPr>
        <p:spPr/>
        <p:txBody>
          <a:bodyPr/>
          <a:lstStyle/>
          <a:p>
            <a:r>
              <a:rPr lang="en-US" dirty="0"/>
              <a:t>Monitoring and Exiting EL Students from EL Programs and Services, Cont.</a:t>
            </a:r>
          </a:p>
        </p:txBody>
      </p:sp>
      <p:sp>
        <p:nvSpPr>
          <p:cNvPr id="3" name="Content Placeholder 2">
            <a:extLst>
              <a:ext uri="{FF2B5EF4-FFF2-40B4-BE49-F238E27FC236}">
                <a16:creationId xmlns:a16="http://schemas.microsoft.com/office/drawing/2014/main" id="{950526A7-88E7-F635-B0F3-BE1AF12B94D9}"/>
              </a:ext>
            </a:extLst>
          </p:cNvPr>
          <p:cNvSpPr>
            <a:spLocks noGrp="1"/>
          </p:cNvSpPr>
          <p:nvPr>
            <p:ph idx="1"/>
          </p:nvPr>
        </p:nvSpPr>
        <p:spPr/>
        <p:txBody>
          <a:bodyPr/>
          <a:lstStyle/>
          <a:p>
            <a:r>
              <a:rPr lang="en-US" sz="2400" dirty="0"/>
              <a:t>With respect to exiting EL students from EL programs, services, and status, a valid and reliable ELP assessment of all four language domains must be used to ensure that all K-12 EL students have achieved English proficiency.</a:t>
            </a:r>
          </a:p>
          <a:p>
            <a:r>
              <a:rPr lang="en-US" sz="2400" dirty="0"/>
              <a:t>School districts monitor, for at least two years, the academic progress of students who have exited an EL program to ensure that the students have not been prematurely exited, any academic deficits they incurred resulting from the EL program have been remedied, and they are meaningfully participating in the district’s educational programs comparable to their never-EL peers</a:t>
            </a:r>
          </a:p>
        </p:txBody>
      </p:sp>
    </p:spTree>
    <p:extLst>
      <p:ext uri="{BB962C8B-B14F-4D97-AF65-F5344CB8AC3E}">
        <p14:creationId xmlns:p14="http://schemas.microsoft.com/office/powerpoint/2010/main" val="12507010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2898E-4FD1-F82C-3D2B-E1F50C7E7144}"/>
              </a:ext>
            </a:extLst>
          </p:cNvPr>
          <p:cNvSpPr>
            <a:spLocks noGrp="1"/>
          </p:cNvSpPr>
          <p:nvPr>
            <p:ph type="title"/>
          </p:nvPr>
        </p:nvSpPr>
        <p:spPr/>
        <p:txBody>
          <a:bodyPr/>
          <a:lstStyle/>
          <a:p>
            <a:r>
              <a:rPr lang="en-US" dirty="0"/>
              <a:t>Session Objectives</a:t>
            </a:r>
          </a:p>
        </p:txBody>
      </p:sp>
      <p:sp>
        <p:nvSpPr>
          <p:cNvPr id="3" name="Content Placeholder 2">
            <a:extLst>
              <a:ext uri="{FF2B5EF4-FFF2-40B4-BE49-F238E27FC236}">
                <a16:creationId xmlns:a16="http://schemas.microsoft.com/office/drawing/2014/main" id="{9DFD7189-78C0-CF3B-C8F9-01DE373EB0C2}"/>
              </a:ext>
            </a:extLst>
          </p:cNvPr>
          <p:cNvSpPr>
            <a:spLocks noGrp="1"/>
          </p:cNvSpPr>
          <p:nvPr>
            <p:ph idx="1"/>
          </p:nvPr>
        </p:nvSpPr>
        <p:spPr>
          <a:xfrm>
            <a:off x="952498" y="2394608"/>
            <a:ext cx="10401302" cy="3522663"/>
          </a:xfrm>
        </p:spPr>
        <p:txBody>
          <a:bodyPr/>
          <a:lstStyle/>
          <a:p>
            <a:r>
              <a:rPr lang="en-US" sz="2400" dirty="0"/>
              <a:t>Building knowledge of legal obligations to ensure that EL students can participate meaningfully and equally in educational programs and services</a:t>
            </a:r>
          </a:p>
          <a:p>
            <a:r>
              <a:rPr lang="en-US" sz="2400" dirty="0"/>
              <a:t>To support ASDOE in ensuring equal access to education and the promotion of educational excellence through enforcement of civil rights in our nation's schools.</a:t>
            </a:r>
          </a:p>
          <a:p>
            <a:r>
              <a:rPr lang="en-US" sz="2400" dirty="0"/>
              <a:t>To strengthen protections for all students from discrimination and harassment based on race, color, national origin, sex, disability, and age.</a:t>
            </a:r>
          </a:p>
        </p:txBody>
      </p:sp>
    </p:spTree>
    <p:extLst>
      <p:ext uri="{BB962C8B-B14F-4D97-AF65-F5344CB8AC3E}">
        <p14:creationId xmlns:p14="http://schemas.microsoft.com/office/powerpoint/2010/main" val="7543416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BF723-7DB0-53AB-F5B5-24C8EB82115C}"/>
              </a:ext>
            </a:extLst>
          </p:cNvPr>
          <p:cNvSpPr>
            <a:spLocks noGrp="1"/>
          </p:cNvSpPr>
          <p:nvPr>
            <p:ph type="title"/>
          </p:nvPr>
        </p:nvSpPr>
        <p:spPr/>
        <p:txBody>
          <a:bodyPr/>
          <a:lstStyle/>
          <a:p>
            <a:r>
              <a:rPr lang="en-US" dirty="0"/>
              <a:t>Evaluating the Effectiveness of a District’s EL Program</a:t>
            </a:r>
          </a:p>
        </p:txBody>
      </p:sp>
      <p:sp>
        <p:nvSpPr>
          <p:cNvPr id="3" name="Content Placeholder 2">
            <a:extLst>
              <a:ext uri="{FF2B5EF4-FFF2-40B4-BE49-F238E27FC236}">
                <a16:creationId xmlns:a16="http://schemas.microsoft.com/office/drawing/2014/main" id="{A430AC76-6A30-08FA-EC82-C9F04DA836E2}"/>
              </a:ext>
            </a:extLst>
          </p:cNvPr>
          <p:cNvSpPr>
            <a:spLocks noGrp="1"/>
          </p:cNvSpPr>
          <p:nvPr>
            <p:ph idx="1"/>
          </p:nvPr>
        </p:nvSpPr>
        <p:spPr>
          <a:xfrm>
            <a:off x="952499" y="3007360"/>
            <a:ext cx="10401302" cy="3348990"/>
          </a:xfrm>
        </p:spPr>
        <p:txBody>
          <a:bodyPr/>
          <a:lstStyle/>
          <a:p>
            <a:r>
              <a:rPr lang="en-US" dirty="0"/>
              <a:t>SEAs and school districts monitor and compare the academic performance of EL students in the program and those who exited the program over time, relative to that of their never-EL peers; and</a:t>
            </a:r>
          </a:p>
          <a:p>
            <a:r>
              <a:rPr lang="en-US" dirty="0"/>
              <a:t>SEAs and school districts evaluate EL programs over time using accurate data and timely modify their programs when they are not meeting the proscribed  standards</a:t>
            </a:r>
          </a:p>
        </p:txBody>
      </p:sp>
    </p:spTree>
    <p:extLst>
      <p:ext uri="{BB962C8B-B14F-4D97-AF65-F5344CB8AC3E}">
        <p14:creationId xmlns:p14="http://schemas.microsoft.com/office/powerpoint/2010/main" val="30739826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C292F-B70B-A11A-EDF1-5E176C26213E}"/>
              </a:ext>
            </a:extLst>
          </p:cNvPr>
          <p:cNvSpPr>
            <a:spLocks noGrp="1"/>
          </p:cNvSpPr>
          <p:nvPr>
            <p:ph type="title"/>
          </p:nvPr>
        </p:nvSpPr>
        <p:spPr/>
        <p:txBody>
          <a:bodyPr/>
          <a:lstStyle/>
          <a:p>
            <a:r>
              <a:rPr lang="en-US" dirty="0"/>
              <a:t>Ensuring Meaningful Communication with Limited English Proficiency Parents</a:t>
            </a:r>
          </a:p>
        </p:txBody>
      </p:sp>
      <p:sp>
        <p:nvSpPr>
          <p:cNvPr id="3" name="Content Placeholder 2">
            <a:extLst>
              <a:ext uri="{FF2B5EF4-FFF2-40B4-BE49-F238E27FC236}">
                <a16:creationId xmlns:a16="http://schemas.microsoft.com/office/drawing/2014/main" id="{DFB59F04-76E8-AB08-CCC8-E5D7AA729408}"/>
              </a:ext>
            </a:extLst>
          </p:cNvPr>
          <p:cNvSpPr>
            <a:spLocks noGrp="1"/>
          </p:cNvSpPr>
          <p:nvPr>
            <p:ph idx="1"/>
          </p:nvPr>
        </p:nvSpPr>
        <p:spPr/>
        <p:txBody>
          <a:bodyPr/>
          <a:lstStyle/>
          <a:p>
            <a:r>
              <a:rPr lang="en-US" sz="2400" dirty="0"/>
              <a:t>Limited English Proficient (LEP) parents are parents or guardians whose primary language is other than English and who have limited English proficiency in one of the four domains of language proficiency (speaking, listening, reading, or writing). </a:t>
            </a:r>
          </a:p>
          <a:p>
            <a:r>
              <a:rPr lang="en-US" sz="2400" dirty="0"/>
              <a:t>School districts and SEAs have an obligation to ensure meaningful communication with LEP parents in a language they can understand and to adequately notify LEP parents of information about any program, service, or activity of a school district or SEA that is called to the attention of non-LEP parents.</a:t>
            </a:r>
          </a:p>
        </p:txBody>
      </p:sp>
    </p:spTree>
    <p:extLst>
      <p:ext uri="{BB962C8B-B14F-4D97-AF65-F5344CB8AC3E}">
        <p14:creationId xmlns:p14="http://schemas.microsoft.com/office/powerpoint/2010/main" val="19717610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00431-7356-C7B8-D38A-6F631E77D60D}"/>
              </a:ext>
            </a:extLst>
          </p:cNvPr>
          <p:cNvSpPr>
            <a:spLocks noGrp="1"/>
          </p:cNvSpPr>
          <p:nvPr>
            <p:ph type="title"/>
          </p:nvPr>
        </p:nvSpPr>
        <p:spPr/>
        <p:txBody>
          <a:bodyPr/>
          <a:lstStyle/>
          <a:p>
            <a:r>
              <a:rPr lang="en-US" dirty="0"/>
              <a:t>In Addition, SEAs, Districts, and Schools</a:t>
            </a:r>
          </a:p>
        </p:txBody>
      </p:sp>
      <p:sp>
        <p:nvSpPr>
          <p:cNvPr id="3" name="Content Placeholder 2">
            <a:extLst>
              <a:ext uri="{FF2B5EF4-FFF2-40B4-BE49-F238E27FC236}">
                <a16:creationId xmlns:a16="http://schemas.microsoft.com/office/drawing/2014/main" id="{CBBD69B5-A1D0-FE43-090B-F9E6D6796008}"/>
              </a:ext>
            </a:extLst>
          </p:cNvPr>
          <p:cNvSpPr>
            <a:spLocks noGrp="1"/>
          </p:cNvSpPr>
          <p:nvPr>
            <p:ph idx="1"/>
          </p:nvPr>
        </p:nvSpPr>
        <p:spPr>
          <a:xfrm>
            <a:off x="952499" y="2394608"/>
            <a:ext cx="10401302" cy="3522663"/>
          </a:xfrm>
        </p:spPr>
        <p:txBody>
          <a:bodyPr/>
          <a:lstStyle/>
          <a:p>
            <a:r>
              <a:rPr lang="en-US" sz="2400" dirty="0"/>
              <a:t>Must enroll all students regardless of the students’ or their parents’ or guardians’ actual or perceived citizenship or immigration status;</a:t>
            </a:r>
          </a:p>
          <a:p>
            <a:r>
              <a:rPr lang="en-US" sz="2400" dirty="0"/>
              <a:t>Must protect students from discriminatory harassment on the basis of race, color, national origin (including EL status), sex, disability, or religion;</a:t>
            </a:r>
          </a:p>
          <a:p>
            <a:r>
              <a:rPr lang="en-US" sz="2400" dirty="0"/>
              <a:t>Must not prohibit national origin-minority group students from speaking in their primary language during the school day without an educational justification; and </a:t>
            </a:r>
          </a:p>
          <a:p>
            <a:endParaRPr lang="en-US" dirty="0"/>
          </a:p>
        </p:txBody>
      </p:sp>
    </p:spTree>
    <p:extLst>
      <p:ext uri="{BB962C8B-B14F-4D97-AF65-F5344CB8AC3E}">
        <p14:creationId xmlns:p14="http://schemas.microsoft.com/office/powerpoint/2010/main" val="36670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C74AB-9507-8CDD-88B6-E97F931219BF}"/>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8987469A-7479-AA62-4616-55EBDB10FD7B}"/>
              </a:ext>
            </a:extLst>
          </p:cNvPr>
          <p:cNvSpPr>
            <a:spLocks noGrp="1"/>
          </p:cNvSpPr>
          <p:nvPr>
            <p:ph idx="1"/>
          </p:nvPr>
        </p:nvSpPr>
        <p:spPr>
          <a:xfrm>
            <a:off x="1111525" y="2237339"/>
            <a:ext cx="10401302" cy="3522663"/>
          </a:xfrm>
        </p:spPr>
        <p:txBody>
          <a:bodyPr/>
          <a:lstStyle/>
          <a:p>
            <a:pPr marL="0" marR="0">
              <a:lnSpc>
                <a:spcPct val="114000"/>
              </a:lnSpc>
              <a:spcBef>
                <a:spcPts val="0"/>
              </a:spcBef>
              <a:spcAft>
                <a:spcPts val="0"/>
              </a:spcAft>
            </a:pPr>
            <a:r>
              <a:rPr lang="en-US" sz="2200" dirty="0">
                <a:effectLst/>
                <a:ea typeface="Arial" panose="020B0604020202020204" pitchFamily="34" charset="0"/>
              </a:rPr>
              <a:t>U.S. Department of Education Office for Civil Rights and U.S. Department of Justice Civil Rights Division,</a:t>
            </a:r>
            <a:r>
              <a:rPr lang="en-US" sz="2200" u="none" strike="noStrike" dirty="0">
                <a:effectLst/>
                <a:ea typeface="Arial" panose="020B0604020202020204" pitchFamily="34" charset="0"/>
                <a:hlinkClick r:id="rId2"/>
              </a:rPr>
              <a:t> </a:t>
            </a:r>
            <a:r>
              <a:rPr lang="en-US" sz="2200" dirty="0">
                <a:solidFill>
                  <a:srgbClr val="1155CC"/>
                </a:solidFill>
                <a:effectLst/>
                <a:ea typeface="Arial" panose="020B0604020202020204" pitchFamily="34" charset="0"/>
                <a:hlinkClick r:id="rId2"/>
              </a:rPr>
              <a:t>Dear Colleague Letter: English Learner Students and Limited English Proficient Patents</a:t>
            </a:r>
            <a:r>
              <a:rPr lang="en-US" sz="2200" dirty="0">
                <a:effectLst/>
                <a:ea typeface="Arial" panose="020B0604020202020204" pitchFamily="34" charset="0"/>
              </a:rPr>
              <a:t> (January 2015)</a:t>
            </a:r>
          </a:p>
          <a:p>
            <a:pPr marL="0" marR="0">
              <a:lnSpc>
                <a:spcPct val="114000"/>
              </a:lnSpc>
              <a:spcBef>
                <a:spcPts val="0"/>
              </a:spcBef>
              <a:spcAft>
                <a:spcPts val="0"/>
              </a:spcAft>
            </a:pPr>
            <a:r>
              <a:rPr lang="en-US" sz="2200" dirty="0">
                <a:effectLst/>
                <a:ea typeface="Arial" panose="020B0604020202020204" pitchFamily="34" charset="0"/>
              </a:rPr>
              <a:t> </a:t>
            </a:r>
          </a:p>
          <a:p>
            <a:pPr marL="0" marR="0">
              <a:lnSpc>
                <a:spcPct val="114000"/>
              </a:lnSpc>
              <a:spcBef>
                <a:spcPts val="0"/>
              </a:spcBef>
              <a:spcAft>
                <a:spcPts val="0"/>
              </a:spcAft>
            </a:pPr>
            <a:r>
              <a:rPr lang="en-US" sz="2200" dirty="0">
                <a:effectLst/>
                <a:ea typeface="Arial" panose="020B0604020202020204" pitchFamily="34" charset="0"/>
              </a:rPr>
              <a:t>U.S. Department of Education Office for Civil Rights and U.S. Department of Justice Civil Rights Division,</a:t>
            </a:r>
            <a:r>
              <a:rPr lang="en-US" sz="2200" u="none" strike="noStrike" dirty="0">
                <a:effectLst/>
                <a:ea typeface="Arial" panose="020B0604020202020204" pitchFamily="34" charset="0"/>
                <a:hlinkClick r:id="rId3"/>
              </a:rPr>
              <a:t> </a:t>
            </a:r>
            <a:r>
              <a:rPr lang="en-US" sz="2200" dirty="0">
                <a:solidFill>
                  <a:srgbClr val="1155CC"/>
                </a:solidFill>
                <a:effectLst/>
                <a:ea typeface="Arial" panose="020B0604020202020204" pitchFamily="34" charset="0"/>
                <a:hlinkClick r:id="rId3"/>
              </a:rPr>
              <a:t>Dear Colleague Letter: School Enrollment Procedures</a:t>
            </a:r>
            <a:r>
              <a:rPr lang="en-US" sz="2200" dirty="0">
                <a:effectLst/>
                <a:ea typeface="Arial" panose="020B0604020202020204" pitchFamily="34" charset="0"/>
              </a:rPr>
              <a:t> (May 2014)</a:t>
            </a:r>
          </a:p>
          <a:p>
            <a:pPr marL="0" marR="0">
              <a:lnSpc>
                <a:spcPct val="114000"/>
              </a:lnSpc>
              <a:spcBef>
                <a:spcPts val="0"/>
              </a:spcBef>
              <a:spcAft>
                <a:spcPts val="0"/>
              </a:spcAft>
            </a:pPr>
            <a:r>
              <a:rPr lang="en-US" sz="2200" dirty="0">
                <a:effectLst/>
                <a:ea typeface="Arial" panose="020B0604020202020204" pitchFamily="34" charset="0"/>
              </a:rPr>
              <a:t> </a:t>
            </a:r>
          </a:p>
          <a:p>
            <a:pPr marL="0" marR="0">
              <a:lnSpc>
                <a:spcPct val="114000"/>
              </a:lnSpc>
              <a:spcBef>
                <a:spcPts val="0"/>
              </a:spcBef>
              <a:spcAft>
                <a:spcPts val="0"/>
              </a:spcAft>
            </a:pPr>
            <a:r>
              <a:rPr lang="en-US" sz="2200" dirty="0">
                <a:effectLst/>
                <a:ea typeface="Arial" panose="020B0604020202020204" pitchFamily="34" charset="0"/>
              </a:rPr>
              <a:t>U.S. Department of Education Office for Civil Rights and U.S. Department of Justice Civil Rights Division,</a:t>
            </a:r>
            <a:r>
              <a:rPr lang="en-US" sz="2200" u="none" strike="noStrike" dirty="0">
                <a:effectLst/>
                <a:ea typeface="Arial" panose="020B0604020202020204" pitchFamily="34" charset="0"/>
                <a:hlinkClick r:id="rId4"/>
              </a:rPr>
              <a:t> </a:t>
            </a:r>
            <a:r>
              <a:rPr lang="en-US" sz="2200" dirty="0">
                <a:solidFill>
                  <a:srgbClr val="1155CC"/>
                </a:solidFill>
                <a:effectLst/>
                <a:ea typeface="Arial" panose="020B0604020202020204" pitchFamily="34" charset="0"/>
                <a:hlinkClick r:id="rId4"/>
              </a:rPr>
              <a:t>Confronting Discrimination Based on National Origin And Immigration Status</a:t>
            </a:r>
            <a:r>
              <a:rPr lang="en-US" sz="2200" u="sng" dirty="0">
                <a:solidFill>
                  <a:srgbClr val="1155CC"/>
                </a:solidFill>
                <a:effectLst/>
                <a:ea typeface="Arial" panose="020B0604020202020204" pitchFamily="34" charset="0"/>
              </a:rPr>
              <a:t> </a:t>
            </a:r>
            <a:r>
              <a:rPr lang="en-US" sz="2200" dirty="0">
                <a:effectLst/>
                <a:ea typeface="Arial" panose="020B0604020202020204" pitchFamily="34" charset="0"/>
              </a:rPr>
              <a:t>(August 2021)</a:t>
            </a:r>
          </a:p>
        </p:txBody>
      </p:sp>
    </p:spTree>
    <p:extLst>
      <p:ext uri="{BB962C8B-B14F-4D97-AF65-F5344CB8AC3E}">
        <p14:creationId xmlns:p14="http://schemas.microsoft.com/office/powerpoint/2010/main" val="33325889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651A2-C337-7D70-D748-5807B5B7035A}"/>
              </a:ext>
            </a:extLst>
          </p:cNvPr>
          <p:cNvSpPr>
            <a:spLocks noGrp="1"/>
          </p:cNvSpPr>
          <p:nvPr>
            <p:ph type="title"/>
          </p:nvPr>
        </p:nvSpPr>
        <p:spPr>
          <a:xfrm>
            <a:off x="952500" y="1155464"/>
            <a:ext cx="10401301" cy="1260512"/>
          </a:xfrm>
        </p:spPr>
        <p:txBody>
          <a:bodyPr/>
          <a:lstStyle/>
          <a:p>
            <a:r>
              <a:rPr lang="en-US" dirty="0"/>
              <a:t>Resources</a:t>
            </a:r>
          </a:p>
        </p:txBody>
      </p:sp>
      <p:sp>
        <p:nvSpPr>
          <p:cNvPr id="3" name="Content Placeholder 2">
            <a:extLst>
              <a:ext uri="{FF2B5EF4-FFF2-40B4-BE49-F238E27FC236}">
                <a16:creationId xmlns:a16="http://schemas.microsoft.com/office/drawing/2014/main" id="{FAE5E275-5526-6A5F-BC65-ADA4C1FF7E25}"/>
              </a:ext>
            </a:extLst>
          </p:cNvPr>
          <p:cNvSpPr>
            <a:spLocks noGrp="1"/>
          </p:cNvSpPr>
          <p:nvPr>
            <p:ph idx="1"/>
          </p:nvPr>
        </p:nvSpPr>
        <p:spPr>
          <a:xfrm>
            <a:off x="952499" y="2071805"/>
            <a:ext cx="10401302" cy="3522663"/>
          </a:xfrm>
        </p:spPr>
        <p:txBody>
          <a:bodyPr/>
          <a:lstStyle/>
          <a:p>
            <a:pPr marL="0" marR="0">
              <a:lnSpc>
                <a:spcPct val="115000"/>
              </a:lnSpc>
              <a:spcBef>
                <a:spcPts val="0"/>
              </a:spcBef>
              <a:spcAft>
                <a:spcPts val="0"/>
              </a:spcAft>
            </a:pPr>
            <a:r>
              <a:rPr lang="en-US" sz="2200" dirty="0">
                <a:effectLst/>
                <a:ea typeface="Arial" panose="020B0604020202020204" pitchFamily="34" charset="0"/>
              </a:rPr>
              <a:t>U.S. Department of Education Office for Civil Rights and U.S. Department of Justice Civil Rights Division,</a:t>
            </a:r>
            <a:r>
              <a:rPr lang="en-US" sz="2200" u="none" strike="noStrike" dirty="0">
                <a:effectLst/>
                <a:ea typeface="Arial" panose="020B0604020202020204" pitchFamily="34" charset="0"/>
                <a:hlinkClick r:id="rId2"/>
              </a:rPr>
              <a:t> </a:t>
            </a:r>
            <a:r>
              <a:rPr lang="en-US" sz="2200" dirty="0">
                <a:solidFill>
                  <a:srgbClr val="1155CC"/>
                </a:solidFill>
                <a:effectLst/>
                <a:ea typeface="Arial" panose="020B0604020202020204" pitchFamily="34" charset="0"/>
                <a:hlinkClick r:id="rId2"/>
              </a:rPr>
              <a:t>Information for Limited English Proficient (LEP) Parents and Guardians and for Schools and School Districts that Communicate with Them</a:t>
            </a:r>
            <a:r>
              <a:rPr lang="en-US" sz="2200" dirty="0">
                <a:effectLst/>
                <a:ea typeface="Arial" panose="020B0604020202020204" pitchFamily="34" charset="0"/>
              </a:rPr>
              <a:t> (January 2015)</a:t>
            </a:r>
          </a:p>
          <a:p>
            <a:pPr marL="0" marR="0">
              <a:lnSpc>
                <a:spcPct val="115000"/>
              </a:lnSpc>
              <a:spcBef>
                <a:spcPts val="0"/>
              </a:spcBef>
              <a:spcAft>
                <a:spcPts val="0"/>
              </a:spcAft>
            </a:pPr>
            <a:r>
              <a:rPr lang="en-US" sz="2200" dirty="0">
                <a:effectLst/>
                <a:ea typeface="Arial" panose="020B0604020202020204" pitchFamily="34" charset="0"/>
              </a:rPr>
              <a:t> </a:t>
            </a:r>
          </a:p>
          <a:p>
            <a:pPr marL="0" marR="0">
              <a:lnSpc>
                <a:spcPct val="115000"/>
              </a:lnSpc>
              <a:spcBef>
                <a:spcPts val="0"/>
              </a:spcBef>
              <a:spcAft>
                <a:spcPts val="0"/>
              </a:spcAft>
            </a:pPr>
            <a:r>
              <a:rPr lang="en-US" sz="2200" dirty="0">
                <a:effectLst/>
                <a:ea typeface="Arial" panose="020B0604020202020204" pitchFamily="34" charset="0"/>
              </a:rPr>
              <a:t>U.S. Department of Education Office for Civil Rights and U.S. Department of Justice Civil Rights Division,</a:t>
            </a:r>
            <a:r>
              <a:rPr lang="en-US" sz="2200" u="none" strike="noStrike" dirty="0">
                <a:effectLst/>
                <a:ea typeface="Arial" panose="020B0604020202020204" pitchFamily="34" charset="0"/>
                <a:hlinkClick r:id="rId3"/>
              </a:rPr>
              <a:t> </a:t>
            </a:r>
            <a:r>
              <a:rPr lang="en-US" sz="2200" dirty="0">
                <a:solidFill>
                  <a:srgbClr val="1155CC"/>
                </a:solidFill>
                <a:effectLst/>
                <a:ea typeface="Arial" panose="020B0604020202020204" pitchFamily="34" charset="0"/>
                <a:hlinkClick r:id="rId3"/>
              </a:rPr>
              <a:t>Ensuring English Learner Students Can Participate Meaningfully and Equally in Educational Programs</a:t>
            </a:r>
            <a:r>
              <a:rPr lang="en-US" sz="2200" dirty="0">
                <a:effectLst/>
                <a:ea typeface="Arial" panose="020B0604020202020204" pitchFamily="34" charset="0"/>
              </a:rPr>
              <a:t> (January 2015)</a:t>
            </a:r>
          </a:p>
          <a:p>
            <a:pPr marL="0" marR="0">
              <a:lnSpc>
                <a:spcPct val="115000"/>
              </a:lnSpc>
              <a:spcBef>
                <a:spcPts val="0"/>
              </a:spcBef>
              <a:spcAft>
                <a:spcPts val="0"/>
              </a:spcAft>
            </a:pPr>
            <a:r>
              <a:rPr lang="en-US" sz="2200" dirty="0">
                <a:effectLst/>
                <a:ea typeface="Arial" panose="020B0604020202020204" pitchFamily="34" charset="0"/>
              </a:rPr>
              <a:t> </a:t>
            </a:r>
          </a:p>
          <a:p>
            <a:pPr marL="0" marR="0">
              <a:lnSpc>
                <a:spcPct val="115000"/>
              </a:lnSpc>
              <a:spcBef>
                <a:spcPts val="0"/>
              </a:spcBef>
              <a:spcAft>
                <a:spcPts val="0"/>
              </a:spcAft>
            </a:pPr>
            <a:r>
              <a:rPr lang="en-US" sz="2200" dirty="0">
                <a:effectLst/>
                <a:ea typeface="Arial" panose="020B0604020202020204" pitchFamily="34" charset="0"/>
              </a:rPr>
              <a:t>U.S. Department of Education Office for Civil Rights and U.S. Department of Justice Civil Rights Division,</a:t>
            </a:r>
            <a:r>
              <a:rPr lang="en-US" sz="2200" u="none" strike="noStrike" dirty="0">
                <a:effectLst/>
                <a:ea typeface="Arial" panose="020B0604020202020204" pitchFamily="34" charset="0"/>
                <a:hlinkClick r:id="rId4"/>
              </a:rPr>
              <a:t> </a:t>
            </a:r>
            <a:r>
              <a:rPr lang="en-US" sz="2200" dirty="0">
                <a:solidFill>
                  <a:srgbClr val="1155CC"/>
                </a:solidFill>
                <a:effectLst/>
                <a:ea typeface="Arial" panose="020B0604020202020204" pitchFamily="34" charset="0"/>
                <a:hlinkClick r:id="rId4"/>
              </a:rPr>
              <a:t>Fact Sheet: Information on the Rights of All Children to Enroll in School</a:t>
            </a:r>
            <a:r>
              <a:rPr lang="en-US" sz="2200" dirty="0">
                <a:effectLst/>
                <a:ea typeface="Arial" panose="020B0604020202020204" pitchFamily="34" charset="0"/>
              </a:rPr>
              <a:t> (May 2014)</a:t>
            </a:r>
          </a:p>
          <a:p>
            <a:endParaRPr lang="en-US" dirty="0"/>
          </a:p>
        </p:txBody>
      </p:sp>
    </p:spTree>
    <p:extLst>
      <p:ext uri="{BB962C8B-B14F-4D97-AF65-F5344CB8AC3E}">
        <p14:creationId xmlns:p14="http://schemas.microsoft.com/office/powerpoint/2010/main" val="6035583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84FEF-037F-0396-6C57-F20C0B763001}"/>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B400A75A-CA37-C64E-DF23-C4CFDDF75EEB}"/>
              </a:ext>
            </a:extLst>
          </p:cNvPr>
          <p:cNvSpPr>
            <a:spLocks noGrp="1"/>
          </p:cNvSpPr>
          <p:nvPr>
            <p:ph idx="1"/>
          </p:nvPr>
        </p:nvSpPr>
        <p:spPr>
          <a:xfrm>
            <a:off x="952499" y="2394608"/>
            <a:ext cx="10401302" cy="3522663"/>
          </a:xfrm>
        </p:spPr>
        <p:txBody>
          <a:bodyPr/>
          <a:lstStyle/>
          <a:p>
            <a:pPr marL="0" marR="0">
              <a:lnSpc>
                <a:spcPct val="115000"/>
              </a:lnSpc>
              <a:spcBef>
                <a:spcPts val="0"/>
              </a:spcBef>
              <a:spcAft>
                <a:spcPts val="1200"/>
              </a:spcAft>
            </a:pPr>
            <a:r>
              <a:rPr lang="en-US" sz="2400" dirty="0">
                <a:effectLst/>
                <a:ea typeface="Arial" panose="020B0604020202020204" pitchFamily="34" charset="0"/>
              </a:rPr>
              <a:t>U.S. Department of Education, Tool Kit: Tools and Resources for Identifying All English Learners</a:t>
            </a:r>
            <a:r>
              <a:rPr lang="en-US" sz="2400" u="none" strike="noStrike" dirty="0">
                <a:effectLst/>
                <a:ea typeface="Arial" panose="020B0604020202020204" pitchFamily="34" charset="0"/>
                <a:hlinkClick r:id="rId2"/>
              </a:rPr>
              <a:t> </a:t>
            </a:r>
            <a:r>
              <a:rPr lang="en-US" sz="2400" dirty="0">
                <a:solidFill>
                  <a:srgbClr val="1155CC"/>
                </a:solidFill>
                <a:effectLst/>
                <a:ea typeface="Arial" panose="020B0604020202020204" pitchFamily="34" charset="0"/>
                <a:hlinkClick r:id="rId2"/>
              </a:rPr>
              <a:t>PDF</a:t>
            </a:r>
            <a:r>
              <a:rPr lang="en-US" sz="2400" dirty="0">
                <a:effectLst/>
                <a:ea typeface="Arial" panose="020B0604020202020204" pitchFamily="34" charset="0"/>
              </a:rPr>
              <a:t> (1.3M) (November 2016)</a:t>
            </a:r>
          </a:p>
          <a:p>
            <a:pPr marL="0" marR="0">
              <a:lnSpc>
                <a:spcPct val="115000"/>
              </a:lnSpc>
              <a:spcBef>
                <a:spcPts val="0"/>
              </a:spcBef>
              <a:spcAft>
                <a:spcPts val="1200"/>
              </a:spcAft>
            </a:pPr>
            <a:r>
              <a:rPr lang="en-US" sz="2400" dirty="0">
                <a:solidFill>
                  <a:srgbClr val="1155CC"/>
                </a:solidFill>
                <a:effectLst/>
                <a:ea typeface="Arial" panose="020B0604020202020204" pitchFamily="34" charset="0"/>
                <a:hlinkClick r:id="rId3"/>
              </a:rPr>
              <a:t>U.S. Department of Education English Learner Resources</a:t>
            </a:r>
            <a:endParaRPr lang="en-US" sz="2400" dirty="0">
              <a:effectLst/>
              <a:ea typeface="Arial" panose="020B0604020202020204" pitchFamily="34" charset="0"/>
            </a:endParaRPr>
          </a:p>
          <a:p>
            <a:pPr marL="0" marR="0">
              <a:lnSpc>
                <a:spcPct val="115000"/>
              </a:lnSpc>
              <a:spcBef>
                <a:spcPts val="0"/>
              </a:spcBef>
              <a:spcAft>
                <a:spcPts val="1200"/>
              </a:spcAft>
            </a:pPr>
            <a:r>
              <a:rPr lang="en-US" sz="2400" u="sng" dirty="0">
                <a:effectLst/>
                <a:ea typeface="Arial" panose="020B0604020202020204" pitchFamily="34" charset="0"/>
              </a:rPr>
              <a:t>Office of English Language Acquisition (OELA) Tool Kits</a:t>
            </a:r>
            <a:endParaRPr lang="en-US" sz="2400" dirty="0">
              <a:effectLst/>
              <a:ea typeface="Arial" panose="020B0604020202020204" pitchFamily="34" charset="0"/>
            </a:endParaRPr>
          </a:p>
          <a:p>
            <a:pPr marL="342900" marR="0" lvl="0" indent="-342900">
              <a:lnSpc>
                <a:spcPct val="115000"/>
              </a:lnSpc>
              <a:spcBef>
                <a:spcPts val="0"/>
              </a:spcBef>
              <a:spcAft>
                <a:spcPts val="0"/>
              </a:spcAft>
              <a:buFont typeface="Arial" panose="020B0604020202020204" pitchFamily="34" charset="0"/>
              <a:buChar char="●"/>
            </a:pPr>
            <a:r>
              <a:rPr lang="en-US" sz="2400" u="none" strike="noStrike" dirty="0">
                <a:solidFill>
                  <a:srgbClr val="1155CC"/>
                </a:solidFill>
                <a:effectLst/>
                <a:ea typeface="Arial" panose="020B0604020202020204" pitchFamily="34" charset="0"/>
                <a:hlinkClick r:id="rId4"/>
              </a:rPr>
              <a:t>Family Tool Kit</a:t>
            </a:r>
            <a:endParaRPr lang="en-US" sz="2400" u="none" strike="noStrike" dirty="0">
              <a:effectLst/>
              <a:ea typeface="Arial" panose="020B0604020202020204" pitchFamily="34" charset="0"/>
            </a:endParaRPr>
          </a:p>
          <a:p>
            <a:pPr marL="342900" marR="0" lvl="0" indent="-342900">
              <a:lnSpc>
                <a:spcPct val="115000"/>
              </a:lnSpc>
              <a:spcBef>
                <a:spcPts val="0"/>
              </a:spcBef>
              <a:spcAft>
                <a:spcPts val="0"/>
              </a:spcAft>
              <a:buFont typeface="Arial" panose="020B0604020202020204" pitchFamily="34" charset="0"/>
              <a:buChar char="●"/>
            </a:pPr>
            <a:r>
              <a:rPr lang="en-US" sz="2400" u="none" strike="noStrike" dirty="0">
                <a:solidFill>
                  <a:srgbClr val="1155CC"/>
                </a:solidFill>
                <a:effectLst/>
                <a:ea typeface="Arial" panose="020B0604020202020204" pitchFamily="34" charset="0"/>
                <a:hlinkClick r:id="rId5"/>
              </a:rPr>
              <a:t>Newcomer Tool Kit</a:t>
            </a:r>
            <a:r>
              <a:rPr lang="en-US" sz="2400" u="none" strike="noStrike" dirty="0">
                <a:effectLst/>
                <a:ea typeface="Arial" panose="020B0604020202020204" pitchFamily="34" charset="0"/>
              </a:rPr>
              <a:t> </a:t>
            </a:r>
          </a:p>
          <a:p>
            <a:pPr marL="342900" marR="0" lvl="0" indent="-342900">
              <a:lnSpc>
                <a:spcPct val="115000"/>
              </a:lnSpc>
              <a:spcBef>
                <a:spcPts val="0"/>
              </a:spcBef>
              <a:spcAft>
                <a:spcPts val="1200"/>
              </a:spcAft>
              <a:buFont typeface="Arial" panose="020B0604020202020204" pitchFamily="34" charset="0"/>
              <a:buChar char="●"/>
            </a:pPr>
            <a:r>
              <a:rPr lang="en-US" sz="2400" u="none" strike="noStrike" dirty="0">
                <a:solidFill>
                  <a:srgbClr val="1155CC"/>
                </a:solidFill>
                <a:effectLst/>
                <a:ea typeface="Arial" panose="020B0604020202020204" pitchFamily="34" charset="0"/>
                <a:hlinkClick r:id="rId6"/>
              </a:rPr>
              <a:t>English Learner Tool Kit</a:t>
            </a:r>
            <a:r>
              <a:rPr lang="en-US" sz="2400" u="none" strike="noStrike" dirty="0">
                <a:effectLst/>
                <a:ea typeface="Arial" panose="020B0604020202020204" pitchFamily="34" charset="0"/>
              </a:rPr>
              <a:t> </a:t>
            </a:r>
          </a:p>
        </p:txBody>
      </p:sp>
    </p:spTree>
    <p:extLst>
      <p:ext uri="{BB962C8B-B14F-4D97-AF65-F5344CB8AC3E}">
        <p14:creationId xmlns:p14="http://schemas.microsoft.com/office/powerpoint/2010/main" val="25128276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7AF08-BC67-36BF-A7C7-A317F4239D3F}"/>
              </a:ext>
            </a:extLst>
          </p:cNvPr>
          <p:cNvSpPr>
            <a:spLocks noGrp="1"/>
          </p:cNvSpPr>
          <p:nvPr>
            <p:ph type="title"/>
          </p:nvPr>
        </p:nvSpPr>
        <p:spPr/>
        <p:txBody>
          <a:bodyPr/>
          <a:lstStyle/>
          <a:p>
            <a:r>
              <a:rPr lang="en-US" dirty="0"/>
              <a:t>Thank you.</a:t>
            </a:r>
          </a:p>
        </p:txBody>
      </p:sp>
      <p:sp>
        <p:nvSpPr>
          <p:cNvPr id="3" name="Content Placeholder 2">
            <a:extLst>
              <a:ext uri="{FF2B5EF4-FFF2-40B4-BE49-F238E27FC236}">
                <a16:creationId xmlns:a16="http://schemas.microsoft.com/office/drawing/2014/main" id="{8D00CA2B-B7D1-7656-804A-B8E174502C8C}"/>
              </a:ext>
            </a:extLst>
          </p:cNvPr>
          <p:cNvSpPr>
            <a:spLocks noGrp="1"/>
          </p:cNvSpPr>
          <p:nvPr>
            <p:ph idx="1"/>
          </p:nvPr>
        </p:nvSpPr>
        <p:spPr/>
        <p:txBody>
          <a:bodyPr>
            <a:noAutofit/>
          </a:bodyPr>
          <a:lstStyle/>
          <a:p>
            <a:r>
              <a:rPr lang="en-US" sz="2000" dirty="0"/>
              <a:t>Learn more; request service.</a:t>
            </a:r>
          </a:p>
          <a:p>
            <a:r>
              <a:rPr lang="en-US" sz="2000" dirty="0"/>
              <a:t>WEEAC: </a:t>
            </a:r>
            <a:r>
              <a:rPr lang="en-US" sz="2000" dirty="0">
                <a:hlinkClick r:id="rId2"/>
              </a:rPr>
              <a:t>https://weeac.wested.org/</a:t>
            </a:r>
            <a:r>
              <a:rPr lang="en-US" sz="2000" dirty="0"/>
              <a:t> </a:t>
            </a:r>
          </a:p>
          <a:p>
            <a:r>
              <a:rPr lang="en-US" sz="2000" dirty="0"/>
              <a:t>Dr. Melly Wilson: </a:t>
            </a:r>
            <a:r>
              <a:rPr lang="en-US" sz="2000" dirty="0">
                <a:hlinkClick r:id="rId3"/>
              </a:rPr>
              <a:t>wilsonm@prel.org</a:t>
            </a:r>
            <a:r>
              <a:rPr lang="en-US" sz="2000" dirty="0"/>
              <a:t> </a:t>
            </a:r>
          </a:p>
        </p:txBody>
      </p:sp>
    </p:spTree>
    <p:extLst>
      <p:ext uri="{BB962C8B-B14F-4D97-AF65-F5344CB8AC3E}">
        <p14:creationId xmlns:p14="http://schemas.microsoft.com/office/powerpoint/2010/main" val="22751598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53A52-BC84-DBD0-65DD-C6FE4DFDCA72}"/>
              </a:ext>
            </a:extLst>
          </p:cNvPr>
          <p:cNvSpPr>
            <a:spLocks noGrp="1"/>
          </p:cNvSpPr>
          <p:nvPr>
            <p:ph type="title"/>
          </p:nvPr>
        </p:nvSpPr>
        <p:spPr/>
        <p:txBody>
          <a:bodyPr/>
          <a:lstStyle/>
          <a:p>
            <a:r>
              <a:rPr lang="en-US" dirty="0"/>
              <a:t>Protection of Multilingual and English Learners</a:t>
            </a:r>
          </a:p>
        </p:txBody>
      </p:sp>
      <p:sp>
        <p:nvSpPr>
          <p:cNvPr id="3" name="Content Placeholder 2">
            <a:extLst>
              <a:ext uri="{FF2B5EF4-FFF2-40B4-BE49-F238E27FC236}">
                <a16:creationId xmlns:a16="http://schemas.microsoft.com/office/drawing/2014/main" id="{A59ED69C-D053-D903-7849-9EB0A08DEA53}"/>
              </a:ext>
            </a:extLst>
          </p:cNvPr>
          <p:cNvSpPr>
            <a:spLocks noGrp="1"/>
          </p:cNvSpPr>
          <p:nvPr>
            <p:ph idx="1"/>
          </p:nvPr>
        </p:nvSpPr>
        <p:spPr/>
        <p:txBody>
          <a:bodyPr/>
          <a:lstStyle/>
          <a:p>
            <a:r>
              <a:rPr lang="en-US" sz="2400" dirty="0"/>
              <a:t>The protection of Multilingual and English Learners is the obligation not to discriminate based on race, color, or national origin and requires public schools to take steps to ensure that English Learner (EL) students, English Language Learners (ELLs), or Multilingual Learners (MLs) can meaningfully participate in educational programs and services. </a:t>
            </a:r>
          </a:p>
          <a:p>
            <a:r>
              <a:rPr lang="en-US" sz="2400" dirty="0"/>
              <a:t>This protection includes communicating information to Limited English Parents (LEP) parents in a language they can understand. </a:t>
            </a:r>
          </a:p>
          <a:p>
            <a:endParaRPr lang="en-US" dirty="0"/>
          </a:p>
        </p:txBody>
      </p:sp>
    </p:spTree>
    <p:extLst>
      <p:ext uri="{BB962C8B-B14F-4D97-AF65-F5344CB8AC3E}">
        <p14:creationId xmlns:p14="http://schemas.microsoft.com/office/powerpoint/2010/main" val="8615656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86876-58B9-C7B8-D86E-8ABCBA8D0D41}"/>
              </a:ext>
            </a:extLst>
          </p:cNvPr>
          <p:cNvSpPr>
            <a:spLocks noGrp="1"/>
          </p:cNvSpPr>
          <p:nvPr>
            <p:ph type="title"/>
          </p:nvPr>
        </p:nvSpPr>
        <p:spPr>
          <a:xfrm>
            <a:off x="5497651" y="1482810"/>
            <a:ext cx="6328180" cy="4487982"/>
          </a:xfrm>
        </p:spPr>
        <p:txBody>
          <a:bodyPr>
            <a:normAutofit fontScale="90000"/>
          </a:bodyPr>
          <a:lstStyle/>
          <a:p>
            <a:r>
              <a:rPr lang="en-US" dirty="0"/>
              <a:t>State Educational Agency Obligations to EL Students</a:t>
            </a:r>
            <a:endParaRPr lang="en-US" dirty="0">
              <a:solidFill>
                <a:schemeClr val="bg1"/>
              </a:solidFill>
            </a:endParaRPr>
          </a:p>
        </p:txBody>
      </p:sp>
    </p:spTree>
    <p:extLst>
      <p:ext uri="{BB962C8B-B14F-4D97-AF65-F5344CB8AC3E}">
        <p14:creationId xmlns:p14="http://schemas.microsoft.com/office/powerpoint/2010/main" val="25957247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8D0FB-EE05-5D73-362E-D4512D3A52E0}"/>
              </a:ext>
            </a:extLst>
          </p:cNvPr>
          <p:cNvSpPr>
            <a:spLocks noGrp="1"/>
          </p:cNvSpPr>
          <p:nvPr>
            <p:ph type="title"/>
          </p:nvPr>
        </p:nvSpPr>
        <p:spPr/>
        <p:txBody>
          <a:bodyPr/>
          <a:lstStyle/>
          <a:p>
            <a:r>
              <a:rPr lang="en-US" dirty="0"/>
              <a:t>SEA Obligations</a:t>
            </a:r>
          </a:p>
        </p:txBody>
      </p:sp>
      <p:sp>
        <p:nvSpPr>
          <p:cNvPr id="3" name="Content Placeholder 2">
            <a:extLst>
              <a:ext uri="{FF2B5EF4-FFF2-40B4-BE49-F238E27FC236}">
                <a16:creationId xmlns:a16="http://schemas.microsoft.com/office/drawing/2014/main" id="{0A8B761D-819E-97F9-B24A-A70B8B845B44}"/>
              </a:ext>
            </a:extLst>
          </p:cNvPr>
          <p:cNvSpPr>
            <a:spLocks noGrp="1"/>
          </p:cNvSpPr>
          <p:nvPr>
            <p:ph idx="1"/>
          </p:nvPr>
        </p:nvSpPr>
        <p:spPr>
          <a:xfrm>
            <a:off x="952499" y="2604938"/>
            <a:ext cx="10401302" cy="3522663"/>
          </a:xfrm>
        </p:spPr>
        <p:txBody>
          <a:bodyPr/>
          <a:lstStyle/>
          <a:p>
            <a:r>
              <a:rPr lang="en-US" dirty="0"/>
              <a:t>SEAs and school districts share an obligation to ensure that their EL programs and activities comply with the civil rights laws and applicable grant requirements.</a:t>
            </a:r>
          </a:p>
          <a:p>
            <a:r>
              <a:rPr lang="en-US" dirty="0"/>
              <a:t>Title VI prohibits recipients of Federal financial assistance, including SEAs and school districts, from discriminating on the basis of race, color, or national origin. </a:t>
            </a:r>
          </a:p>
          <a:p>
            <a:endParaRPr lang="en-US" dirty="0"/>
          </a:p>
        </p:txBody>
      </p:sp>
    </p:spTree>
    <p:extLst>
      <p:ext uri="{BB962C8B-B14F-4D97-AF65-F5344CB8AC3E}">
        <p14:creationId xmlns:p14="http://schemas.microsoft.com/office/powerpoint/2010/main" val="8169468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8D0FB-EE05-5D73-362E-D4512D3A52E0}"/>
              </a:ext>
            </a:extLst>
          </p:cNvPr>
          <p:cNvSpPr>
            <a:spLocks noGrp="1"/>
          </p:cNvSpPr>
          <p:nvPr>
            <p:ph type="title"/>
          </p:nvPr>
        </p:nvSpPr>
        <p:spPr/>
        <p:txBody>
          <a:bodyPr/>
          <a:lstStyle/>
          <a:p>
            <a:r>
              <a:rPr lang="en-US" dirty="0"/>
              <a:t>SEA Obligations, Cont. </a:t>
            </a:r>
          </a:p>
        </p:txBody>
      </p:sp>
      <p:sp>
        <p:nvSpPr>
          <p:cNvPr id="3" name="Content Placeholder 2">
            <a:extLst>
              <a:ext uri="{FF2B5EF4-FFF2-40B4-BE49-F238E27FC236}">
                <a16:creationId xmlns:a16="http://schemas.microsoft.com/office/drawing/2014/main" id="{0A8B761D-819E-97F9-B24A-A70B8B845B44}"/>
              </a:ext>
            </a:extLst>
          </p:cNvPr>
          <p:cNvSpPr>
            <a:spLocks noGrp="1"/>
          </p:cNvSpPr>
          <p:nvPr>
            <p:ph idx="1"/>
          </p:nvPr>
        </p:nvSpPr>
        <p:spPr>
          <a:xfrm>
            <a:off x="952499" y="2604938"/>
            <a:ext cx="10401302" cy="3522663"/>
          </a:xfrm>
        </p:spPr>
        <p:txBody>
          <a:bodyPr/>
          <a:lstStyle/>
          <a:p>
            <a:r>
              <a:rPr lang="en-US" dirty="0"/>
              <a:t>Title VI’s prohibition on national origin discrimination requires SEAs and school districts to take “affirmative steps” to address language barriers so that EL students may participate meaningfully in schools’ educational programs.</a:t>
            </a:r>
          </a:p>
          <a:p>
            <a:r>
              <a:rPr lang="en-US" dirty="0"/>
              <a:t>The EEOA requires SEAs and school districts to take “appropriate action to overcome language barriers that impede equal participation by [their] students in [their] instructional programs.”</a:t>
            </a:r>
          </a:p>
        </p:txBody>
      </p:sp>
    </p:spTree>
    <p:extLst>
      <p:ext uri="{BB962C8B-B14F-4D97-AF65-F5344CB8AC3E}">
        <p14:creationId xmlns:p14="http://schemas.microsoft.com/office/powerpoint/2010/main" val="42861962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A2FFD-FCB5-AB76-FC51-29C104CBBDA1}"/>
              </a:ext>
            </a:extLst>
          </p:cNvPr>
          <p:cNvSpPr>
            <a:spLocks noGrp="1"/>
          </p:cNvSpPr>
          <p:nvPr>
            <p:ph type="title"/>
          </p:nvPr>
        </p:nvSpPr>
        <p:spPr/>
        <p:txBody>
          <a:bodyPr/>
          <a:lstStyle/>
          <a:p>
            <a:r>
              <a:rPr lang="en-US" dirty="0"/>
              <a:t>Common Civil Rights Issues</a:t>
            </a:r>
          </a:p>
        </p:txBody>
      </p:sp>
    </p:spTree>
    <p:extLst>
      <p:ext uri="{BB962C8B-B14F-4D97-AF65-F5344CB8AC3E}">
        <p14:creationId xmlns:p14="http://schemas.microsoft.com/office/powerpoint/2010/main" val="38242220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BBDB1-EC9B-26C4-7AC5-1E5F99D1D02A}"/>
              </a:ext>
            </a:extLst>
          </p:cNvPr>
          <p:cNvSpPr>
            <a:spLocks noGrp="1"/>
          </p:cNvSpPr>
          <p:nvPr>
            <p:ph type="title"/>
          </p:nvPr>
        </p:nvSpPr>
        <p:spPr/>
        <p:txBody>
          <a:bodyPr/>
          <a:lstStyle/>
          <a:p>
            <a:r>
              <a:rPr lang="en-US" dirty="0"/>
              <a:t>Identifying &amp; Assessing All Potential EL Students</a:t>
            </a:r>
          </a:p>
        </p:txBody>
      </p:sp>
      <p:sp>
        <p:nvSpPr>
          <p:cNvPr id="3" name="Content Placeholder 2">
            <a:extLst>
              <a:ext uri="{FF2B5EF4-FFF2-40B4-BE49-F238E27FC236}">
                <a16:creationId xmlns:a16="http://schemas.microsoft.com/office/drawing/2014/main" id="{0664E3E4-55E4-BDB7-7780-1CC4147906CE}"/>
              </a:ext>
            </a:extLst>
          </p:cNvPr>
          <p:cNvSpPr>
            <a:spLocks noGrp="1"/>
          </p:cNvSpPr>
          <p:nvPr>
            <p:ph idx="1"/>
          </p:nvPr>
        </p:nvSpPr>
        <p:spPr/>
        <p:txBody>
          <a:bodyPr/>
          <a:lstStyle/>
          <a:p>
            <a:r>
              <a:rPr lang="en-US" sz="2400" dirty="0"/>
              <a:t>School districts must provide notices within thirty days from the beginning of the school year to all parents of EL students regarding the EL student’s identification and placement in a language instruction educational program.</a:t>
            </a:r>
          </a:p>
          <a:p>
            <a:r>
              <a:rPr lang="en-US" sz="2400" dirty="0"/>
              <a:t>School districts must, to the extent practicable, translate such notices in a language that the parent can understand.</a:t>
            </a:r>
          </a:p>
          <a:p>
            <a:r>
              <a:rPr lang="en-US" sz="2400" dirty="0"/>
              <a:t>School districts will need to assess potential EL students’ English proficiency and identify non- proficient students as EL as soon as practicable and well before the thirty-day notice deadline.</a:t>
            </a:r>
          </a:p>
        </p:txBody>
      </p:sp>
    </p:spTree>
    <p:extLst>
      <p:ext uri="{BB962C8B-B14F-4D97-AF65-F5344CB8AC3E}">
        <p14:creationId xmlns:p14="http://schemas.microsoft.com/office/powerpoint/2010/main" val="36363910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BBDB1-EC9B-26C4-7AC5-1E5F99D1D02A}"/>
              </a:ext>
            </a:extLst>
          </p:cNvPr>
          <p:cNvSpPr>
            <a:spLocks noGrp="1"/>
          </p:cNvSpPr>
          <p:nvPr>
            <p:ph type="title"/>
          </p:nvPr>
        </p:nvSpPr>
        <p:spPr/>
        <p:txBody>
          <a:bodyPr/>
          <a:lstStyle/>
          <a:p>
            <a:r>
              <a:rPr lang="en-US" dirty="0"/>
              <a:t>Identifying &amp; Assessing All Potential EL Students, Cont.</a:t>
            </a:r>
          </a:p>
        </p:txBody>
      </p:sp>
      <p:sp>
        <p:nvSpPr>
          <p:cNvPr id="3" name="Content Placeholder 2">
            <a:extLst>
              <a:ext uri="{FF2B5EF4-FFF2-40B4-BE49-F238E27FC236}">
                <a16:creationId xmlns:a16="http://schemas.microsoft.com/office/drawing/2014/main" id="{0664E3E4-55E4-BDB7-7780-1CC4147906CE}"/>
              </a:ext>
            </a:extLst>
          </p:cNvPr>
          <p:cNvSpPr>
            <a:spLocks noGrp="1"/>
          </p:cNvSpPr>
          <p:nvPr>
            <p:ph idx="1"/>
          </p:nvPr>
        </p:nvSpPr>
        <p:spPr>
          <a:xfrm>
            <a:off x="952498" y="3256876"/>
            <a:ext cx="10401302" cy="3522663"/>
          </a:xfrm>
        </p:spPr>
        <p:txBody>
          <a:bodyPr/>
          <a:lstStyle/>
          <a:p>
            <a:r>
              <a:rPr lang="en-US" sz="2400" dirty="0"/>
              <a:t>School districts need to have policies and procedures in place for accurately identifying EL students in a timely, valid, and reliable manner so that they can be provided the opportunity to participate meaningfully and equally in the district’s educational programs.</a:t>
            </a:r>
          </a:p>
        </p:txBody>
      </p:sp>
    </p:spTree>
    <p:extLst>
      <p:ext uri="{BB962C8B-B14F-4D97-AF65-F5344CB8AC3E}">
        <p14:creationId xmlns:p14="http://schemas.microsoft.com/office/powerpoint/2010/main" val="1543937930"/>
      </p:ext>
    </p:extLst>
  </p:cSld>
  <p:clrMapOvr>
    <a:masterClrMapping/>
  </p:clrMapOvr>
</p:sld>
</file>

<file path=ppt/theme/theme1.xml><?xml version="1.0" encoding="utf-8"?>
<a:theme xmlns:a="http://schemas.openxmlformats.org/drawingml/2006/main" name="Office Theme">
  <a:themeElements>
    <a:clrScheme name="126FA0">
      <a:dk1>
        <a:srgbClr val="104877"/>
      </a:dk1>
      <a:lt1>
        <a:srgbClr val="FFFFFF"/>
      </a:lt1>
      <a:dk2>
        <a:srgbClr val="0A2C3F"/>
      </a:dk2>
      <a:lt2>
        <a:srgbClr val="EEEEEE"/>
      </a:lt2>
      <a:accent1>
        <a:srgbClr val="F7BF30"/>
      </a:accent1>
      <a:accent2>
        <a:srgbClr val="F37456"/>
      </a:accent2>
      <a:accent3>
        <a:srgbClr val="0AAD8E"/>
      </a:accent3>
      <a:accent4>
        <a:srgbClr val="126FA0"/>
      </a:accent4>
      <a:accent5>
        <a:srgbClr val="36A1B2"/>
      </a:accent5>
      <a:accent6>
        <a:srgbClr val="09AC8E"/>
      </a:accent6>
      <a:hlink>
        <a:srgbClr val="126FA0"/>
      </a:hlink>
      <a:folHlink>
        <a:srgbClr val="36A1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4173</TotalTime>
  <Words>3730</Words>
  <Application>Microsoft Macintosh PowerPoint</Application>
  <PresentationFormat>Widescreen</PresentationFormat>
  <Paragraphs>238</Paragraphs>
  <Slides>26</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Franklin Gothic Medium</vt:lpstr>
      <vt:lpstr>Helvetica</vt:lpstr>
      <vt:lpstr>Wingdings</vt:lpstr>
      <vt:lpstr>Office Theme</vt:lpstr>
      <vt:lpstr>English Learners</vt:lpstr>
      <vt:lpstr>Session Objectives</vt:lpstr>
      <vt:lpstr>Protection of Multilingual and English Learners</vt:lpstr>
      <vt:lpstr>State Educational Agency Obligations to EL Students</vt:lpstr>
      <vt:lpstr>SEA Obligations</vt:lpstr>
      <vt:lpstr>SEA Obligations, Cont. </vt:lpstr>
      <vt:lpstr>Common Civil Rights Issues</vt:lpstr>
      <vt:lpstr>Identifying &amp; Assessing All Potential EL Students</vt:lpstr>
      <vt:lpstr>Identifying &amp; Assessing All Potential EL Students, Cont.</vt:lpstr>
      <vt:lpstr>Providing EL Students with a Language Assistance Program</vt:lpstr>
      <vt:lpstr>Staffing and Supporting an EL Program</vt:lpstr>
      <vt:lpstr>Staffing and Supporting an EL Program</vt:lpstr>
      <vt:lpstr>Providing Meaningful Access to All Curricular and Extracurricular Activities</vt:lpstr>
      <vt:lpstr>Avoiding Unnecessary Segregation of EL Students</vt:lpstr>
      <vt:lpstr>Evaluating EL Students for Special Education Services </vt:lpstr>
      <vt:lpstr>Meeting the Needs of EL Students Who  Out of EL Programs or Particular EL Services</vt:lpstr>
      <vt:lpstr>Monitoring and Exiting EL Students from EL Programs and Services</vt:lpstr>
      <vt:lpstr>Monitoring and Exiting EL Students from EL Programs and Services, Cont.</vt:lpstr>
      <vt:lpstr>Monitoring and Exiting EL Students from EL Programs and Services, Cont.</vt:lpstr>
      <vt:lpstr>Evaluating the Effectiveness of a District’s EL Program</vt:lpstr>
      <vt:lpstr>Ensuring Meaningful Communication with Limited English Proficiency Parents</vt:lpstr>
      <vt:lpstr>In Addition, SEAs, Districts, and Schools</vt:lpstr>
      <vt:lpstr>Resources</vt:lpstr>
      <vt:lpstr>Resources</vt:lpstr>
      <vt:lpstr>Resources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a test of a large headline</dc:title>
  <dc:creator>Michael Medina</dc:creator>
  <cp:lastModifiedBy>Melly Wilson</cp:lastModifiedBy>
  <cp:revision>67</cp:revision>
  <dcterms:created xsi:type="dcterms:W3CDTF">2023-01-12T22:22:18Z</dcterms:created>
  <dcterms:modified xsi:type="dcterms:W3CDTF">2023-09-08T03:58:46Z</dcterms:modified>
</cp:coreProperties>
</file>