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1" r:id="rId3"/>
    <p:sldId id="260" r:id="rId4"/>
    <p:sldId id="266" r:id="rId5"/>
    <p:sldId id="270" r:id="rId6"/>
    <p:sldId id="271" r:id="rId7"/>
    <p:sldId id="272" r:id="rId8"/>
    <p:sldId id="273" r:id="rId9"/>
    <p:sldId id="274" r:id="rId10"/>
    <p:sldId id="275" r:id="rId11"/>
    <p:sldId id="276" r:id="rId12"/>
    <p:sldId id="257" r:id="rId13"/>
    <p:sldId id="267" r:id="rId14"/>
    <p:sldId id="268" r:id="rId15"/>
    <p:sldId id="269" r:id="rId16"/>
    <p:sldId id="27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7"/>
    <p:restoredTop sz="94836"/>
  </p:normalViewPr>
  <p:slideViewPr>
    <p:cSldViewPr snapToGrid="0">
      <p:cViewPr varScale="1">
        <p:scale>
          <a:sx n="94" d="100"/>
          <a:sy n="94" d="100"/>
        </p:scale>
        <p:origin x="888" y="192"/>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9/13/23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A6B87-46F6-EA43-B44D-A1A7BB8EF625}"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A334D-342E-484C-AD8E-2631B705F6D6}" type="slidenum">
              <a:rPr lang="en-US" smtClean="0"/>
              <a:t>‹#›</a:t>
            </a:fld>
            <a:endParaRPr lang="en-US"/>
          </a:p>
        </p:txBody>
      </p:sp>
    </p:spTree>
    <p:extLst>
      <p:ext uri="{BB962C8B-B14F-4D97-AF65-F5344CB8AC3E}">
        <p14:creationId xmlns:p14="http://schemas.microsoft.com/office/powerpoint/2010/main" val="14476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ed.gov/about/offices/list/ocr/docs/clarific.html#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ed.gov/about/offices/list/ocr/docs/clarific.html#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about/offices/list/ocr/docs/clarific.html#4"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2.ed.gov/about/offices/list/ocr/docs/clarific.html#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IX regulation provides that if an institution sponsors an athletic program it must provide equal athletic opportunities for members of both sexes. </a:t>
            </a:r>
          </a:p>
          <a:p>
            <a:endParaRPr lang="en-US" dirty="0"/>
          </a:p>
          <a:p>
            <a:r>
              <a:rPr lang="en-US" dirty="0"/>
              <a:t>Among other factors, the regulation requires that an institution must effectively accommodate the athletic interests and abilities of students of both sexes to the extent necessary to provide equal athletic opportunity. </a:t>
            </a:r>
          </a:p>
        </p:txBody>
      </p:sp>
      <p:sp>
        <p:nvSpPr>
          <p:cNvPr id="4" name="Slide Number Placeholder 3"/>
          <p:cNvSpPr>
            <a:spLocks noGrp="1"/>
          </p:cNvSpPr>
          <p:nvPr>
            <p:ph type="sldNum" sz="quarter" idx="5"/>
          </p:nvPr>
        </p:nvSpPr>
        <p:spPr/>
        <p:txBody>
          <a:bodyPr/>
          <a:lstStyle/>
          <a:p>
            <a:fld id="{6F7A334D-342E-484C-AD8E-2631B705F6D6}" type="slidenum">
              <a:rPr lang="en-US" smtClean="0"/>
              <a:t>4</a:t>
            </a:fld>
            <a:endParaRPr lang="en-US"/>
          </a:p>
        </p:txBody>
      </p:sp>
    </p:spTree>
    <p:extLst>
      <p:ext uri="{BB962C8B-B14F-4D97-AF65-F5344CB8AC3E}">
        <p14:creationId xmlns:p14="http://schemas.microsoft.com/office/powerpoint/2010/main" val="1034611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Department’s Title IX regulations, a recipient has specific obligations to make the role of</a:t>
            </a:r>
          </a:p>
          <a:p>
            <a:r>
              <a:rPr lang="en-US" dirty="0"/>
              <a:t>its Title IX coordinator visible to the school community. A recipient must post a notice of</a:t>
            </a:r>
          </a:p>
          <a:p>
            <a:r>
              <a:rPr lang="en-US" dirty="0"/>
              <a:t>nondiscrimination stating that it does not discriminate on the basis of sex and that questions</a:t>
            </a:r>
          </a:p>
          <a:p>
            <a:r>
              <a:rPr lang="en-US" dirty="0"/>
              <a:t>regarding Title IX may be referred to the recipient’s Title IX coordinator or to OCR. The notice must</a:t>
            </a:r>
          </a:p>
          <a:p>
            <a:r>
              <a:rPr lang="en-US" dirty="0"/>
              <a:t>be included in any bulletins, announcements, publications, catalogs, application forms, or</a:t>
            </a:r>
          </a:p>
          <a:p>
            <a:r>
              <a:rPr lang="en-US" dirty="0"/>
              <a:t>recruitment materials distributed to the school community, including all applicants for admission</a:t>
            </a:r>
          </a:p>
          <a:p>
            <a:r>
              <a:rPr lang="en-US" dirty="0"/>
              <a:t>and employment, students and parents or guardians of elementary and secondary school students,</a:t>
            </a:r>
          </a:p>
          <a:p>
            <a:r>
              <a:rPr lang="en-US" dirty="0"/>
              <a:t>employees, sources of referral of applicants for admission and employment, and all unions or</a:t>
            </a:r>
          </a:p>
          <a:p>
            <a:r>
              <a:rPr lang="en-US" dirty="0"/>
              <a:t>professional organizations holding collective bargaining or professional agreements with the</a:t>
            </a:r>
          </a:p>
          <a:p>
            <a:r>
              <a:rPr lang="en-US" dirty="0"/>
              <a:t>recipient</a:t>
            </a:r>
          </a:p>
        </p:txBody>
      </p:sp>
      <p:sp>
        <p:nvSpPr>
          <p:cNvPr id="4" name="Slide Number Placeholder 3"/>
          <p:cNvSpPr>
            <a:spLocks noGrp="1"/>
          </p:cNvSpPr>
          <p:nvPr>
            <p:ph type="sldNum" sz="quarter" idx="5"/>
          </p:nvPr>
        </p:nvSpPr>
        <p:spPr/>
        <p:txBody>
          <a:bodyPr/>
          <a:lstStyle/>
          <a:p>
            <a:fld id="{6F7A334D-342E-484C-AD8E-2631B705F6D6}" type="slidenum">
              <a:rPr lang="en-US" smtClean="0"/>
              <a:t>15</a:t>
            </a:fld>
            <a:endParaRPr lang="en-US"/>
          </a:p>
        </p:txBody>
      </p:sp>
    </p:spTree>
    <p:extLst>
      <p:ext uri="{BB962C8B-B14F-4D97-AF65-F5344CB8AC3E}">
        <p14:creationId xmlns:p14="http://schemas.microsoft.com/office/powerpoint/2010/main" val="422534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effectLst/>
                <a:latin typeface="Helvetica" pitchFamily="2" charset="0"/>
              </a:rPr>
              <a:t>Tna,v</a:t>
            </a:r>
            <a:r>
              <a:rPr lang="en-US" sz="1100" dirty="0">
                <a:effectLst/>
                <a:latin typeface="Helvetica" pitchFamily="2" charset="0"/>
              </a:rPr>
              <a:t> </a:t>
            </a:r>
            <a:r>
              <a:rPr lang="en-US" sz="1100" dirty="0" err="1">
                <a:effectLst/>
                <a:latin typeface="Helvetica" pitchFamily="2" charset="0"/>
              </a:rPr>
              <a:t>PRopnRarloNaNo</a:t>
            </a:r>
            <a:r>
              <a:rPr lang="en-US" sz="1100" dirty="0">
                <a:effectLst/>
                <a:latin typeface="Helvetica" pitchFamily="2" charset="0"/>
              </a:rPr>
              <a:t> </a:t>
            </a:r>
            <a:r>
              <a:rPr lang="en-US" sz="1100" dirty="0" err="1">
                <a:effectLst/>
                <a:latin typeface="Helvetica" pitchFamily="2" charset="0"/>
              </a:rPr>
              <a:t>ConrpBrtrtoN</a:t>
            </a:r>
            <a:r>
              <a:rPr lang="en-US" sz="1100" dirty="0">
                <a:effectLst/>
                <a:latin typeface="Helvetica" pitchFamily="2" charset="0"/>
              </a:rPr>
              <a:t> - </a:t>
            </a:r>
            <a:r>
              <a:rPr lang="en-US" sz="1100" dirty="0" err="1">
                <a:effectLst/>
                <a:latin typeface="Helvetica" pitchFamily="2" charset="0"/>
              </a:rPr>
              <a:t>Takinginto</a:t>
            </a:r>
            <a:r>
              <a:rPr lang="en-US" sz="1100" dirty="0">
                <a:effectLst/>
                <a:latin typeface="Helvetica" pitchFamily="2" charset="0"/>
              </a:rPr>
              <a:t> </a:t>
            </a:r>
            <a:r>
              <a:rPr lang="en-US" sz="1100" dirty="0" err="1">
                <a:effectLst/>
                <a:latin typeface="Helvetica" pitchFamily="2" charset="0"/>
              </a:rPr>
              <a:t>accounttheuniqueaspectsinherent</a:t>
            </a:r>
            <a:r>
              <a:rPr lang="en-US" sz="1100" dirty="0">
                <a:effectLst/>
                <a:latin typeface="Helvetica" pitchFamily="2" charset="0"/>
              </a:rPr>
              <a:t> in the </a:t>
            </a:r>
            <a:r>
              <a:rPr lang="en-US" sz="1100" dirty="0" err="1">
                <a:effectLst/>
                <a:latin typeface="Helvetica" pitchFamily="2" charset="0"/>
              </a:rPr>
              <a:t>natureandbasicoperationof</a:t>
            </a:r>
            <a:r>
              <a:rPr lang="en-US" sz="1100" dirty="0">
                <a:effectLst/>
                <a:latin typeface="Helvetica" pitchFamily="2" charset="0"/>
              </a:rPr>
              <a:t> </a:t>
            </a:r>
            <a:r>
              <a:rPr lang="en-US" sz="1100" dirty="0" err="1">
                <a:effectLst/>
                <a:latin typeface="Helvetica" pitchFamily="2" charset="0"/>
              </a:rPr>
              <a:t>specificsports,OCR</a:t>
            </a:r>
            <a:r>
              <a:rPr lang="en-US" sz="1100" dirty="0">
                <a:effectLst/>
                <a:latin typeface="Helvetica" pitchFamily="2" charset="0"/>
              </a:rPr>
              <a:t> </a:t>
            </a:r>
            <a:r>
              <a:rPr lang="en-US" sz="1100" dirty="0" err="1">
                <a:effectLst/>
                <a:latin typeface="Helvetica" pitchFamily="2" charset="0"/>
              </a:rPr>
              <a:t>considerswhetherthe</a:t>
            </a:r>
            <a:r>
              <a:rPr lang="en-US" sz="1100" dirty="0">
                <a:effectLst/>
                <a:latin typeface="Helvetica" pitchFamily="2" charset="0"/>
              </a:rPr>
              <a:t> </a:t>
            </a:r>
            <a:r>
              <a:rPr lang="en-US" sz="1100" dirty="0" err="1">
                <a:effectLst/>
                <a:latin typeface="Helvetica" pitchFamily="2" charset="0"/>
              </a:rPr>
              <a:t>teamprepares</a:t>
            </a:r>
            <a:r>
              <a:rPr lang="en-US" sz="1100" dirty="0">
                <a:effectLst/>
                <a:latin typeface="Helvetica" pitchFamily="2" charset="0"/>
              </a:rPr>
              <a:t> for and </a:t>
            </a:r>
            <a:r>
              <a:rPr lang="en-US" sz="1100" dirty="0" err="1">
                <a:effectLst/>
                <a:latin typeface="Helvetica" pitchFamily="2" charset="0"/>
              </a:rPr>
              <a:t>engagesin</a:t>
            </a:r>
            <a:r>
              <a:rPr lang="en-US" sz="1100" dirty="0">
                <a:effectLst/>
                <a:latin typeface="Helvetica" pitchFamily="2" charset="0"/>
              </a:rPr>
              <a:t> </a:t>
            </a:r>
            <a:r>
              <a:rPr lang="en-US" sz="1100" dirty="0" err="1">
                <a:effectLst/>
                <a:latin typeface="Helvetica" pitchFamily="2" charset="0"/>
              </a:rPr>
              <a:t>competitionin</a:t>
            </a:r>
            <a:r>
              <a:rPr lang="en-US" sz="1100" dirty="0">
                <a:effectLst/>
                <a:latin typeface="Helvetica" pitchFamily="2" charset="0"/>
              </a:rPr>
              <a:t> a </a:t>
            </a:r>
            <a:r>
              <a:rPr lang="en-US" sz="1100" dirty="0" err="1">
                <a:effectLst/>
                <a:latin typeface="Helvetica" pitchFamily="2" charset="0"/>
              </a:rPr>
              <a:t>mannerconsistentwith</a:t>
            </a:r>
            <a:r>
              <a:rPr lang="en-US" sz="1100" dirty="0">
                <a:effectLst/>
                <a:latin typeface="Helvetica" pitchFamily="2" charset="0"/>
              </a:rPr>
              <a:t> </a:t>
            </a:r>
            <a:r>
              <a:rPr lang="en-US" sz="1100" dirty="0" err="1">
                <a:effectLst/>
                <a:latin typeface="Helvetica" pitchFamily="2" charset="0"/>
              </a:rPr>
              <a:t>establishedvarsity</a:t>
            </a:r>
            <a:r>
              <a:rPr lang="en-US" sz="1100" dirty="0">
                <a:effectLst/>
                <a:latin typeface="Helvetica" pitchFamily="2" charset="0"/>
              </a:rPr>
              <a:t> </a:t>
            </a:r>
            <a:r>
              <a:rPr lang="en-US" sz="1100" dirty="0" err="1">
                <a:effectLst/>
                <a:latin typeface="Helvetica" pitchFamily="2" charset="0"/>
              </a:rPr>
              <a:t>sportsin</a:t>
            </a:r>
            <a:r>
              <a:rPr lang="en-US" sz="1100" dirty="0">
                <a:effectLst/>
                <a:latin typeface="Helvetica" pitchFamily="2" charset="0"/>
              </a:rPr>
              <a:t> the </a:t>
            </a:r>
            <a:r>
              <a:rPr lang="en-US" sz="1100" dirty="0" err="1">
                <a:effectLst/>
                <a:latin typeface="Helvetica" pitchFamily="2" charset="0"/>
              </a:rPr>
              <a:t>institution'sintercollegiateor</a:t>
            </a:r>
            <a:r>
              <a:rPr lang="en-US" sz="1100" dirty="0">
                <a:effectLst/>
                <a:latin typeface="Helvetica" pitchFamily="2" charset="0"/>
              </a:rPr>
              <a:t> </a:t>
            </a:r>
            <a:r>
              <a:rPr lang="en-US" sz="1100" dirty="0" err="1">
                <a:effectLst/>
                <a:latin typeface="Helvetica" pitchFamily="2" charset="0"/>
              </a:rPr>
              <a:t>interscholasticathleticsprogram,including</a:t>
            </a:r>
            <a:r>
              <a:rPr lang="en-US" sz="1100" dirty="0">
                <a:effectLst/>
                <a:latin typeface="Helvetica" pitchFamily="2" charset="0"/>
              </a:rPr>
              <a:t>: </a:t>
            </a:r>
            <a:endParaRPr lang="en-US" dirty="0"/>
          </a:p>
          <a:p>
            <a:pPr fontAlgn="auto">
              <a:buFont typeface="+mj-lt"/>
              <a:buAutoNum type="arabicPeriod"/>
            </a:pPr>
            <a:r>
              <a:rPr lang="en-US" sz="1100" dirty="0" err="1">
                <a:effectLst/>
                <a:latin typeface="Helvetica" pitchFamily="2" charset="0"/>
              </a:rPr>
              <a:t>Whetherthepracticeopportunities</a:t>
            </a:r>
            <a:r>
              <a:rPr lang="en-US" sz="1100" dirty="0">
                <a:effectLst/>
                <a:latin typeface="Helvetica" pitchFamily="2" charset="0"/>
              </a:rPr>
              <a:t>(e.g.,</a:t>
            </a:r>
            <a:r>
              <a:rPr lang="en-US" sz="1100" dirty="0" err="1">
                <a:effectLst/>
                <a:latin typeface="Helvetica" pitchFamily="2" charset="0"/>
              </a:rPr>
              <a:t>number,lengthandquality</a:t>
            </a:r>
            <a:r>
              <a:rPr lang="en-US" sz="1100" dirty="0">
                <a:effectLst/>
                <a:latin typeface="Helvetica" pitchFamily="2" charset="0"/>
              </a:rPr>
              <a:t>)</a:t>
            </a:r>
            <a:r>
              <a:rPr lang="en-US" sz="1100" dirty="0" err="1">
                <a:effectLst/>
                <a:latin typeface="Helvetica" pitchFamily="2" charset="0"/>
              </a:rPr>
              <a:t>areavailableina</a:t>
            </a:r>
            <a:r>
              <a:rPr lang="en-US" sz="1100" dirty="0">
                <a:effectLst/>
                <a:latin typeface="Helvetica" pitchFamily="2" charset="0"/>
              </a:rPr>
              <a:t> m a n n e r c o n s </a:t>
            </a:r>
            <a:r>
              <a:rPr lang="en-US" sz="1100" dirty="0" err="1">
                <a:effectLst/>
                <a:latin typeface="Helvetica" pitchFamily="2" charset="0"/>
              </a:rPr>
              <a:t>i</a:t>
            </a:r>
            <a:r>
              <a:rPr lang="en-US" sz="1100" dirty="0">
                <a:effectLst/>
                <a:latin typeface="Helvetica" pitchFamily="2" charset="0"/>
              </a:rPr>
              <a:t> s t e n t w </a:t>
            </a:r>
            <a:r>
              <a:rPr lang="en-US" sz="1100" dirty="0" err="1">
                <a:effectLst/>
                <a:latin typeface="Helvetica" pitchFamily="2" charset="0"/>
              </a:rPr>
              <a:t>i</a:t>
            </a:r>
            <a:r>
              <a:rPr lang="en-US" sz="1100" dirty="0">
                <a:effectLst/>
                <a:latin typeface="Helvetica" pitchFamily="2" charset="0"/>
              </a:rPr>
              <a:t> t h e s t a b l </a:t>
            </a:r>
            <a:r>
              <a:rPr lang="en-US" sz="1100" dirty="0" err="1">
                <a:effectLst/>
                <a:latin typeface="Helvetica" pitchFamily="2" charset="0"/>
              </a:rPr>
              <a:t>i</a:t>
            </a:r>
            <a:r>
              <a:rPr lang="en-US" sz="1100" dirty="0">
                <a:effectLst/>
                <a:latin typeface="Helvetica" pitchFamily="2" charset="0"/>
              </a:rPr>
              <a:t> s h e dv a r s </a:t>
            </a:r>
            <a:r>
              <a:rPr lang="en-US" sz="1100" dirty="0" err="1">
                <a:effectLst/>
                <a:latin typeface="Helvetica" pitchFamily="2" charset="0"/>
              </a:rPr>
              <a:t>i</a:t>
            </a:r>
            <a:r>
              <a:rPr lang="en-US" sz="1100" dirty="0">
                <a:effectLst/>
                <a:latin typeface="Helvetica" pitchFamily="2" charset="0"/>
              </a:rPr>
              <a:t> t y s p o r t s </a:t>
            </a:r>
            <a:r>
              <a:rPr lang="en-US" sz="1100" dirty="0" err="1">
                <a:effectLst/>
                <a:latin typeface="Helvetica" pitchFamily="2" charset="0"/>
              </a:rPr>
              <a:t>i</a:t>
            </a:r>
            <a:r>
              <a:rPr lang="en-US" sz="1100" dirty="0">
                <a:effectLst/>
                <a:latin typeface="Helvetica" pitchFamily="2" charset="0"/>
              </a:rPr>
              <a:t> n t h e </a:t>
            </a:r>
            <a:r>
              <a:rPr lang="en-US" sz="1100" dirty="0" err="1">
                <a:effectLst/>
                <a:latin typeface="Helvetica" pitchFamily="2" charset="0"/>
              </a:rPr>
              <a:t>i</a:t>
            </a:r>
            <a:r>
              <a:rPr lang="en-US" sz="1100" dirty="0">
                <a:effectLst/>
                <a:latin typeface="Helvetica" pitchFamily="2" charset="0"/>
              </a:rPr>
              <a:t> n s t </a:t>
            </a:r>
            <a:r>
              <a:rPr lang="en-US" sz="1100" dirty="0" err="1">
                <a:effectLst/>
                <a:latin typeface="Helvetica" pitchFamily="2" charset="0"/>
              </a:rPr>
              <a:t>i</a:t>
            </a:r>
            <a:r>
              <a:rPr lang="en-US" sz="1100" dirty="0">
                <a:effectLst/>
                <a:latin typeface="Helvetica" pitchFamily="2" charset="0"/>
              </a:rPr>
              <a:t> t u t </a:t>
            </a:r>
            <a:r>
              <a:rPr lang="en-US" sz="1100" dirty="0" err="1">
                <a:effectLst/>
                <a:latin typeface="Helvetica" pitchFamily="2" charset="0"/>
              </a:rPr>
              <a:t>i</a:t>
            </a:r>
            <a:r>
              <a:rPr lang="en-US" sz="1100" dirty="0">
                <a:effectLst/>
                <a:latin typeface="Helvetica" pitchFamily="2" charset="0"/>
              </a:rPr>
              <a:t> o n ' s a t h l e t </a:t>
            </a:r>
            <a:r>
              <a:rPr lang="en-US" sz="1100" dirty="0" err="1">
                <a:effectLst/>
                <a:latin typeface="Helvetica" pitchFamily="2" charset="0"/>
              </a:rPr>
              <a:t>i</a:t>
            </a:r>
            <a:r>
              <a:rPr lang="en-US" sz="1100" dirty="0">
                <a:effectLst/>
                <a:latin typeface="Helvetica" pitchFamily="2" charset="0"/>
              </a:rPr>
              <a:t> c s p r o g r a m ; and </a:t>
            </a:r>
          </a:p>
          <a:p>
            <a:pPr fontAlgn="auto">
              <a:buFont typeface="+mj-lt"/>
              <a:buAutoNum type="arabicPeriod"/>
            </a:pPr>
            <a:r>
              <a:rPr lang="en-US" sz="1100" dirty="0" err="1">
                <a:effectLst/>
                <a:latin typeface="Helvetica" pitchFamily="2" charset="0"/>
              </a:rPr>
              <a:t>Whethertheregularseasoncompetitiveopportunitiesdiffer</a:t>
            </a:r>
            <a:r>
              <a:rPr lang="en-US" sz="1100" dirty="0">
                <a:effectLst/>
                <a:latin typeface="Helvetica" pitchFamily="2" charset="0"/>
              </a:rPr>
              <a:t> </a:t>
            </a:r>
            <a:r>
              <a:rPr lang="en-US" sz="1100" dirty="0" err="1">
                <a:effectLst/>
                <a:latin typeface="Helvetica" pitchFamily="2" charset="0"/>
              </a:rPr>
              <a:t>quantitativelyand</a:t>
            </a:r>
            <a:r>
              <a:rPr lang="en-US" sz="1100" dirty="0">
                <a:effectLst/>
                <a:latin typeface="Helvetica" pitchFamily="2" charset="0"/>
              </a:rPr>
              <a:t>/or </a:t>
            </a:r>
            <a:r>
              <a:rPr lang="en-US" sz="1100" dirty="0" err="1">
                <a:effectLst/>
                <a:latin typeface="Helvetica" pitchFamily="2" charset="0"/>
              </a:rPr>
              <a:t>qualitativelyfrom</a:t>
            </a:r>
            <a:r>
              <a:rPr lang="en-US" sz="1100" dirty="0">
                <a:effectLst/>
                <a:latin typeface="Helvetica" pitchFamily="2" charset="0"/>
              </a:rPr>
              <a:t> </a:t>
            </a:r>
            <a:r>
              <a:rPr lang="en-US" sz="1100" dirty="0" err="1">
                <a:effectLst/>
                <a:latin typeface="Helvetica" pitchFamily="2" charset="0"/>
              </a:rPr>
              <a:t>establishedvarsitysports;whethertheteamcompetesagainst</a:t>
            </a:r>
            <a:r>
              <a:rPr lang="en-US" sz="1100" dirty="0">
                <a:effectLst/>
                <a:latin typeface="Helvetica" pitchFamily="2" charset="0"/>
              </a:rPr>
              <a:t> </a:t>
            </a:r>
            <a:r>
              <a:rPr lang="en-US" sz="1100" dirty="0" err="1">
                <a:effectLst/>
                <a:latin typeface="Helvetica" pitchFamily="2" charset="0"/>
              </a:rPr>
              <a:t>intercollegiateor</a:t>
            </a:r>
            <a:r>
              <a:rPr lang="en-US" sz="1100" dirty="0">
                <a:effectLst/>
                <a:latin typeface="Helvetica" pitchFamily="2" charset="0"/>
              </a:rPr>
              <a:t> </a:t>
            </a:r>
            <a:r>
              <a:rPr lang="en-US" sz="1100" dirty="0" err="1">
                <a:effectLst/>
                <a:latin typeface="Helvetica" pitchFamily="2" charset="0"/>
              </a:rPr>
              <a:t>interscholasticvarsity</a:t>
            </a:r>
            <a:r>
              <a:rPr lang="en-US" sz="1100" dirty="0">
                <a:effectLst/>
                <a:latin typeface="Helvetica" pitchFamily="2" charset="0"/>
              </a:rPr>
              <a:t> </a:t>
            </a:r>
            <a:r>
              <a:rPr lang="en-US" sz="1100" dirty="0" err="1">
                <a:effectLst/>
                <a:latin typeface="Helvetica" pitchFamily="2" charset="0"/>
              </a:rPr>
              <a:t>opponentsin</a:t>
            </a:r>
            <a:r>
              <a:rPr lang="en-US" sz="1100" dirty="0">
                <a:effectLst/>
                <a:latin typeface="Helvetica" pitchFamily="2" charset="0"/>
              </a:rPr>
              <a:t> a </a:t>
            </a:r>
            <a:r>
              <a:rPr lang="en-US" sz="1100" dirty="0" err="1">
                <a:effectLst/>
                <a:latin typeface="Helvetica" pitchFamily="2" charset="0"/>
              </a:rPr>
              <a:t>mannerconsistentwith</a:t>
            </a:r>
            <a:r>
              <a:rPr lang="en-US" sz="1100" dirty="0">
                <a:effectLst/>
                <a:latin typeface="Helvetica" pitchFamily="2" charset="0"/>
              </a:rPr>
              <a:t> </a:t>
            </a:r>
            <a:r>
              <a:rPr lang="en-US" sz="1100" dirty="0" err="1">
                <a:effectLst/>
                <a:latin typeface="Helvetica" pitchFamily="2" charset="0"/>
              </a:rPr>
              <a:t>establishedvarsity</a:t>
            </a:r>
            <a:r>
              <a:rPr lang="en-US" sz="1100" dirty="0">
                <a:effectLst/>
                <a:latin typeface="Helvetica" pitchFamily="2" charset="0"/>
              </a:rPr>
              <a:t> sports; </a:t>
            </a:r>
            <a:endParaRPr lang="en-US" sz="1200" dirty="0">
              <a:effectLst/>
              <a:latin typeface="Helvetica" pitchFamily="2" charset="0"/>
            </a:endParaRPr>
          </a:p>
          <a:p>
            <a:pPr fontAlgn="auto">
              <a:buFont typeface="+mj-lt"/>
              <a:buAutoNum type="arabicPeriod"/>
            </a:pPr>
            <a:r>
              <a:rPr lang="en-US" sz="1100" dirty="0">
                <a:effectLst/>
                <a:latin typeface="Helvetica" pitchFamily="2" charset="0"/>
              </a:rPr>
              <a:t>When </a:t>
            </a:r>
            <a:r>
              <a:rPr lang="en-US" sz="1100" dirty="0" err="1">
                <a:effectLst/>
                <a:latin typeface="Helvetica" pitchFamily="2" charset="0"/>
              </a:rPr>
              <a:t>analyzingthisfactor,the</a:t>
            </a:r>
            <a:r>
              <a:rPr lang="en-US" sz="1100" dirty="0">
                <a:effectLst/>
                <a:latin typeface="Helvetica" pitchFamily="2" charset="0"/>
              </a:rPr>
              <a:t> following may be </a:t>
            </a:r>
            <a:r>
              <a:rPr lang="en-US" sz="1100" dirty="0" err="1">
                <a:effectLst/>
                <a:latin typeface="Helvetica" pitchFamily="2" charset="0"/>
              </a:rPr>
              <a:t>takeninto</a:t>
            </a:r>
            <a:r>
              <a:rPr lang="en-US" sz="1100" dirty="0">
                <a:effectLst/>
                <a:latin typeface="Helvetica" pitchFamily="2" charset="0"/>
              </a:rPr>
              <a:t> consideration: </a:t>
            </a:r>
            <a:endParaRPr lang="en-US" sz="1200" dirty="0">
              <a:effectLst/>
              <a:latin typeface="Helvetica" pitchFamily="2" charset="0"/>
            </a:endParaRPr>
          </a:p>
          <a:p>
            <a:pPr marL="742950" lvl="1" indent="-285750" fontAlgn="auto">
              <a:buFont typeface="+mj-lt"/>
              <a:buAutoNum type="arabicPeriod"/>
            </a:pPr>
            <a:r>
              <a:rPr lang="en-US" sz="1100" dirty="0" err="1">
                <a:effectLst/>
                <a:latin typeface="Helvetica" pitchFamily="2" charset="0"/>
              </a:rPr>
              <a:t>Whetherthenumberof</a:t>
            </a:r>
            <a:r>
              <a:rPr lang="en-US" sz="1100" dirty="0">
                <a:effectLst/>
                <a:latin typeface="Helvetica" pitchFamily="2" charset="0"/>
              </a:rPr>
              <a:t> </a:t>
            </a:r>
            <a:r>
              <a:rPr lang="en-US" sz="1100" dirty="0" err="1">
                <a:effectLst/>
                <a:latin typeface="Helvetica" pitchFamily="2" charset="0"/>
              </a:rPr>
              <a:t>competitionsandlengthof</a:t>
            </a:r>
            <a:r>
              <a:rPr lang="en-US" sz="1100" dirty="0">
                <a:effectLst/>
                <a:latin typeface="Helvetica" pitchFamily="2" charset="0"/>
              </a:rPr>
              <a:t> play </a:t>
            </a:r>
            <a:r>
              <a:rPr lang="en-US" sz="1100" dirty="0" err="1">
                <a:effectLst/>
                <a:latin typeface="Helvetica" pitchFamily="2" charset="0"/>
              </a:rPr>
              <a:t>arepredeterminedby</a:t>
            </a:r>
            <a:r>
              <a:rPr lang="en-US" sz="1100" dirty="0">
                <a:effectLst/>
                <a:latin typeface="Helvetica" pitchFamily="2" charset="0"/>
              </a:rPr>
              <a:t> a g o v e r n </a:t>
            </a:r>
            <a:r>
              <a:rPr lang="en-US" sz="1100" dirty="0" err="1">
                <a:effectLst/>
                <a:latin typeface="Helvetica" pitchFamily="2" charset="0"/>
              </a:rPr>
              <a:t>i</a:t>
            </a:r>
            <a:r>
              <a:rPr lang="en-US" sz="1100" dirty="0">
                <a:effectLst/>
                <a:latin typeface="Helvetica" pitchFamily="2" charset="0"/>
              </a:rPr>
              <a:t> n g a t h l e t </a:t>
            </a:r>
            <a:r>
              <a:rPr lang="en-US" sz="1100" dirty="0" err="1">
                <a:effectLst/>
                <a:latin typeface="Helvetica" pitchFamily="2" charset="0"/>
              </a:rPr>
              <a:t>i</a:t>
            </a:r>
            <a:r>
              <a:rPr lang="en-US" sz="1100" dirty="0">
                <a:effectLst/>
                <a:latin typeface="Helvetica" pitchFamily="2" charset="0"/>
              </a:rPr>
              <a:t> c s o r g a n r z a t </a:t>
            </a:r>
            <a:r>
              <a:rPr lang="en-US" sz="1100" dirty="0" err="1">
                <a:effectLst/>
                <a:latin typeface="Helvetica" pitchFamily="2" charset="0"/>
              </a:rPr>
              <a:t>i</a:t>
            </a:r>
            <a:r>
              <a:rPr lang="en-US" sz="1100" dirty="0">
                <a:effectLst/>
                <a:latin typeface="Helvetica" pitchFamily="2" charset="0"/>
              </a:rPr>
              <a:t> o n a, n a t h l e t </a:t>
            </a:r>
            <a:r>
              <a:rPr lang="en-US" sz="1100" dirty="0" err="1">
                <a:effectLst/>
                <a:latin typeface="Helvetica" pitchFamily="2" charset="0"/>
              </a:rPr>
              <a:t>i</a:t>
            </a:r>
            <a:r>
              <a:rPr lang="en-US" sz="1100" dirty="0">
                <a:effectLst/>
                <a:latin typeface="Helvetica" pitchFamily="2" charset="0"/>
              </a:rPr>
              <a:t> c c o n f e r e n c e o, r a c o n s o r t </a:t>
            </a:r>
            <a:r>
              <a:rPr lang="en-US" sz="1100" dirty="0" err="1">
                <a:effectLst/>
                <a:latin typeface="Helvetica" pitchFamily="2" charset="0"/>
              </a:rPr>
              <a:t>i</a:t>
            </a:r>
            <a:r>
              <a:rPr lang="en-US" sz="1100" dirty="0">
                <a:effectLst/>
                <a:latin typeface="Helvetica" pitchFamily="2" charset="0"/>
              </a:rPr>
              <a:t> u m o f institutions; </a:t>
            </a:r>
          </a:p>
          <a:p>
            <a:pPr marL="742950" lvl="1" indent="-285750" fontAlgn="auto">
              <a:buFont typeface="+mj-lt"/>
              <a:buAutoNum type="arabicPeriod"/>
            </a:pPr>
            <a:r>
              <a:rPr lang="en-US" sz="1100" dirty="0" err="1">
                <a:effectLst/>
                <a:latin typeface="Helvetica" pitchFamily="2" charset="0"/>
              </a:rPr>
              <a:t>Whetherthe</a:t>
            </a:r>
            <a:r>
              <a:rPr lang="en-US" sz="1100" dirty="0">
                <a:effectLst/>
                <a:latin typeface="Helvetica" pitchFamily="2" charset="0"/>
              </a:rPr>
              <a:t> </a:t>
            </a:r>
            <a:r>
              <a:rPr lang="en-US" sz="1100" dirty="0" err="1">
                <a:effectLst/>
                <a:latin typeface="Helvetica" pitchFamily="2" charset="0"/>
              </a:rPr>
              <a:t>competitiveschedulereflectsthe</a:t>
            </a:r>
            <a:r>
              <a:rPr lang="en-US" sz="1100" dirty="0">
                <a:effectLst/>
                <a:latin typeface="Helvetica" pitchFamily="2" charset="0"/>
              </a:rPr>
              <a:t> </a:t>
            </a:r>
            <a:r>
              <a:rPr lang="en-US" sz="1100" dirty="0" err="1">
                <a:effectLst/>
                <a:latin typeface="Helvetica" pitchFamily="2" charset="0"/>
              </a:rPr>
              <a:t>abilitiesof</a:t>
            </a:r>
            <a:r>
              <a:rPr lang="en-US" sz="1100" dirty="0">
                <a:effectLst/>
                <a:latin typeface="Helvetica" pitchFamily="2" charset="0"/>
              </a:rPr>
              <a:t> the </a:t>
            </a:r>
            <a:r>
              <a:rPr lang="en-US" sz="1100" dirty="0" err="1">
                <a:effectLst/>
                <a:latin typeface="Helvetica" pitchFamily="2" charset="0"/>
              </a:rPr>
              <a:t>team;and</a:t>
            </a:r>
            <a:r>
              <a:rPr lang="en-US" sz="1100" dirty="0">
                <a:effectLst/>
                <a:latin typeface="Helvetica" pitchFamily="2" charset="0"/>
              </a:rPr>
              <a:t> </a:t>
            </a:r>
          </a:p>
          <a:p>
            <a:pPr marL="742950" lvl="1" indent="-285750" fontAlgn="auto">
              <a:buFont typeface="+mj-lt"/>
              <a:buAutoNum type="arabicPeriod"/>
            </a:pPr>
            <a:r>
              <a:rPr lang="en-US" sz="1100" dirty="0" err="1">
                <a:effectLst/>
                <a:latin typeface="Helvetica" pitchFamily="2" charset="0"/>
              </a:rPr>
              <a:t>Whethertheactivityhasa</a:t>
            </a:r>
            <a:r>
              <a:rPr lang="en-US" sz="1100" dirty="0">
                <a:effectLst/>
                <a:latin typeface="Helvetica" pitchFamily="2" charset="0"/>
              </a:rPr>
              <a:t> </a:t>
            </a:r>
            <a:r>
              <a:rPr lang="en-US" sz="1100" dirty="0" err="1">
                <a:effectLst/>
                <a:latin typeface="Helvetica" pitchFamily="2" charset="0"/>
              </a:rPr>
              <a:t>definedseasonw</a:t>
            </a:r>
            <a:r>
              <a:rPr lang="en-US" sz="1100" dirty="0">
                <a:effectLst/>
                <a:latin typeface="Helvetica" pitchFamily="2" charset="0"/>
              </a:rPr>
              <a:t>; </a:t>
            </a:r>
            <a:r>
              <a:rPr lang="en-US" sz="1100" dirty="0" err="1">
                <a:effectLst/>
                <a:latin typeface="Helvetica" pitchFamily="2" charset="0"/>
              </a:rPr>
              <a:t>hethertheseasonis</a:t>
            </a:r>
            <a:r>
              <a:rPr lang="en-US" sz="1100" dirty="0">
                <a:effectLst/>
                <a:latin typeface="Helvetica" pitchFamily="2" charset="0"/>
              </a:rPr>
              <a:t> </a:t>
            </a:r>
            <a:r>
              <a:rPr lang="en-US" sz="1100" dirty="0" err="1">
                <a:effectLst/>
                <a:latin typeface="Helvetica" pitchFamily="2" charset="0"/>
              </a:rPr>
              <a:t>determinedby</a:t>
            </a:r>
            <a:r>
              <a:rPr lang="en-US" sz="1100" dirty="0">
                <a:effectLst/>
                <a:latin typeface="Helvetica" pitchFamily="2" charset="0"/>
              </a:rPr>
              <a:t> a g o v e r n </a:t>
            </a:r>
            <a:r>
              <a:rPr lang="en-US" sz="1100" dirty="0" err="1">
                <a:effectLst/>
                <a:latin typeface="Helvetica" pitchFamily="2" charset="0"/>
              </a:rPr>
              <a:t>i</a:t>
            </a:r>
            <a:r>
              <a:rPr lang="en-US" sz="1100" dirty="0">
                <a:effectLst/>
                <a:latin typeface="Helvetica" pitchFamily="2" charset="0"/>
              </a:rPr>
              <a:t> n g a t h l e t </a:t>
            </a:r>
            <a:r>
              <a:rPr lang="en-US" sz="1100" dirty="0" err="1">
                <a:effectLst/>
                <a:latin typeface="Helvetica" pitchFamily="2" charset="0"/>
              </a:rPr>
              <a:t>i</a:t>
            </a:r>
            <a:r>
              <a:rPr lang="en-US" sz="1100" dirty="0">
                <a:effectLst/>
                <a:latin typeface="Helvetica" pitchFamily="2" charset="0"/>
              </a:rPr>
              <a:t> c s o r g a n </a:t>
            </a:r>
            <a:r>
              <a:rPr lang="en-US" sz="1100" dirty="0" err="1">
                <a:effectLst/>
                <a:latin typeface="Helvetica" pitchFamily="2" charset="0"/>
              </a:rPr>
              <a:t>i</a:t>
            </a:r>
            <a:r>
              <a:rPr lang="en-US" sz="1100" dirty="0">
                <a:effectLst/>
                <a:latin typeface="Helvetica" pitchFamily="2" charset="0"/>
              </a:rPr>
              <a:t> z a t </a:t>
            </a:r>
            <a:r>
              <a:rPr lang="en-US" sz="1100" dirty="0" err="1">
                <a:effectLst/>
                <a:latin typeface="Helvetica" pitchFamily="2" charset="0"/>
              </a:rPr>
              <a:t>i</a:t>
            </a:r>
            <a:r>
              <a:rPr lang="en-US" sz="1100" dirty="0">
                <a:effectLst/>
                <a:latin typeface="Helvetica" pitchFamily="2" charset="0"/>
              </a:rPr>
              <a:t> o n , a n a t h l e t </a:t>
            </a:r>
            <a:r>
              <a:rPr lang="en-US" sz="1100" dirty="0" err="1">
                <a:effectLst/>
                <a:latin typeface="Helvetica" pitchFamily="2" charset="0"/>
              </a:rPr>
              <a:t>i</a:t>
            </a:r>
            <a:r>
              <a:rPr lang="en-US" sz="1100" dirty="0">
                <a:effectLst/>
                <a:latin typeface="Helvetica" pitchFamily="2" charset="0"/>
              </a:rPr>
              <a:t> c c o n f e r e n c e o, r a c o n s o r t </a:t>
            </a:r>
            <a:r>
              <a:rPr lang="en-US" sz="1100" dirty="0" err="1">
                <a:effectLst/>
                <a:latin typeface="Helvetica" pitchFamily="2" charset="0"/>
              </a:rPr>
              <a:t>i</a:t>
            </a:r>
            <a:r>
              <a:rPr lang="en-US" sz="1100" dirty="0">
                <a:effectLst/>
                <a:latin typeface="Helvetica" pitchFamily="2" charset="0"/>
              </a:rPr>
              <a:t> u m . </a:t>
            </a:r>
          </a:p>
          <a:p>
            <a:pPr fontAlgn="auto">
              <a:buFont typeface="+mj-lt"/>
              <a:buAutoNum type="arabicPeriod"/>
            </a:pPr>
            <a:r>
              <a:rPr lang="en-US" sz="1100" dirty="0">
                <a:effectLst/>
                <a:latin typeface="Helvetica" pitchFamily="2" charset="0"/>
              </a:rPr>
              <a:t>If pre-</a:t>
            </a:r>
            <a:r>
              <a:rPr lang="en-US" sz="1100" dirty="0" err="1">
                <a:effectLst/>
                <a:latin typeface="Helvetica" pitchFamily="2" charset="0"/>
              </a:rPr>
              <a:t>seasonand</a:t>
            </a:r>
            <a:r>
              <a:rPr lang="en-US" sz="1100" dirty="0">
                <a:effectLst/>
                <a:latin typeface="Helvetica" pitchFamily="2" charset="0"/>
              </a:rPr>
              <a:t>/</a:t>
            </a:r>
            <a:r>
              <a:rPr lang="en-US" sz="1100" dirty="0" err="1">
                <a:effectLst/>
                <a:latin typeface="Helvetica" pitchFamily="2" charset="0"/>
              </a:rPr>
              <a:t>orpost-seasoncompetitionexistsfor</a:t>
            </a:r>
            <a:r>
              <a:rPr lang="en-US" sz="1100" dirty="0">
                <a:effectLst/>
                <a:latin typeface="Helvetica" pitchFamily="2" charset="0"/>
              </a:rPr>
              <a:t> </a:t>
            </a:r>
            <a:r>
              <a:rPr lang="en-US" sz="1100" dirty="0" err="1">
                <a:effectLst/>
                <a:latin typeface="Helvetica" pitchFamily="2" charset="0"/>
              </a:rPr>
              <a:t>theactivity,whethertheactivity</a:t>
            </a:r>
            <a:r>
              <a:rPr lang="en-US" sz="1100" dirty="0">
                <a:effectLst/>
                <a:latin typeface="Helvetica" pitchFamily="2" charset="0"/>
              </a:rPr>
              <a:t> </a:t>
            </a:r>
            <a:r>
              <a:rPr lang="en-US" sz="1100" dirty="0" err="1">
                <a:effectLst/>
                <a:latin typeface="Helvetica" pitchFamily="2" charset="0"/>
              </a:rPr>
              <a:t>providesanopportunityfor</a:t>
            </a:r>
            <a:r>
              <a:rPr lang="en-US" sz="1100" dirty="0">
                <a:effectLst/>
                <a:latin typeface="Helvetica" pitchFamily="2" charset="0"/>
              </a:rPr>
              <a:t> </a:t>
            </a:r>
            <a:r>
              <a:rPr lang="en-US" sz="1100" dirty="0" err="1">
                <a:effectLst/>
                <a:latin typeface="Helvetica" pitchFamily="2" charset="0"/>
              </a:rPr>
              <a:t>studentathletesto</a:t>
            </a:r>
            <a:r>
              <a:rPr lang="en-US" sz="1100" dirty="0">
                <a:effectLst/>
                <a:latin typeface="Helvetica" pitchFamily="2" charset="0"/>
              </a:rPr>
              <a:t> </a:t>
            </a:r>
            <a:r>
              <a:rPr lang="en-US" sz="1100" dirty="0" err="1">
                <a:effectLst/>
                <a:latin typeface="Helvetica" pitchFamily="2" charset="0"/>
              </a:rPr>
              <a:t>engagein</a:t>
            </a:r>
            <a:r>
              <a:rPr lang="en-US" sz="1100" dirty="0">
                <a:effectLst/>
                <a:latin typeface="Helvetica" pitchFamily="2" charset="0"/>
              </a:rPr>
              <a:t> </a:t>
            </a:r>
            <a:r>
              <a:rPr lang="en-US" sz="1100" dirty="0" err="1">
                <a:effectLst/>
                <a:latin typeface="Helvetica" pitchFamily="2" charset="0"/>
              </a:rPr>
              <a:t>thepre-seasonand</a:t>
            </a:r>
            <a:r>
              <a:rPr lang="en-US" sz="1100" dirty="0">
                <a:effectLst/>
                <a:latin typeface="Helvetica" pitchFamily="2" charset="0"/>
              </a:rPr>
              <a:t>/</a:t>
            </a:r>
            <a:r>
              <a:rPr lang="en-US" sz="1100" dirty="0" err="1">
                <a:effectLst/>
                <a:latin typeface="Helvetica" pitchFamily="2" charset="0"/>
              </a:rPr>
              <a:t>orpost</a:t>
            </a:r>
            <a:r>
              <a:rPr lang="en-US" sz="1100" dirty="0">
                <a:effectLst/>
                <a:latin typeface="Helvetica" pitchFamily="2" charset="0"/>
              </a:rPr>
              <a:t>- </a:t>
            </a:r>
            <a:r>
              <a:rPr lang="en-US" sz="1100" dirty="0" err="1">
                <a:effectLst/>
                <a:latin typeface="Helvetica" pitchFamily="2" charset="0"/>
              </a:rPr>
              <a:t>seasoncompetitionin</a:t>
            </a:r>
            <a:r>
              <a:rPr lang="en-US" sz="1100" dirty="0">
                <a:effectLst/>
                <a:latin typeface="Helvetica" pitchFamily="2" charset="0"/>
              </a:rPr>
              <a:t> a </a:t>
            </a:r>
            <a:r>
              <a:rPr lang="en-US" sz="1100" dirty="0" err="1">
                <a:effectLst/>
                <a:latin typeface="Helvetica" pitchFamily="2" charset="0"/>
              </a:rPr>
              <a:t>mannerconsistentwith</a:t>
            </a:r>
            <a:r>
              <a:rPr lang="en-US" sz="1100" dirty="0">
                <a:effectLst/>
                <a:latin typeface="Helvetica" pitchFamily="2" charset="0"/>
              </a:rPr>
              <a:t> </a:t>
            </a:r>
            <a:r>
              <a:rPr lang="en-US" sz="1100" dirty="0" err="1">
                <a:effectLst/>
                <a:latin typeface="Helvetica" pitchFamily="2" charset="0"/>
              </a:rPr>
              <a:t>establishedvarsity</a:t>
            </a:r>
            <a:r>
              <a:rPr lang="en-US" sz="1100" dirty="0">
                <a:effectLst/>
                <a:latin typeface="Helvetica" pitchFamily="2" charset="0"/>
              </a:rPr>
              <a:t> </a:t>
            </a:r>
            <a:r>
              <a:rPr lang="en-US" sz="1100" dirty="0" err="1">
                <a:effectLst/>
                <a:latin typeface="Helvetica" pitchFamily="2" charset="0"/>
              </a:rPr>
              <a:t>sports;for</a:t>
            </a:r>
            <a:r>
              <a:rPr lang="en-US" sz="1100" dirty="0">
                <a:effectLst/>
                <a:latin typeface="Helvetica" pitchFamily="2" charset="0"/>
              </a:rPr>
              <a:t> example, </a:t>
            </a:r>
            <a:r>
              <a:rPr lang="en-US" sz="1100" dirty="0" err="1">
                <a:effectLst/>
                <a:latin typeface="Helvetica" pitchFamily="2" charset="0"/>
              </a:rPr>
              <a:t>whetherstate,nationaland</a:t>
            </a:r>
            <a:r>
              <a:rPr lang="en-US" sz="1100" dirty="0">
                <a:effectLst/>
                <a:latin typeface="Helvetica" pitchFamily="2" charset="0"/>
              </a:rPr>
              <a:t>/</a:t>
            </a:r>
            <a:r>
              <a:rPr lang="en-US" sz="1100" dirty="0" err="1">
                <a:effectLst/>
                <a:latin typeface="Helvetica" pitchFamily="2" charset="0"/>
              </a:rPr>
              <a:t>orconferencechampionshipsexist</a:t>
            </a:r>
            <a:r>
              <a:rPr lang="en-US" sz="1100" dirty="0">
                <a:effectLst/>
                <a:latin typeface="Helvetica" pitchFamily="2" charset="0"/>
              </a:rPr>
              <a:t> for the activity; and </a:t>
            </a:r>
            <a:endParaRPr lang="en-US" sz="1200" dirty="0">
              <a:effectLst/>
              <a:latin typeface="Helvetica" pitchFamily="2" charset="0"/>
            </a:endParaRPr>
          </a:p>
          <a:p>
            <a:r>
              <a:rPr lang="en-US" sz="1200" dirty="0">
                <a:effectLst/>
                <a:latin typeface="Helvetica" pitchFamily="2" charset="0"/>
              </a:rPr>
              <a:t>D . </a:t>
            </a:r>
            <a:r>
              <a:rPr lang="en-US" sz="1100" dirty="0" err="1">
                <a:effectLst/>
                <a:latin typeface="Helvetica" pitchFamily="2" charset="0"/>
              </a:rPr>
              <a:t>Whetherthe</a:t>
            </a:r>
            <a:r>
              <a:rPr lang="en-US" sz="1100" dirty="0">
                <a:effectLst/>
                <a:latin typeface="Helvetica" pitchFamily="2" charset="0"/>
              </a:rPr>
              <a:t> primary </a:t>
            </a:r>
            <a:r>
              <a:rPr lang="en-US" sz="1100" dirty="0" err="1">
                <a:effectLst/>
                <a:latin typeface="Helvetica" pitchFamily="2" charset="0"/>
              </a:rPr>
              <a:t>purposeof</a:t>
            </a:r>
            <a:r>
              <a:rPr lang="en-US" sz="1100" dirty="0">
                <a:effectLst/>
                <a:latin typeface="Helvetica" pitchFamily="2" charset="0"/>
              </a:rPr>
              <a:t> the activity is to provide </a:t>
            </a:r>
            <a:r>
              <a:rPr lang="en-US" sz="1100" dirty="0" err="1">
                <a:effectLst/>
                <a:latin typeface="Helvetica" pitchFamily="2" charset="0"/>
              </a:rPr>
              <a:t>athleticcompetitionat</a:t>
            </a:r>
            <a:r>
              <a:rPr lang="en-US" sz="1100" dirty="0">
                <a:effectLst/>
                <a:latin typeface="Helvetica" pitchFamily="2" charset="0"/>
              </a:rPr>
              <a:t> the</a:t>
            </a:r>
            <a:br>
              <a:rPr lang="en-US" sz="1100" dirty="0">
                <a:effectLst/>
                <a:latin typeface="Helvetica" pitchFamily="2" charset="0"/>
              </a:rPr>
            </a:br>
            <a:r>
              <a:rPr lang="en-US" sz="1100" dirty="0" err="1">
                <a:effectLst/>
                <a:latin typeface="Helvetica" pitchFamily="2" charset="0"/>
              </a:rPr>
              <a:t>i</a:t>
            </a:r>
            <a:r>
              <a:rPr lang="en-US" sz="1100" dirty="0">
                <a:effectLst/>
                <a:latin typeface="Helvetica" pitchFamily="2" charset="0"/>
              </a:rPr>
              <a:t> n t e r c o l l e g </a:t>
            </a:r>
            <a:r>
              <a:rPr lang="en-US" sz="1100" dirty="0" err="1">
                <a:effectLst/>
                <a:latin typeface="Helvetica" pitchFamily="2" charset="0"/>
              </a:rPr>
              <a:t>i</a:t>
            </a:r>
            <a:r>
              <a:rPr lang="en-US" sz="1100" dirty="0">
                <a:effectLst/>
                <a:latin typeface="Helvetica" pitchFamily="2" charset="0"/>
              </a:rPr>
              <a:t> a t </a:t>
            </a:r>
            <a:r>
              <a:rPr lang="en-US" sz="1100" dirty="0" err="1">
                <a:effectLst/>
                <a:latin typeface="Helvetica" pitchFamily="2" charset="0"/>
              </a:rPr>
              <a:t>eo</a:t>
            </a:r>
            <a:r>
              <a:rPr lang="en-US" sz="1100" dirty="0">
                <a:effectLst/>
                <a:latin typeface="Helvetica" pitchFamily="2" charset="0"/>
              </a:rPr>
              <a:t> r </a:t>
            </a:r>
            <a:r>
              <a:rPr lang="en-US" sz="1100" dirty="0" err="1">
                <a:effectLst/>
                <a:latin typeface="Helvetica" pitchFamily="2" charset="0"/>
              </a:rPr>
              <a:t>i</a:t>
            </a:r>
            <a:r>
              <a:rPr lang="en-US" sz="1100" dirty="0">
                <a:effectLst/>
                <a:latin typeface="Helvetica" pitchFamily="2" charset="0"/>
              </a:rPr>
              <a:t> n t e r s c h o l a s t </a:t>
            </a:r>
            <a:r>
              <a:rPr lang="en-US" sz="1100" dirty="0" err="1">
                <a:effectLst/>
                <a:latin typeface="Helvetica" pitchFamily="2" charset="0"/>
              </a:rPr>
              <a:t>i</a:t>
            </a:r>
            <a:r>
              <a:rPr lang="en-US" sz="1100" dirty="0">
                <a:effectLst/>
                <a:latin typeface="Helvetica" pitchFamily="2" charset="0"/>
              </a:rPr>
              <a:t> cv a r s </a:t>
            </a:r>
            <a:r>
              <a:rPr lang="en-US" sz="1100" dirty="0" err="1">
                <a:effectLst/>
                <a:latin typeface="Helvetica" pitchFamily="2" charset="0"/>
              </a:rPr>
              <a:t>i</a:t>
            </a:r>
            <a:r>
              <a:rPr lang="en-US" sz="1100" dirty="0">
                <a:effectLst/>
                <a:latin typeface="Helvetica" pitchFamily="2" charset="0"/>
              </a:rPr>
              <a:t> t y l e v e l s r a t h e r t h a n t o s u p p o r t o r p r o m o t e o t h e r </a:t>
            </a:r>
            <a:r>
              <a:rPr lang="en-US" sz="1100" dirty="0" err="1">
                <a:effectLst/>
                <a:latin typeface="Helvetica" pitchFamily="2" charset="0"/>
              </a:rPr>
              <a:t>athleticactivities</a:t>
            </a:r>
            <a:r>
              <a:rPr lang="en-US" sz="1100" dirty="0">
                <a:effectLst/>
                <a:latin typeface="Helvetica" pitchFamily="2" charset="0"/>
              </a:rPr>
              <a:t>. </a:t>
            </a:r>
            <a:endParaRPr lang="en-US" dirty="0"/>
          </a:p>
          <a:p>
            <a:r>
              <a:rPr lang="en-US" sz="1100" dirty="0">
                <a:effectLst/>
                <a:latin typeface="Helvetica" pitchFamily="2" charset="0"/>
              </a:rPr>
              <a:t>When </a:t>
            </a:r>
            <a:r>
              <a:rPr lang="en-US" sz="1100" dirty="0" err="1">
                <a:effectLst/>
                <a:latin typeface="Helvetica" pitchFamily="2" charset="0"/>
              </a:rPr>
              <a:t>analyzingthisfactor,the</a:t>
            </a:r>
            <a:r>
              <a:rPr lang="en-US" sz="1100" dirty="0">
                <a:effectLst/>
                <a:latin typeface="Helvetica" pitchFamily="2" charset="0"/>
              </a:rPr>
              <a:t> </a:t>
            </a:r>
            <a:r>
              <a:rPr lang="en-US" sz="1100" dirty="0" err="1">
                <a:effectLst/>
                <a:latin typeface="Helvetica" pitchFamily="2" charset="0"/>
              </a:rPr>
              <a:t>followingmay</a:t>
            </a:r>
            <a:r>
              <a:rPr lang="en-US" sz="1100" dirty="0">
                <a:effectLst/>
                <a:latin typeface="Helvetica" pitchFamily="2" charset="0"/>
              </a:rPr>
              <a:t> be </a:t>
            </a:r>
            <a:r>
              <a:rPr lang="en-US" sz="1100" dirty="0" err="1">
                <a:effectLst/>
                <a:latin typeface="Helvetica" pitchFamily="2" charset="0"/>
              </a:rPr>
              <a:t>takeninto</a:t>
            </a:r>
            <a:r>
              <a:rPr lang="en-US" sz="1100" dirty="0">
                <a:effectLst/>
                <a:latin typeface="Helvetica" pitchFamily="2" charset="0"/>
              </a:rPr>
              <a:t> consideration: </a:t>
            </a:r>
            <a:endParaRPr lang="en-US" dirty="0"/>
          </a:p>
          <a:p>
            <a:r>
              <a:rPr lang="en-US" sz="1100" dirty="0">
                <a:effectLst/>
                <a:latin typeface="Helvetica" pitchFamily="2" charset="0"/>
              </a:rPr>
              <a:t>1. Whethertheactivityisgovernedbyaspecificsetofrulesofplayadoptedbyastate, </a:t>
            </a:r>
            <a:r>
              <a:rPr lang="en-US" sz="1100" dirty="0" err="1">
                <a:effectLst/>
                <a:latin typeface="Helvetica" pitchFamily="2" charset="0"/>
              </a:rPr>
              <a:t>national,or</a:t>
            </a:r>
            <a:r>
              <a:rPr lang="en-US" sz="1100" dirty="0">
                <a:effectLst/>
                <a:latin typeface="Helvetica" pitchFamily="2" charset="0"/>
              </a:rPr>
              <a:t> </a:t>
            </a:r>
            <a:r>
              <a:rPr lang="en-US" sz="1100" dirty="0" err="1">
                <a:effectLst/>
                <a:latin typeface="Helvetica" pitchFamily="2" charset="0"/>
              </a:rPr>
              <a:t>conferenceorganizationand</a:t>
            </a:r>
            <a:r>
              <a:rPr lang="en-US" sz="1100" dirty="0">
                <a:effectLst/>
                <a:latin typeface="Helvetica" pitchFamily="2" charset="0"/>
              </a:rPr>
              <a:t>/</a:t>
            </a:r>
            <a:r>
              <a:rPr lang="en-US" sz="1100" dirty="0" err="1">
                <a:effectLst/>
                <a:latin typeface="Helvetica" pitchFamily="2" charset="0"/>
              </a:rPr>
              <a:t>orconsistentwith</a:t>
            </a:r>
            <a:r>
              <a:rPr lang="en-US" sz="1100" dirty="0">
                <a:effectLst/>
                <a:latin typeface="Helvetica" pitchFamily="2" charset="0"/>
              </a:rPr>
              <a:t> </a:t>
            </a:r>
            <a:r>
              <a:rPr lang="en-US" sz="1100" dirty="0" err="1">
                <a:effectLst/>
                <a:latin typeface="Helvetica" pitchFamily="2" charset="0"/>
              </a:rPr>
              <a:t>establishedvarsity</a:t>
            </a:r>
            <a:r>
              <a:rPr lang="en-US" sz="1100" dirty="0">
                <a:effectLst/>
                <a:latin typeface="Helvetica" pitchFamily="2" charset="0"/>
              </a:rPr>
              <a:t> sports, which </a:t>
            </a:r>
            <a:r>
              <a:rPr lang="en-US" sz="1100" dirty="0" err="1">
                <a:effectLst/>
                <a:latin typeface="Helvetica" pitchFamily="2" charset="0"/>
              </a:rPr>
              <a:t>includeobjective,standardizedcriteriaby</a:t>
            </a:r>
            <a:r>
              <a:rPr lang="en-US" sz="1100" dirty="0">
                <a:effectLst/>
                <a:latin typeface="Helvetica" pitchFamily="2" charset="0"/>
              </a:rPr>
              <a:t> which </a:t>
            </a:r>
            <a:r>
              <a:rPr lang="en-US" sz="1100" dirty="0" err="1">
                <a:effectLst/>
                <a:latin typeface="Helvetica" pitchFamily="2" charset="0"/>
              </a:rPr>
              <a:t>competitionmustbejudged</a:t>
            </a:r>
            <a:r>
              <a:rPr lang="en-US" sz="1100" dirty="0">
                <a:effectLst/>
                <a:latin typeface="Helvetica" pitchFamily="2" charset="0"/>
              </a:rPr>
              <a:t>; </a:t>
            </a:r>
            <a:endParaRPr lang="en-US" dirty="0"/>
          </a:p>
          <a:p>
            <a:r>
              <a:rPr lang="en-US" sz="1100" dirty="0">
                <a:effectLst/>
                <a:latin typeface="Helvetica" pitchFamily="2" charset="0"/>
              </a:rPr>
              <a:t>2. </a:t>
            </a:r>
            <a:r>
              <a:rPr lang="en-US" sz="1100" dirty="0" err="1">
                <a:effectLst/>
                <a:latin typeface="Helvetica" pitchFamily="2" charset="0"/>
              </a:rPr>
              <a:t>Whetherresourcesfor</a:t>
            </a:r>
            <a:r>
              <a:rPr lang="en-US" sz="1100" dirty="0">
                <a:effectLst/>
                <a:latin typeface="Helvetica" pitchFamily="2" charset="0"/>
              </a:rPr>
              <a:t> the activity (e.g.,</a:t>
            </a:r>
            <a:r>
              <a:rPr lang="en-US" sz="1100" dirty="0" err="1">
                <a:effectLst/>
                <a:latin typeface="Helvetica" pitchFamily="2" charset="0"/>
              </a:rPr>
              <a:t>practiceand</a:t>
            </a:r>
            <a:r>
              <a:rPr lang="en-US" sz="1100" dirty="0">
                <a:effectLst/>
                <a:latin typeface="Helvetica" pitchFamily="2" charset="0"/>
              </a:rPr>
              <a:t> </a:t>
            </a:r>
            <a:r>
              <a:rPr lang="en-US" sz="1100" dirty="0" err="1">
                <a:effectLst/>
                <a:latin typeface="Helvetica" pitchFamily="2" charset="0"/>
              </a:rPr>
              <a:t>competitionschedules,l</a:t>
            </a:r>
            <a:r>
              <a:rPr lang="en-US" sz="1100" dirty="0">
                <a:effectLst/>
                <a:latin typeface="Helvetica" pitchFamily="2" charset="0"/>
              </a:rPr>
              <a:t> </a:t>
            </a:r>
            <a:r>
              <a:rPr lang="en-US" sz="1100" dirty="0" err="1">
                <a:effectLst/>
                <a:latin typeface="Helvetica" pitchFamily="2" charset="0"/>
              </a:rPr>
              <a:t>coachingstaff</a:t>
            </a:r>
            <a:r>
              <a:rPr lang="en-US" sz="1100" dirty="0">
                <a:effectLst/>
                <a:latin typeface="Helvetica" pitchFamily="2" charset="0"/>
              </a:rPr>
              <a:t>) </a:t>
            </a:r>
            <a:r>
              <a:rPr lang="en-US" sz="1100" dirty="0" err="1">
                <a:effectLst/>
                <a:latin typeface="Helvetica" pitchFamily="2" charset="0"/>
              </a:rPr>
              <a:t>arebasedon</a:t>
            </a:r>
            <a:r>
              <a:rPr lang="en-US" sz="1100" dirty="0">
                <a:effectLst/>
                <a:latin typeface="Helvetica" pitchFamily="2" charset="0"/>
              </a:rPr>
              <a:t> the </a:t>
            </a:r>
            <a:r>
              <a:rPr lang="en-US" sz="1100" dirty="0" err="1">
                <a:effectLst/>
                <a:latin typeface="Helvetica" pitchFamily="2" charset="0"/>
              </a:rPr>
              <a:t>competitiveneedsof</a:t>
            </a:r>
            <a:r>
              <a:rPr lang="en-US" sz="1100" dirty="0">
                <a:effectLst/>
                <a:latin typeface="Helvetica" pitchFamily="2" charset="0"/>
              </a:rPr>
              <a:t> the team; </a:t>
            </a:r>
            <a:endParaRPr lang="en-US" dirty="0"/>
          </a:p>
          <a:p>
            <a:r>
              <a:rPr lang="en-US" sz="900" dirty="0">
                <a:effectLst/>
                <a:latin typeface="Helvetica" pitchFamily="2" charset="0"/>
              </a:rPr>
              <a:t>' For </a:t>
            </a:r>
            <a:r>
              <a:rPr lang="en-US" sz="900" dirty="0" err="1">
                <a:effectLst/>
                <a:latin typeface="Helvetica" pitchFamily="2" charset="0"/>
              </a:rPr>
              <a:t>purposesof</a:t>
            </a:r>
            <a:r>
              <a:rPr lang="en-US" sz="900" dirty="0">
                <a:effectLst/>
                <a:latin typeface="Helvetica" pitchFamily="2" charset="0"/>
              </a:rPr>
              <a:t> this </a:t>
            </a:r>
            <a:r>
              <a:rPr lang="en-US" sz="900" dirty="0" err="1">
                <a:effectLst/>
                <a:latin typeface="Helvetica" pitchFamily="2" charset="0"/>
              </a:rPr>
              <a:t>analysis,thereis</a:t>
            </a:r>
            <a:r>
              <a:rPr lang="en-US" sz="900" dirty="0">
                <a:effectLst/>
                <a:latin typeface="Helvetica" pitchFamily="2" charset="0"/>
              </a:rPr>
              <a:t> no </a:t>
            </a:r>
            <a:r>
              <a:rPr lang="en-US" sz="900" dirty="0" err="1">
                <a:effectLst/>
                <a:latin typeface="Helvetica" pitchFamily="2" charset="0"/>
              </a:rPr>
              <a:t>presumptionthatthe</a:t>
            </a:r>
            <a:r>
              <a:rPr lang="en-US" sz="900" dirty="0">
                <a:effectLst/>
                <a:latin typeface="Helvetica" pitchFamily="2" charset="0"/>
              </a:rPr>
              <a:t> </a:t>
            </a:r>
            <a:r>
              <a:rPr lang="en-US" sz="900" dirty="0" err="1">
                <a:effectLst/>
                <a:latin typeface="Helvetica" pitchFamily="2" charset="0"/>
              </a:rPr>
              <a:t>amountof</a:t>
            </a:r>
            <a:r>
              <a:rPr lang="en-US" sz="900" dirty="0">
                <a:effectLst/>
                <a:latin typeface="Helvetica" pitchFamily="2" charset="0"/>
              </a:rPr>
              <a:t> time </a:t>
            </a:r>
            <a:r>
              <a:rPr lang="en-US" sz="900" dirty="0" err="1">
                <a:effectLst/>
                <a:latin typeface="Helvetica" pitchFamily="2" charset="0"/>
              </a:rPr>
              <a:t>dedicatedto</a:t>
            </a:r>
            <a:r>
              <a:rPr lang="en-US" sz="900" dirty="0">
                <a:effectLst/>
                <a:latin typeface="Helvetica" pitchFamily="2" charset="0"/>
              </a:rPr>
              <a:t> competition </a:t>
            </a:r>
            <a:r>
              <a:rPr lang="en-US" sz="900" dirty="0" err="1">
                <a:effectLst/>
                <a:latin typeface="Helvetica" pitchFamily="2" charset="0"/>
              </a:rPr>
              <a:t>mustbe</a:t>
            </a:r>
            <a:r>
              <a:rPr lang="en-US" sz="900" dirty="0">
                <a:effectLst/>
                <a:latin typeface="Helvetica" pitchFamily="2" charset="0"/>
              </a:rPr>
              <a:t> equal to or </a:t>
            </a:r>
            <a:r>
              <a:rPr lang="en-US" sz="900" dirty="0" err="1">
                <a:effectLst/>
                <a:latin typeface="Helvetica" pitchFamily="2" charset="0"/>
              </a:rPr>
              <a:t>greaterthan</a:t>
            </a:r>
            <a:r>
              <a:rPr lang="en-US" sz="900" dirty="0">
                <a:effectLst/>
                <a:latin typeface="Helvetica" pitchFamily="2" charset="0"/>
              </a:rPr>
              <a:t> the amount of time </a:t>
            </a:r>
            <a:r>
              <a:rPr lang="en-US" sz="900" dirty="0" err="1">
                <a:effectLst/>
                <a:latin typeface="Helvetica" pitchFamily="2" charset="0"/>
              </a:rPr>
              <a:t>dedicatedto</a:t>
            </a:r>
            <a:r>
              <a:rPr lang="en-US" sz="900" dirty="0">
                <a:effectLst/>
                <a:latin typeface="Helvetica" pitchFamily="2" charset="0"/>
              </a:rPr>
              <a:t> practice, </a:t>
            </a:r>
            <a:endParaRPr lang="en-US" dirty="0"/>
          </a:p>
          <a:p>
            <a:r>
              <a:rPr lang="en-US" sz="1100" dirty="0">
                <a:effectLst/>
                <a:latin typeface="Helvetica" pitchFamily="2" charset="0"/>
              </a:rPr>
              <a:t>Page4 - Dear </a:t>
            </a:r>
            <a:r>
              <a:rPr lang="en-US" sz="1100" dirty="0" err="1">
                <a:effectLst/>
                <a:latin typeface="Helvetica" pitchFamily="2" charset="0"/>
              </a:rPr>
              <a:t>ColleagueLetter:Athletic</a:t>
            </a:r>
            <a:r>
              <a:rPr lang="en-US" sz="1100" dirty="0">
                <a:effectLst/>
                <a:latin typeface="Helvetica" pitchFamily="2" charset="0"/>
              </a:rPr>
              <a:t> Activities </a:t>
            </a:r>
            <a:r>
              <a:rPr lang="en-US" sz="1100" dirty="0" err="1">
                <a:effectLst/>
                <a:latin typeface="Helvetica" pitchFamily="2" charset="0"/>
              </a:rPr>
              <a:t>Countedfor</a:t>
            </a:r>
            <a:r>
              <a:rPr lang="en-US" sz="1100" dirty="0">
                <a:effectLst/>
                <a:latin typeface="Helvetica" pitchFamily="2" charset="0"/>
              </a:rPr>
              <a:t> Title IX Compliance </a:t>
            </a:r>
            <a:endParaRPr lang="en-US" dirty="0"/>
          </a:p>
          <a:p>
            <a:pPr fontAlgn="auto">
              <a:buFont typeface="+mj-lt"/>
              <a:buAutoNum type="arabicPeriod" startAt="3"/>
            </a:pPr>
            <a:r>
              <a:rPr lang="en-US" sz="1100" dirty="0">
                <a:effectLst/>
                <a:latin typeface="Helvetica" pitchFamily="2" charset="0"/>
              </a:rPr>
              <a:t>If post-seasoncompetitionopportunitiesareavailable,whetherparticipationin post- </a:t>
            </a:r>
            <a:r>
              <a:rPr lang="en-US" sz="1100" dirty="0" err="1">
                <a:effectLst/>
                <a:latin typeface="Helvetica" pitchFamily="2" charset="0"/>
              </a:rPr>
              <a:t>seasoncompetitionis</a:t>
            </a:r>
            <a:r>
              <a:rPr lang="en-US" sz="1100" dirty="0">
                <a:effectLst/>
                <a:latin typeface="Helvetica" pitchFamily="2" charset="0"/>
              </a:rPr>
              <a:t> </a:t>
            </a:r>
            <a:r>
              <a:rPr lang="en-US" sz="1100" dirty="0" err="1">
                <a:effectLst/>
                <a:latin typeface="Helvetica" pitchFamily="2" charset="0"/>
              </a:rPr>
              <a:t>dependenot</a:t>
            </a:r>
            <a:r>
              <a:rPr lang="en-US" sz="1100" dirty="0">
                <a:effectLst/>
                <a:latin typeface="Helvetica" pitchFamily="2" charset="0"/>
              </a:rPr>
              <a:t> n or </a:t>
            </a:r>
            <a:r>
              <a:rPr lang="en-US" sz="1100" dirty="0" err="1">
                <a:effectLst/>
                <a:latin typeface="Helvetica" pitchFamily="2" charset="0"/>
              </a:rPr>
              <a:t>relatedto</a:t>
            </a:r>
            <a:r>
              <a:rPr lang="en-US" sz="1100" dirty="0">
                <a:effectLst/>
                <a:latin typeface="Helvetica" pitchFamily="2" charset="0"/>
              </a:rPr>
              <a:t> </a:t>
            </a:r>
            <a:r>
              <a:rPr lang="en-US" sz="1100" dirty="0" err="1">
                <a:effectLst/>
                <a:latin typeface="Helvetica" pitchFamily="2" charset="0"/>
              </a:rPr>
              <a:t>regularseasonresultsin</a:t>
            </a:r>
            <a:r>
              <a:rPr lang="en-US" sz="1100" dirty="0">
                <a:effectLst/>
                <a:latin typeface="Helvetica" pitchFamily="2" charset="0"/>
              </a:rPr>
              <a:t> a manner </a:t>
            </a:r>
            <a:r>
              <a:rPr lang="en-US" sz="1100" dirty="0" err="1">
                <a:effectLst/>
                <a:latin typeface="Helvetica" pitchFamily="2" charset="0"/>
              </a:rPr>
              <a:t>consistentwith</a:t>
            </a:r>
            <a:r>
              <a:rPr lang="en-US" sz="1100" dirty="0">
                <a:effectLst/>
                <a:latin typeface="Helvetica" pitchFamily="2" charset="0"/>
              </a:rPr>
              <a:t> </a:t>
            </a:r>
            <a:r>
              <a:rPr lang="en-US" sz="1100" dirty="0" err="1">
                <a:effectLst/>
                <a:latin typeface="Helvetica" pitchFamily="2" charset="0"/>
              </a:rPr>
              <a:t>establishedvarsitysports;and</a:t>
            </a:r>
            <a:r>
              <a:rPr lang="en-US" sz="1100" dirty="0">
                <a:effectLst/>
                <a:latin typeface="Helvetica" pitchFamily="2" charset="0"/>
              </a:rPr>
              <a:t> </a:t>
            </a:r>
          </a:p>
          <a:p>
            <a:pPr>
              <a:buFont typeface="+mj-lt"/>
              <a:buAutoNum type="arabicPeriod" startAt="3"/>
            </a:pPr>
            <a:r>
              <a:rPr lang="en-US" sz="1100" dirty="0" err="1">
                <a:effectLst/>
                <a:latin typeface="Helvetica" pitchFamily="2" charset="0"/>
              </a:rPr>
              <a:t>Whetherthe</a:t>
            </a:r>
            <a:r>
              <a:rPr lang="en-US" sz="1100" dirty="0">
                <a:effectLst/>
                <a:latin typeface="Helvetica" pitchFamily="2" charset="0"/>
              </a:rPr>
              <a:t> </a:t>
            </a:r>
            <a:r>
              <a:rPr lang="en-US" sz="1100" dirty="0" err="1">
                <a:effectLst/>
                <a:latin typeface="Helvetica" pitchFamily="2" charset="0"/>
              </a:rPr>
              <a:t>selectionof</a:t>
            </a:r>
            <a:r>
              <a:rPr lang="en-US" sz="1100" dirty="0">
                <a:effectLst/>
                <a:latin typeface="Helvetica" pitchFamily="2" charset="0"/>
              </a:rPr>
              <a:t> teams/participants</a:t>
            </a:r>
            <a:br>
              <a:rPr lang="en-US" sz="1100" dirty="0">
                <a:effectLst/>
                <a:latin typeface="Helvetica" pitchFamily="2" charset="0"/>
              </a:rPr>
            </a:br>
            <a:r>
              <a:rPr lang="en-US" sz="1100" dirty="0">
                <a:effectLst/>
                <a:latin typeface="Helvetica" pitchFamily="2" charset="0"/>
              </a:rPr>
              <a:t>is </a:t>
            </a:r>
            <a:r>
              <a:rPr lang="en-US" sz="1100" dirty="0" err="1">
                <a:effectLst/>
                <a:latin typeface="Helvetica" pitchFamily="2" charset="0"/>
              </a:rPr>
              <a:t>basedon</a:t>
            </a:r>
            <a:r>
              <a:rPr lang="en-US" sz="1100" dirty="0">
                <a:effectLst/>
                <a:latin typeface="Helvetica" pitchFamily="2" charset="0"/>
              </a:rPr>
              <a:t> </a:t>
            </a:r>
            <a:r>
              <a:rPr lang="en-US" sz="1100" dirty="0" err="1">
                <a:effectLst/>
                <a:latin typeface="Helvetica" pitchFamily="2" charset="0"/>
              </a:rPr>
              <a:t>factorsrelatedprimarily</a:t>
            </a:r>
            <a:r>
              <a:rPr lang="en-US" sz="1100" dirty="0">
                <a:effectLst/>
                <a:latin typeface="Helvetica" pitchFamily="2" charset="0"/>
              </a:rPr>
              <a:t> to </a:t>
            </a:r>
          </a:p>
          <a:p>
            <a:pPr>
              <a:buFont typeface="+mj-lt"/>
              <a:buAutoNum type="arabicPeriod" startAt="3"/>
            </a:pPr>
            <a:r>
              <a:rPr lang="en-US" sz="1100" dirty="0" err="1">
                <a:effectLst/>
                <a:latin typeface="Helvetica" pitchFamily="2" charset="0"/>
              </a:rPr>
              <a:t>athleticability</a:t>
            </a:r>
            <a:r>
              <a:rPr lang="en-US" sz="1100" dirty="0">
                <a:effectLst/>
                <a:latin typeface="Helvetica" pitchFamily="2" charset="0"/>
              </a:rPr>
              <a:t>. </a:t>
            </a:r>
          </a:p>
          <a:p>
            <a:r>
              <a:rPr lang="en-US" sz="1100" dirty="0" err="1">
                <a:effectLst/>
                <a:latin typeface="Helvetica" pitchFamily="2" charset="0"/>
              </a:rPr>
              <a:t>Pleasekeepin</a:t>
            </a:r>
            <a:r>
              <a:rPr lang="en-US" sz="1100" dirty="0">
                <a:effectLst/>
                <a:latin typeface="Helvetica" pitchFamily="2" charset="0"/>
              </a:rPr>
              <a:t> mind that OCR's </a:t>
            </a:r>
            <a:r>
              <a:rPr lang="en-US" sz="1100" dirty="0" err="1">
                <a:effectLst/>
                <a:latin typeface="Helvetica" pitchFamily="2" charset="0"/>
              </a:rPr>
              <a:t>determinationsbasedon</a:t>
            </a:r>
            <a:r>
              <a:rPr lang="en-US" sz="1100" dirty="0">
                <a:effectLst/>
                <a:latin typeface="Helvetica" pitchFamily="2" charset="0"/>
              </a:rPr>
              <a:t> </a:t>
            </a:r>
            <a:r>
              <a:rPr lang="en-US" sz="1100" dirty="0" err="1">
                <a:effectLst/>
                <a:latin typeface="Helvetica" pitchFamily="2" charset="0"/>
              </a:rPr>
              <a:t>thesefactorsarefact</a:t>
            </a:r>
            <a:r>
              <a:rPr lang="en-US" sz="1100" dirty="0">
                <a:effectLst/>
                <a:latin typeface="Helvetica" pitchFamily="2" charset="0"/>
              </a:rPr>
              <a:t>-specific.</a:t>
            </a:r>
            <a:br>
              <a:rPr lang="en-US" sz="1100" dirty="0">
                <a:effectLst/>
                <a:latin typeface="Helvetica" pitchFamily="2" charset="0"/>
              </a:rPr>
            </a:br>
            <a:r>
              <a:rPr lang="en-US" sz="1100" dirty="0">
                <a:effectLst/>
                <a:latin typeface="Helvetica" pitchFamily="2" charset="0"/>
              </a:rPr>
              <a:t>T h e r e f o r e , d e t e r m </a:t>
            </a:r>
            <a:r>
              <a:rPr lang="en-US" sz="1100" dirty="0" err="1">
                <a:effectLst/>
                <a:latin typeface="Helvetica" pitchFamily="2" charset="0"/>
              </a:rPr>
              <a:t>i</a:t>
            </a:r>
            <a:r>
              <a:rPr lang="en-US" sz="1100" dirty="0">
                <a:effectLst/>
                <a:latin typeface="Helvetica" pitchFamily="2" charset="0"/>
              </a:rPr>
              <a:t> n a t </a:t>
            </a:r>
            <a:r>
              <a:rPr lang="en-US" sz="1100" dirty="0" err="1">
                <a:effectLst/>
                <a:latin typeface="Helvetica" pitchFamily="2" charset="0"/>
              </a:rPr>
              <a:t>i</a:t>
            </a:r>
            <a:r>
              <a:rPr lang="en-US" sz="1100" dirty="0">
                <a:effectLst/>
                <a:latin typeface="Helvetica" pitchFamily="2" charset="0"/>
              </a:rPr>
              <a:t> o n s m a y v a r y d e p e n d </a:t>
            </a:r>
            <a:r>
              <a:rPr lang="en-US" sz="1100" dirty="0" err="1">
                <a:effectLst/>
                <a:latin typeface="Helvetica" pitchFamily="2" charset="0"/>
              </a:rPr>
              <a:t>i</a:t>
            </a:r>
            <a:r>
              <a:rPr lang="en-US" sz="1100" dirty="0">
                <a:effectLst/>
                <a:latin typeface="Helvetica" pitchFamily="2" charset="0"/>
              </a:rPr>
              <a:t> n g o n a s c h o o l d </a:t>
            </a:r>
            <a:r>
              <a:rPr lang="en-US" sz="1100" dirty="0" err="1">
                <a:effectLst/>
                <a:latin typeface="Helvetica" pitchFamily="2" charset="0"/>
              </a:rPr>
              <a:t>i</a:t>
            </a:r>
            <a:r>
              <a:rPr lang="en-US" sz="1100" dirty="0">
                <a:effectLst/>
                <a:latin typeface="Helvetica" pitchFamily="2" charset="0"/>
              </a:rPr>
              <a:t> s t r </a:t>
            </a:r>
            <a:r>
              <a:rPr lang="en-US" sz="1100" dirty="0" err="1">
                <a:effectLst/>
                <a:latin typeface="Helvetica" pitchFamily="2" charset="0"/>
              </a:rPr>
              <a:t>i</a:t>
            </a:r>
            <a:r>
              <a:rPr lang="en-US" sz="1100" dirty="0">
                <a:effectLst/>
                <a:latin typeface="Helvetica" pitchFamily="2" charset="0"/>
              </a:rPr>
              <a:t> c t o r p o s t s e c o n d a r </a:t>
            </a:r>
            <a:r>
              <a:rPr lang="en-US" sz="1100" dirty="0" err="1">
                <a:effectLst/>
                <a:latin typeface="Helvetica" pitchFamily="2" charset="0"/>
              </a:rPr>
              <a:t>yi</a:t>
            </a:r>
            <a:r>
              <a:rPr lang="en-US" sz="1100" dirty="0">
                <a:effectLst/>
                <a:latin typeface="Helvetica" pitchFamily="2" charset="0"/>
              </a:rPr>
              <a:t> n s t </a:t>
            </a:r>
            <a:r>
              <a:rPr lang="en-US" sz="1100" dirty="0" err="1">
                <a:effectLst/>
                <a:latin typeface="Helvetica" pitchFamily="2" charset="0"/>
              </a:rPr>
              <a:t>i</a:t>
            </a:r>
            <a:r>
              <a:rPr lang="en-US" sz="1100" dirty="0">
                <a:effectLst/>
                <a:latin typeface="Helvetica" pitchFamily="2" charset="0"/>
              </a:rPr>
              <a:t> t u t </a:t>
            </a:r>
            <a:r>
              <a:rPr lang="en-US" sz="1100" dirty="0" err="1">
                <a:effectLst/>
                <a:latin typeface="Helvetica" pitchFamily="2" charset="0"/>
              </a:rPr>
              <a:t>i</a:t>
            </a:r>
            <a:r>
              <a:rPr lang="en-US" sz="1100" dirty="0">
                <a:effectLst/>
                <a:latin typeface="Helvetica" pitchFamily="2" charset="0"/>
              </a:rPr>
              <a:t> o n ' s </a:t>
            </a:r>
            <a:endParaRPr lang="en-US" dirty="0"/>
          </a:p>
          <a:p>
            <a:r>
              <a:rPr lang="en-US" sz="1100" dirty="0">
                <a:effectLst/>
                <a:latin typeface="Helvetica" pitchFamily="2" charset="0"/>
              </a:rPr>
              <a:t>a t h l e t </a:t>
            </a:r>
            <a:r>
              <a:rPr lang="en-US" sz="1100" dirty="0" err="1">
                <a:effectLst/>
                <a:latin typeface="Helvetica" pitchFamily="2" charset="0"/>
              </a:rPr>
              <a:t>i</a:t>
            </a:r>
            <a:r>
              <a:rPr lang="en-US" sz="1100" dirty="0">
                <a:effectLst/>
                <a:latin typeface="Helvetica" pitchFamily="2" charset="0"/>
              </a:rPr>
              <a:t> c s p r o g r a m , t h e n a t u r e o f t h e p a r t </a:t>
            </a:r>
            <a:r>
              <a:rPr lang="en-US" sz="1100" dirty="0" err="1">
                <a:effectLst/>
                <a:latin typeface="Helvetica" pitchFamily="2" charset="0"/>
              </a:rPr>
              <a:t>i</a:t>
            </a:r>
            <a:r>
              <a:rPr lang="en-US" sz="1100" dirty="0">
                <a:effectLst/>
                <a:latin typeface="Helvetica" pitchFamily="2" charset="0"/>
              </a:rPr>
              <a:t> c u l a r a c t </a:t>
            </a:r>
            <a:r>
              <a:rPr lang="en-US" sz="1100" dirty="0" err="1">
                <a:effectLst/>
                <a:latin typeface="Helvetica" pitchFamily="2" charset="0"/>
              </a:rPr>
              <a:t>i</a:t>
            </a:r>
            <a:r>
              <a:rPr lang="en-US" sz="1100" dirty="0">
                <a:effectLst/>
                <a:latin typeface="Helvetica" pitchFamily="2" charset="0"/>
              </a:rPr>
              <a:t> v </a:t>
            </a:r>
            <a:r>
              <a:rPr lang="en-US" sz="1100" dirty="0" err="1">
                <a:effectLst/>
                <a:latin typeface="Helvetica" pitchFamily="2" charset="0"/>
              </a:rPr>
              <a:t>i</a:t>
            </a:r>
            <a:r>
              <a:rPr lang="en-US" sz="1100" dirty="0">
                <a:effectLst/>
                <a:latin typeface="Helvetica" pitchFamily="2" charset="0"/>
              </a:rPr>
              <a:t> t y , a n d t h e c </a:t>
            </a:r>
            <a:r>
              <a:rPr lang="en-US" sz="1100" dirty="0" err="1">
                <a:effectLst/>
                <a:latin typeface="Helvetica" pitchFamily="2" charset="0"/>
              </a:rPr>
              <a:t>i</a:t>
            </a:r>
            <a:r>
              <a:rPr lang="en-US" sz="1100" dirty="0">
                <a:effectLst/>
                <a:latin typeface="Helvetica" pitchFamily="2" charset="0"/>
              </a:rPr>
              <a:t> r c u m s t a n c e </a:t>
            </a:r>
            <a:r>
              <a:rPr lang="en-US" sz="1100" dirty="0" err="1">
                <a:effectLst/>
                <a:latin typeface="Helvetica" pitchFamily="2" charset="0"/>
              </a:rPr>
              <a:t>su</a:t>
            </a:r>
            <a:r>
              <a:rPr lang="en-US" sz="1100" dirty="0">
                <a:effectLst/>
                <a:latin typeface="Helvetica" pitchFamily="2" charset="0"/>
              </a:rPr>
              <a:t> n d e r w h </a:t>
            </a:r>
            <a:r>
              <a:rPr lang="en-US" sz="1100" dirty="0" err="1">
                <a:effectLst/>
                <a:latin typeface="Helvetica" pitchFamily="2" charset="0"/>
              </a:rPr>
              <a:t>i</a:t>
            </a:r>
            <a:r>
              <a:rPr lang="en-US" sz="1100" dirty="0">
                <a:effectLst/>
                <a:latin typeface="Helvetica" pitchFamily="2" charset="0"/>
              </a:rPr>
              <a:t> c h </a:t>
            </a:r>
            <a:r>
              <a:rPr lang="en-US" sz="1100" dirty="0" err="1">
                <a:effectLst/>
                <a:latin typeface="Helvetica" pitchFamily="2" charset="0"/>
              </a:rPr>
              <a:t>i</a:t>
            </a:r>
            <a:r>
              <a:rPr lang="en-US" sz="1100" dirty="0">
                <a:effectLst/>
                <a:latin typeface="Helvetica" pitchFamily="2" charset="0"/>
              </a:rPr>
              <a:t> t </a:t>
            </a:r>
            <a:r>
              <a:rPr lang="en-US" sz="1100" dirty="0" err="1">
                <a:effectLst/>
                <a:latin typeface="Helvetica" pitchFamily="2" charset="0"/>
              </a:rPr>
              <a:t>i</a:t>
            </a:r>
            <a:r>
              <a:rPr lang="en-US" sz="1100" dirty="0">
                <a:effectLst/>
                <a:latin typeface="Helvetica" pitchFamily="2" charset="0"/>
              </a:rPr>
              <a:t> s conducted. </a:t>
            </a:r>
            <a:endParaRPr lang="en-US" dirty="0"/>
          </a:p>
          <a:p>
            <a:r>
              <a:rPr lang="en-US" sz="1100" dirty="0">
                <a:effectLst/>
                <a:latin typeface="Helvetica" pitchFamily="2" charset="0"/>
              </a:rPr>
              <a:t>I t </a:t>
            </a:r>
            <a:r>
              <a:rPr lang="en-US" sz="1100" dirty="0" err="1">
                <a:effectLst/>
                <a:latin typeface="Helvetica" pitchFamily="2" charset="0"/>
              </a:rPr>
              <a:t>i</a:t>
            </a:r>
            <a:r>
              <a:rPr lang="en-US" sz="1100" dirty="0">
                <a:effectLst/>
                <a:latin typeface="Helvetica" pitchFamily="2" charset="0"/>
              </a:rPr>
              <a:t> s O C R ' s p o l </a:t>
            </a:r>
            <a:r>
              <a:rPr lang="en-US" sz="1100" dirty="0" err="1">
                <a:effectLst/>
                <a:latin typeface="Helvetica" pitchFamily="2" charset="0"/>
              </a:rPr>
              <a:t>i</a:t>
            </a:r>
            <a:r>
              <a:rPr lang="en-US" sz="1100" dirty="0">
                <a:effectLst/>
                <a:latin typeface="Helvetica" pitchFamily="2" charset="0"/>
              </a:rPr>
              <a:t> c y t o e n c o u r a g </a:t>
            </a:r>
            <a:r>
              <a:rPr lang="en-US" sz="1100" dirty="0" err="1">
                <a:effectLst/>
                <a:latin typeface="Helvetica" pitchFamily="2" charset="0"/>
              </a:rPr>
              <a:t>ec</a:t>
            </a:r>
            <a:r>
              <a:rPr lang="en-US" sz="1100" dirty="0">
                <a:effectLst/>
                <a:latin typeface="Helvetica" pitchFamily="2" charset="0"/>
              </a:rPr>
              <a:t> o m p l </a:t>
            </a:r>
            <a:r>
              <a:rPr lang="en-US" sz="1100" dirty="0" err="1">
                <a:effectLst/>
                <a:latin typeface="Helvetica" pitchFamily="2" charset="0"/>
              </a:rPr>
              <a:t>i</a:t>
            </a:r>
            <a:r>
              <a:rPr lang="en-US" sz="1100" dirty="0">
                <a:effectLst/>
                <a:latin typeface="Helvetica" pitchFamily="2" charset="0"/>
              </a:rPr>
              <a:t> a n c </a:t>
            </a:r>
            <a:r>
              <a:rPr lang="en-US" sz="1100" dirty="0" err="1">
                <a:effectLst/>
                <a:latin typeface="Helvetica" pitchFamily="2" charset="0"/>
              </a:rPr>
              <a:t>ew</a:t>
            </a:r>
            <a:r>
              <a:rPr lang="en-US" sz="1100" dirty="0">
                <a:effectLst/>
                <a:latin typeface="Helvetica" pitchFamily="2" charset="0"/>
              </a:rPr>
              <a:t> </a:t>
            </a:r>
            <a:r>
              <a:rPr lang="en-US" sz="1100" dirty="0" err="1">
                <a:effectLst/>
                <a:latin typeface="Helvetica" pitchFamily="2" charset="0"/>
              </a:rPr>
              <a:t>i</a:t>
            </a:r>
            <a:r>
              <a:rPr lang="en-US" sz="1100" dirty="0">
                <a:effectLst/>
                <a:latin typeface="Helvetica" pitchFamily="2" charset="0"/>
              </a:rPr>
              <a:t> t h t h e T </a:t>
            </a:r>
            <a:r>
              <a:rPr lang="en-US" sz="1100" dirty="0" err="1">
                <a:effectLst/>
                <a:latin typeface="Helvetica" pitchFamily="2" charset="0"/>
              </a:rPr>
              <a:t>i</a:t>
            </a:r>
            <a:r>
              <a:rPr lang="en-US" sz="1100" dirty="0">
                <a:effectLst/>
                <a:latin typeface="Helvetica" pitchFamily="2" charset="0"/>
              </a:rPr>
              <a:t> t l e l X a t h l e t </a:t>
            </a:r>
            <a:r>
              <a:rPr lang="en-US" sz="1100" dirty="0" err="1">
                <a:effectLst/>
                <a:latin typeface="Helvetica" pitchFamily="2" charset="0"/>
              </a:rPr>
              <a:t>i</a:t>
            </a:r>
            <a:r>
              <a:rPr lang="en-US" sz="1100" dirty="0">
                <a:effectLst/>
                <a:latin typeface="Helvetica" pitchFamily="2" charset="0"/>
              </a:rPr>
              <a:t> c s r e g u l a t </a:t>
            </a:r>
            <a:r>
              <a:rPr lang="en-US" sz="1100" dirty="0" err="1">
                <a:effectLst/>
                <a:latin typeface="Helvetica" pitchFamily="2" charset="0"/>
              </a:rPr>
              <a:t>i</a:t>
            </a:r>
            <a:r>
              <a:rPr lang="en-US" sz="1100" dirty="0">
                <a:effectLst/>
                <a:latin typeface="Helvetica" pitchFamily="2" charset="0"/>
              </a:rPr>
              <a:t> o n </a:t>
            </a:r>
            <a:r>
              <a:rPr lang="en-US" sz="1100" dirty="0" err="1">
                <a:effectLst/>
                <a:latin typeface="Helvetica" pitchFamily="2" charset="0"/>
              </a:rPr>
              <a:t>si</a:t>
            </a:r>
            <a:r>
              <a:rPr lang="en-US" sz="1100" dirty="0">
                <a:effectLst/>
                <a:latin typeface="Helvetica" pitchFamily="2" charset="0"/>
              </a:rPr>
              <a:t> n a f l e x </a:t>
            </a:r>
            <a:r>
              <a:rPr lang="en-US" sz="1100" dirty="0" err="1">
                <a:effectLst/>
                <a:latin typeface="Helvetica" pitchFamily="2" charset="0"/>
              </a:rPr>
              <a:t>i</a:t>
            </a:r>
            <a:r>
              <a:rPr lang="en-US" sz="1100" dirty="0">
                <a:effectLst/>
                <a:latin typeface="Helvetica" pitchFamily="2" charset="0"/>
              </a:rPr>
              <a:t> b l e </a:t>
            </a:r>
            <a:r>
              <a:rPr lang="en-US" sz="1100" dirty="0" err="1">
                <a:effectLst/>
                <a:latin typeface="Helvetica" pitchFamily="2" charset="0"/>
              </a:rPr>
              <a:t>mannerthat</a:t>
            </a:r>
            <a:r>
              <a:rPr lang="en-US" sz="1100" dirty="0">
                <a:effectLst/>
                <a:latin typeface="Helvetica" pitchFamily="2" charset="0"/>
              </a:rPr>
              <a:t> </a:t>
            </a:r>
            <a:r>
              <a:rPr lang="en-US" sz="1100" dirty="0" err="1">
                <a:effectLst/>
                <a:latin typeface="Helvetica" pitchFamily="2" charset="0"/>
              </a:rPr>
              <a:t>expands,ratherthan</a:t>
            </a:r>
            <a:r>
              <a:rPr lang="en-US" sz="1100" dirty="0">
                <a:effectLst/>
                <a:latin typeface="Helvetica" pitchFamily="2" charset="0"/>
              </a:rPr>
              <a:t> limits, </a:t>
            </a:r>
            <a:r>
              <a:rPr lang="en-US" sz="1100" dirty="0" err="1">
                <a:effectLst/>
                <a:latin typeface="Helvetica" pitchFamily="2" charset="0"/>
              </a:rPr>
              <a:t>studentathleticopportunities.By</a:t>
            </a:r>
            <a:r>
              <a:rPr lang="en-US" sz="1100" dirty="0">
                <a:effectLst/>
                <a:latin typeface="Helvetica" pitchFamily="2" charset="0"/>
              </a:rPr>
              <a:t> </a:t>
            </a:r>
            <a:r>
              <a:rPr lang="en-US" sz="1100" dirty="0" err="1">
                <a:effectLst/>
                <a:latin typeface="Helvetica" pitchFamily="2" charset="0"/>
              </a:rPr>
              <a:t>disseminatingthis</a:t>
            </a:r>
            <a:r>
              <a:rPr lang="en-US" sz="1100" dirty="0">
                <a:effectLst/>
                <a:latin typeface="Helvetica" pitchFamily="2" charset="0"/>
              </a:rPr>
              <a:t> list of </a:t>
            </a:r>
            <a:r>
              <a:rPr lang="en-US" sz="1100" dirty="0" err="1">
                <a:effectLst/>
                <a:latin typeface="Helvetica" pitchFamily="2" charset="0"/>
              </a:rPr>
              <a:t>factors,OCR</a:t>
            </a:r>
            <a:r>
              <a:rPr lang="en-US" sz="1100" dirty="0">
                <a:effectLst/>
                <a:latin typeface="Helvetica" pitchFamily="2" charset="0"/>
              </a:rPr>
              <a:t> </a:t>
            </a:r>
            <a:r>
              <a:rPr lang="en-US" sz="1100" dirty="0" err="1">
                <a:effectLst/>
                <a:latin typeface="Helvetica" pitchFamily="2" charset="0"/>
              </a:rPr>
              <a:t>intendsto</a:t>
            </a:r>
            <a:r>
              <a:rPr lang="en-US" sz="1100" dirty="0">
                <a:effectLst/>
                <a:latin typeface="Helvetica" pitchFamily="2" charset="0"/>
              </a:rPr>
              <a:t> </a:t>
            </a:r>
            <a:r>
              <a:rPr lang="en-US" sz="1100" dirty="0" err="1">
                <a:effectLst/>
                <a:latin typeface="Helvetica" pitchFamily="2" charset="0"/>
              </a:rPr>
              <a:t>provideinstitutionswith</a:t>
            </a:r>
            <a:r>
              <a:rPr lang="en-US" sz="1100" dirty="0">
                <a:effectLst/>
                <a:latin typeface="Helvetica" pitchFamily="2" charset="0"/>
              </a:rPr>
              <a:t> </a:t>
            </a:r>
            <a:r>
              <a:rPr lang="en-US" sz="1100" dirty="0" err="1">
                <a:effectLst/>
                <a:latin typeface="Helvetica" pitchFamily="2" charset="0"/>
              </a:rPr>
              <a:t>informationto</a:t>
            </a:r>
            <a:r>
              <a:rPr lang="en-US" sz="1100" dirty="0">
                <a:effectLst/>
                <a:latin typeface="Helvetica" pitchFamily="2" charset="0"/>
              </a:rPr>
              <a:t> </a:t>
            </a:r>
            <a:r>
              <a:rPr lang="en-US" sz="1100" dirty="0" err="1">
                <a:effectLst/>
                <a:latin typeface="Helvetica" pitchFamily="2" charset="0"/>
              </a:rPr>
              <a:t>includenew</a:t>
            </a:r>
            <a:r>
              <a:rPr lang="en-US" sz="1100" dirty="0">
                <a:effectLst/>
                <a:latin typeface="Helvetica" pitchFamily="2" charset="0"/>
              </a:rPr>
              <a:t> </a:t>
            </a:r>
            <a:r>
              <a:rPr lang="en-US" sz="1100" dirty="0" err="1">
                <a:effectLst/>
                <a:latin typeface="Helvetica" pitchFamily="2" charset="0"/>
              </a:rPr>
              <a:t>sportsin</a:t>
            </a:r>
            <a:r>
              <a:rPr lang="en-US" sz="1100" dirty="0">
                <a:effectLst/>
                <a:latin typeface="Helvetica" pitchFamily="2" charset="0"/>
              </a:rPr>
              <a:t> their </a:t>
            </a:r>
            <a:r>
              <a:rPr lang="en-US" sz="1100" dirty="0" err="1">
                <a:effectLst/>
                <a:latin typeface="Helvetica" pitchFamily="2" charset="0"/>
              </a:rPr>
              <a:t>athleticsprograms,suchasthoseathleticactivitiesnot</a:t>
            </a:r>
            <a:r>
              <a:rPr lang="en-US" sz="1100" dirty="0">
                <a:effectLst/>
                <a:latin typeface="Helvetica" pitchFamily="2" charset="0"/>
              </a:rPr>
              <a:t> yet </a:t>
            </a:r>
            <a:r>
              <a:rPr lang="en-US" sz="1100" dirty="0" err="1">
                <a:effectLst/>
                <a:latin typeface="Helvetica" pitchFamily="2" charset="0"/>
              </a:rPr>
              <a:t>recognizedby</a:t>
            </a:r>
            <a:r>
              <a:rPr lang="en-US" sz="1100" dirty="0">
                <a:effectLst/>
                <a:latin typeface="Helvetica" pitchFamily="2" charset="0"/>
              </a:rPr>
              <a:t> </a:t>
            </a:r>
            <a:r>
              <a:rPr lang="en-US" sz="1100" dirty="0" err="1">
                <a:effectLst/>
                <a:latin typeface="Helvetica" pitchFamily="2" charset="0"/>
              </a:rPr>
              <a:t>governingathletics</a:t>
            </a:r>
            <a:r>
              <a:rPr lang="en-US" sz="1100" dirty="0">
                <a:effectLst/>
                <a:latin typeface="Helvetica" pitchFamily="2" charset="0"/>
              </a:rPr>
              <a:t> </a:t>
            </a:r>
            <a:r>
              <a:rPr lang="en-US" sz="1100" dirty="0" err="1">
                <a:effectLst/>
                <a:latin typeface="Helvetica" pitchFamily="2" charset="0"/>
              </a:rPr>
              <a:t>organizationsandthosefeaturedattheOlympicgames,if</a:t>
            </a:r>
            <a:r>
              <a:rPr lang="en-US" sz="1100" dirty="0">
                <a:effectLst/>
                <a:latin typeface="Helvetica" pitchFamily="2" charset="0"/>
              </a:rPr>
              <a:t> </a:t>
            </a:r>
            <a:r>
              <a:rPr lang="en-US" sz="1100" dirty="0" err="1">
                <a:effectLst/>
                <a:latin typeface="Helvetica" pitchFamily="2" charset="0"/>
              </a:rPr>
              <a:t>theysochoose.Expanding</a:t>
            </a:r>
            <a:r>
              <a:rPr lang="en-US" sz="1100" dirty="0">
                <a:effectLst/>
                <a:latin typeface="Helvetica" pitchFamily="2" charset="0"/>
              </a:rPr>
              <a:t> </a:t>
            </a:r>
            <a:r>
              <a:rPr lang="en-US" sz="1100" dirty="0" err="1">
                <a:effectLst/>
                <a:latin typeface="Helvetica" pitchFamily="2" charset="0"/>
              </a:rPr>
              <a:t>interscholasticand</a:t>
            </a:r>
            <a:r>
              <a:rPr lang="en-US" sz="1100" dirty="0">
                <a:effectLst/>
                <a:latin typeface="Helvetica" pitchFamily="2" charset="0"/>
              </a:rPr>
              <a:t> </a:t>
            </a:r>
            <a:r>
              <a:rPr lang="en-US" sz="1100" dirty="0" err="1">
                <a:effectLst/>
                <a:latin typeface="Helvetica" pitchFamily="2" charset="0"/>
              </a:rPr>
              <a:t>intercollegiatecompetitiveathleticopportunitiesthroughnew</a:t>
            </a:r>
            <a:r>
              <a:rPr lang="en-US" sz="1100" dirty="0">
                <a:effectLst/>
                <a:latin typeface="Helvetica" pitchFamily="2" charset="0"/>
              </a:rPr>
              <a:t> </a:t>
            </a:r>
            <a:r>
              <a:rPr lang="en-US" sz="1100" dirty="0" err="1">
                <a:effectLst/>
                <a:latin typeface="Helvetica" pitchFamily="2" charset="0"/>
              </a:rPr>
              <a:t>sportscan</a:t>
            </a:r>
            <a:r>
              <a:rPr lang="en-US" sz="1100" dirty="0">
                <a:effectLst/>
                <a:latin typeface="Helvetica" pitchFamily="2" charset="0"/>
              </a:rPr>
              <a:t> </a:t>
            </a:r>
            <a:r>
              <a:rPr lang="en-US" sz="1100" dirty="0" err="1">
                <a:effectLst/>
                <a:latin typeface="Helvetica" pitchFamily="2" charset="0"/>
              </a:rPr>
              <a:t>benefitstudentsby</a:t>
            </a:r>
            <a:r>
              <a:rPr lang="en-US" sz="1100" dirty="0">
                <a:effectLst/>
                <a:latin typeface="Helvetica" pitchFamily="2" charset="0"/>
              </a:rPr>
              <a:t> </a:t>
            </a:r>
            <a:r>
              <a:rPr lang="en-US" sz="1100" dirty="0" err="1">
                <a:effectLst/>
                <a:latin typeface="Helvetica" pitchFamily="2" charset="0"/>
              </a:rPr>
              <a:t>creatingandstimulatingstudentinterestin</a:t>
            </a:r>
            <a:r>
              <a:rPr lang="en-US" sz="1100" dirty="0">
                <a:effectLst/>
                <a:latin typeface="Helvetica" pitchFamily="2" charset="0"/>
              </a:rPr>
              <a:t> </a:t>
            </a:r>
            <a:r>
              <a:rPr lang="en-US" sz="1100" dirty="0" err="1">
                <a:effectLst/>
                <a:latin typeface="Helvetica" pitchFamily="2" charset="0"/>
              </a:rPr>
              <a:t>athletics,takingadvantageof</a:t>
            </a:r>
            <a:r>
              <a:rPr lang="en-US" sz="1100" dirty="0">
                <a:effectLst/>
                <a:latin typeface="Helvetica" pitchFamily="2" charset="0"/>
              </a:rPr>
              <a:t> </a:t>
            </a:r>
            <a:r>
              <a:rPr lang="en-US" sz="1100" dirty="0" err="1">
                <a:effectLst/>
                <a:latin typeface="Helvetica" pitchFamily="2" charset="0"/>
              </a:rPr>
              <a:t>athleticopportunitiesspecificto</a:t>
            </a:r>
            <a:r>
              <a:rPr lang="en-US" sz="1100" dirty="0">
                <a:effectLst/>
                <a:latin typeface="Helvetica" pitchFamily="2" charset="0"/>
              </a:rPr>
              <a:t> </a:t>
            </a:r>
            <a:r>
              <a:rPr lang="en-US" sz="1100" dirty="0" err="1">
                <a:effectLst/>
                <a:latin typeface="Helvetica" pitchFamily="2" charset="0"/>
              </a:rPr>
              <a:t>aparticularcompetitiveregion,andprovidingtheopportunity</a:t>
            </a:r>
            <a:r>
              <a:rPr lang="en-US" sz="1100" dirty="0">
                <a:effectLst/>
                <a:latin typeface="Helvetica" pitchFamily="2" charset="0"/>
              </a:rPr>
              <a:t> for </a:t>
            </a:r>
            <a:r>
              <a:rPr lang="en-US" sz="1100" dirty="0" err="1">
                <a:effectLst/>
                <a:latin typeface="Helvetica" pitchFamily="2" charset="0"/>
              </a:rPr>
              <a:t>accessto</a:t>
            </a:r>
            <a:r>
              <a:rPr lang="en-US" sz="1100" dirty="0">
                <a:effectLst/>
                <a:latin typeface="Helvetica" pitchFamily="2" charset="0"/>
              </a:rPr>
              <a:t> a wide </a:t>
            </a:r>
            <a:r>
              <a:rPr lang="en-US" sz="1100" dirty="0" err="1">
                <a:effectLst/>
                <a:latin typeface="Helvetica" pitchFamily="2" charset="0"/>
              </a:rPr>
              <a:t>arrayof</a:t>
            </a:r>
            <a:r>
              <a:rPr lang="en-US" sz="1100" dirty="0">
                <a:effectLst/>
                <a:latin typeface="Helvetica" pitchFamily="2" charset="0"/>
              </a:rPr>
              <a:t> </a:t>
            </a:r>
            <a:r>
              <a:rPr lang="en-US" sz="1100" dirty="0" err="1">
                <a:effectLst/>
                <a:latin typeface="Helvetica" pitchFamily="2" charset="0"/>
              </a:rPr>
              <a:t>competitiveathleticactivities</a:t>
            </a:r>
            <a:r>
              <a:rPr lang="en-US" sz="1100" dirty="0">
                <a:effectLst/>
                <a:latin typeface="Helvetica" pitchFamily="2" charset="0"/>
              </a:rPr>
              <a:t>. </a:t>
            </a:r>
            <a:endParaRPr lang="en-US" dirty="0"/>
          </a:p>
          <a:p>
            <a:r>
              <a:rPr lang="en-US" sz="1100" dirty="0">
                <a:effectLst/>
                <a:latin typeface="Helvetica" pitchFamily="2" charset="0"/>
              </a:rPr>
              <a:t>OCR </a:t>
            </a:r>
            <a:r>
              <a:rPr lang="en-US" sz="1100" dirty="0" err="1">
                <a:effectLst/>
                <a:latin typeface="Helvetica" pitchFamily="2" charset="0"/>
              </a:rPr>
              <a:t>remainsavailableto</a:t>
            </a:r>
            <a:r>
              <a:rPr lang="en-US" sz="1100" dirty="0">
                <a:effectLst/>
                <a:latin typeface="Helvetica" pitchFamily="2" charset="0"/>
              </a:rPr>
              <a:t> provide </a:t>
            </a:r>
            <a:r>
              <a:rPr lang="en-US" sz="1100" dirty="0" err="1">
                <a:effectLst/>
                <a:latin typeface="Helvetica" pitchFamily="2" charset="0"/>
              </a:rPr>
              <a:t>technicalassistanceon</a:t>
            </a:r>
            <a:r>
              <a:rPr lang="en-US" sz="1100" dirty="0">
                <a:effectLst/>
                <a:latin typeface="Helvetica" pitchFamily="2" charset="0"/>
              </a:rPr>
              <a:t> this </a:t>
            </a:r>
            <a:r>
              <a:rPr lang="en-US" sz="1100" dirty="0" err="1">
                <a:effectLst/>
                <a:latin typeface="Helvetica" pitchFamily="2" charset="0"/>
              </a:rPr>
              <a:t>issueto</a:t>
            </a:r>
            <a:r>
              <a:rPr lang="en-US" sz="1100" dirty="0">
                <a:effectLst/>
                <a:latin typeface="Helvetica" pitchFamily="2" charset="0"/>
              </a:rPr>
              <a:t> </a:t>
            </a:r>
            <a:r>
              <a:rPr lang="en-US" sz="1100" dirty="0" err="1">
                <a:effectLst/>
                <a:latin typeface="Helvetica" pitchFamily="2" charset="0"/>
              </a:rPr>
              <a:t>recipientson</a:t>
            </a:r>
            <a:r>
              <a:rPr lang="en-US" sz="1100" dirty="0">
                <a:effectLst/>
                <a:latin typeface="Helvetica" pitchFamily="2" charset="0"/>
              </a:rPr>
              <a:t> a case-by- </a:t>
            </a:r>
            <a:r>
              <a:rPr lang="en-US" sz="1100" dirty="0" err="1">
                <a:effectLst/>
                <a:latin typeface="Helvetica" pitchFamily="2" charset="0"/>
              </a:rPr>
              <a:t>casebasis.If</a:t>
            </a:r>
            <a:r>
              <a:rPr lang="en-US" sz="1100" dirty="0">
                <a:effectLst/>
                <a:latin typeface="Helvetica" pitchFamily="2" charset="0"/>
              </a:rPr>
              <a:t> </a:t>
            </a:r>
            <a:r>
              <a:rPr lang="en-US" sz="1100" dirty="0" err="1">
                <a:effectLst/>
                <a:latin typeface="Helvetica" pitchFamily="2" charset="0"/>
              </a:rPr>
              <a:t>youhavefurtherquestionsregardingtheapplicationof</a:t>
            </a:r>
            <a:r>
              <a:rPr lang="en-US" sz="1100" dirty="0">
                <a:effectLst/>
                <a:latin typeface="Helvetica" pitchFamily="2" charset="0"/>
              </a:rPr>
              <a:t> </a:t>
            </a:r>
            <a:r>
              <a:rPr lang="en-US" sz="1100" dirty="0" err="1">
                <a:effectLst/>
                <a:latin typeface="Helvetica" pitchFamily="2" charset="0"/>
              </a:rPr>
              <a:t>TitteIX</a:t>
            </a:r>
            <a:r>
              <a:rPr lang="en-US" sz="1100" dirty="0">
                <a:effectLst/>
                <a:latin typeface="Helvetica" pitchFamily="2" charset="0"/>
              </a:rPr>
              <a:t> </a:t>
            </a:r>
            <a:r>
              <a:rPr lang="en-US" sz="1100" dirty="0" err="1">
                <a:effectLst/>
                <a:latin typeface="Helvetica" pitchFamily="2" charset="0"/>
              </a:rPr>
              <a:t>toathletics</a:t>
            </a:r>
            <a:r>
              <a:rPr lang="en-US" sz="1100" dirty="0">
                <a:effectLst/>
                <a:latin typeface="Helvetica" pitchFamily="2" charset="0"/>
              </a:rPr>
              <a:t> </a:t>
            </a:r>
            <a:r>
              <a:rPr lang="en-US" sz="1100" dirty="0" err="1">
                <a:effectLst/>
                <a:latin typeface="Helvetica" pitchFamily="2" charset="0"/>
              </a:rPr>
              <a:t>programs,or</a:t>
            </a:r>
            <a:r>
              <a:rPr lang="en-US" sz="1100" dirty="0">
                <a:effectLst/>
                <a:latin typeface="Helvetica" pitchFamily="2" charset="0"/>
              </a:rPr>
              <a:t> </a:t>
            </a:r>
            <a:r>
              <a:rPr lang="en-US" sz="1100" dirty="0" err="1">
                <a:effectLst/>
                <a:latin typeface="Helvetica" pitchFamily="2" charset="0"/>
              </a:rPr>
              <a:t>seektechnicalassistancep,leasecontactthe</a:t>
            </a:r>
            <a:r>
              <a:rPr lang="en-US" sz="1100" dirty="0">
                <a:effectLst/>
                <a:latin typeface="Helvetica" pitchFamily="2" charset="0"/>
              </a:rPr>
              <a:t> OCR </a:t>
            </a:r>
            <a:r>
              <a:rPr lang="en-US" sz="1100" dirty="0" err="1">
                <a:effectLst/>
                <a:latin typeface="Helvetica" pitchFamily="2" charset="0"/>
              </a:rPr>
              <a:t>enforcementoffice</a:t>
            </a:r>
            <a:r>
              <a:rPr lang="en-US" sz="1100" dirty="0">
                <a:effectLst/>
                <a:latin typeface="Helvetica" pitchFamily="2" charset="0"/>
              </a:rPr>
              <a:t> </a:t>
            </a:r>
            <a:r>
              <a:rPr lang="en-US" sz="1100" dirty="0" err="1">
                <a:effectLst/>
                <a:latin typeface="Helvetica" pitchFamily="2" charset="0"/>
              </a:rPr>
              <a:t>servingyour</a:t>
            </a:r>
            <a:r>
              <a:rPr lang="en-US" sz="1100" dirty="0">
                <a:effectLst/>
                <a:latin typeface="Helvetica" pitchFamily="2" charset="0"/>
              </a:rPr>
              <a:t> </a:t>
            </a:r>
            <a:r>
              <a:rPr lang="en-US" sz="1100" dirty="0" err="1">
                <a:effectLst/>
                <a:latin typeface="Helvetica" pitchFamily="2" charset="0"/>
              </a:rPr>
              <a:t>stateor</a:t>
            </a:r>
            <a:r>
              <a:rPr lang="en-US" sz="1100" dirty="0">
                <a:effectLst/>
                <a:latin typeface="Helvetica" pitchFamily="2" charset="0"/>
              </a:rPr>
              <a:t> territory. </a:t>
            </a:r>
            <a:r>
              <a:rPr lang="en-US" sz="1100" dirty="0" err="1">
                <a:effectLst/>
                <a:latin typeface="Helvetica" pitchFamily="2" charset="0"/>
              </a:rPr>
              <a:t>Contactinformationfor</a:t>
            </a:r>
            <a:r>
              <a:rPr lang="en-US" sz="1100" dirty="0">
                <a:effectLst/>
                <a:latin typeface="Helvetica" pitchFamily="2" charset="0"/>
              </a:rPr>
              <a:t> </a:t>
            </a:r>
            <a:r>
              <a:rPr lang="en-US" sz="1100" dirty="0" err="1">
                <a:effectLst/>
                <a:latin typeface="Helvetica" pitchFamily="2" charset="0"/>
              </a:rPr>
              <a:t>theseofficesis</a:t>
            </a:r>
            <a:r>
              <a:rPr lang="en-US" sz="1100" dirty="0">
                <a:effectLst/>
                <a:latin typeface="Helvetica" pitchFamily="2" charset="0"/>
              </a:rPr>
              <a:t> </a:t>
            </a:r>
            <a:r>
              <a:rPr lang="en-US" sz="1100" dirty="0" err="1">
                <a:effectLst/>
                <a:latin typeface="Helvetica" pitchFamily="2" charset="0"/>
              </a:rPr>
              <a:t>availableon</a:t>
            </a:r>
            <a:r>
              <a:rPr lang="en-US" sz="1100" dirty="0">
                <a:effectLst/>
                <a:latin typeface="Helvetica" pitchFamily="2" charset="0"/>
              </a:rPr>
              <a:t> the </a:t>
            </a:r>
            <a:r>
              <a:rPr lang="en-US" sz="1100" dirty="0" err="1">
                <a:effectLst/>
                <a:latin typeface="Helvetica" pitchFamily="2" charset="0"/>
              </a:rPr>
              <a:t>Department'swebsite</a:t>
            </a:r>
            <a:r>
              <a:rPr lang="en-US" sz="1100" dirty="0">
                <a:effectLst/>
                <a:latin typeface="Helvetica" pitchFamily="2" charset="0"/>
              </a:rPr>
              <a:t> at http://w dcrobcolpO1.ed.gov/CFAPPS/</a:t>
            </a:r>
            <a:r>
              <a:rPr lang="en-US" sz="1100" dirty="0" err="1">
                <a:effectLst/>
                <a:latin typeface="Helvetica" pitchFamily="2" charset="0"/>
              </a:rPr>
              <a:t>OcR</a:t>
            </a:r>
            <a:r>
              <a:rPr lang="en-US" sz="1100" dirty="0">
                <a:effectLst/>
                <a:latin typeface="Helvetica" pitchFamily="2" charset="0"/>
              </a:rPr>
              <a:t>/</a:t>
            </a:r>
            <a:r>
              <a:rPr lang="en-US" sz="1100" dirty="0" err="1">
                <a:effectLst/>
                <a:latin typeface="Helvetica" pitchFamily="2" charset="0"/>
              </a:rPr>
              <a:t>contactus.cfm</a:t>
            </a:r>
            <a:r>
              <a:rPr lang="en-US" sz="1100" dirty="0">
                <a:effectLst/>
                <a:latin typeface="Helvetica" pitchFamily="2"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6</a:t>
            </a:fld>
            <a:endParaRPr lang="en-US"/>
          </a:p>
        </p:txBody>
      </p:sp>
    </p:spTree>
    <p:extLst>
      <p:ext uri="{BB962C8B-B14F-4D97-AF65-F5344CB8AC3E}">
        <p14:creationId xmlns:p14="http://schemas.microsoft.com/office/powerpoint/2010/main" val="419061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7</a:t>
            </a:fld>
            <a:endParaRPr lang="en-US"/>
          </a:p>
        </p:txBody>
      </p:sp>
    </p:spTree>
    <p:extLst>
      <p:ext uri="{BB962C8B-B14F-4D97-AF65-F5344CB8AC3E}">
        <p14:creationId xmlns:p14="http://schemas.microsoft.com/office/powerpoint/2010/main" val="253045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part one of the three-part test (part one), where an institution provides intercollegiate level athletic participation opportunities for male and female students in numbers substantially proportionate to their respective full-time undergraduate enrollments, OCR will find that the institution is providing nondiscriminatory participation opportunities for individuals of both sexes. </a:t>
            </a:r>
          </a:p>
          <a:p>
            <a:endParaRPr lang="en-US" dirty="0"/>
          </a:p>
          <a:p>
            <a:r>
              <a:rPr lang="en-US" dirty="0"/>
              <a:t>OCR's analysis begins with a determination of the number of participation opportunities afforded to male and female athletes in the intercollegiate athletic program. The Policy Interpretation defines participants as those athletes listed on this slide.</a:t>
            </a:r>
          </a:p>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8</a:t>
            </a:fld>
            <a:endParaRPr lang="en-US"/>
          </a:p>
        </p:txBody>
      </p:sp>
    </p:spTree>
    <p:extLst>
      <p:ext uri="{BB962C8B-B14F-4D97-AF65-F5344CB8AC3E}">
        <p14:creationId xmlns:p14="http://schemas.microsoft.com/office/powerpoint/2010/main" val="5309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part two of the three-part test (part two), an institution can show that it has a history and continuing practice of program expansion which is demonstrably responsive to the developing interests and abilities of the underrepresented sex. In effect, part two looks at an institution's past and continuing remedial efforts to provide nondiscriminatory participation opportunities through program expansion.</a:t>
            </a:r>
            <a:endParaRPr lang="en-US" baseline="30000" dirty="0"/>
          </a:p>
          <a:p>
            <a:endParaRPr lang="en-US" dirty="0"/>
          </a:p>
          <a:p>
            <a:r>
              <a:rPr lang="en-US" dirty="0"/>
              <a:t>OCR will review the entire history of the athletic program, focusing on the participation opportunities provided for the underrepresented sex. First, OCR will assess whether past actions of the institution have expanded participation opportunities for the underrepresented sex in a manner that was demonstrably responsive to their developing interests and abilities. Developing interests include interests that already exist at the institution.</a:t>
            </a:r>
            <a:r>
              <a:rPr lang="en-US" baseline="30000" dirty="0">
                <a:hlinkClick r:id="rId3"/>
              </a:rPr>
              <a:t>3</a:t>
            </a:r>
            <a:r>
              <a:rPr lang="en-US" dirty="0"/>
              <a:t> There are no fixed intervals of time within which an institution must have added participation opportunities. Neither is a particular number of sports dispositive. Rather, the focus is on whether the program expansion was responsive to developing interests and abilities of the underrepresented sex. In addition, the institution must demonstrate a continuing (i.e., present) practice of program expansion as warranted by developing interests and abilities. </a:t>
            </a:r>
          </a:p>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9</a:t>
            </a:fld>
            <a:endParaRPr lang="en-US"/>
          </a:p>
        </p:txBody>
      </p:sp>
    </p:spTree>
    <p:extLst>
      <p:ext uri="{BB962C8B-B14F-4D97-AF65-F5344CB8AC3E}">
        <p14:creationId xmlns:p14="http://schemas.microsoft.com/office/powerpoint/2010/main" val="63256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part two of the three-part test (part two), an institution can show that it has a history and continuing practice of program expansion which is demonstrably responsive to the developing interests and abilities of the underrepresented sex. In effect, part two looks at an institution's past and continuing remedial efforts to provide nondiscriminatory participation opportunities through program expansion.</a:t>
            </a:r>
            <a:endParaRPr lang="en-US" baseline="30000" dirty="0"/>
          </a:p>
          <a:p>
            <a:endParaRPr lang="en-US" dirty="0"/>
          </a:p>
          <a:p>
            <a:r>
              <a:rPr lang="en-US" dirty="0"/>
              <a:t>OCR will review the entire history of the athletic program, focusing on the participation opportunities provided for the underrepresented sex. First, OCR will assess whether past actions of the institution have expanded participation opportunities for the underrepresented sex in a manner that was demonstrably responsive to their developing interests and abilities. Developing interests include interests that already exist at the institution.</a:t>
            </a:r>
            <a:r>
              <a:rPr lang="en-US" baseline="30000" dirty="0">
                <a:hlinkClick r:id="rId3"/>
              </a:rPr>
              <a:t>3</a:t>
            </a:r>
            <a:r>
              <a:rPr lang="en-US" dirty="0"/>
              <a:t> There are no fixed intervals of time within which an institution must have added participation opportunities. Neither is a particular number of sports dispositive. Rather, the focus is on whether the program expansion was responsive to developing interests and abilities of the underrepresented sex. In addition, the institution must demonstrate a continuing (i.e., present) practice of program expansion as warranted by developing interests and abilities. </a:t>
            </a:r>
          </a:p>
          <a:p>
            <a:endParaRPr lang="en-US" dirty="0"/>
          </a:p>
          <a:p>
            <a:r>
              <a:rPr lang="en-US" dirty="0"/>
              <a:t>Examples</a:t>
            </a:r>
          </a:p>
          <a:p>
            <a:endParaRPr lang="en-US" dirty="0"/>
          </a:p>
          <a:p>
            <a:r>
              <a:rPr lang="en-US" dirty="0"/>
              <a:t>At the inception of its women's program in the mid-1970s, Institution C established seven teams for women. In 1984 it added a women's varsity team at the request of students and coaches. In 1990 it upgraded a women's club sport to varsity team status based on a request by the club members and an NCAA survey that showed a significant increase in girls high school participation in that sport. Institution C is currently implementing a plan to add a varsity women's team in the spring of 1996 that has been identified by a regional study as an emerging women's sport in the region. The addition of these teams resulted in an increased percentage of women participating in varsity athletics at the institution. Based on these facts, OCR would find Institution C in compliance with part two because it has a history of program expansion and is continuing to expand its program for women to meet their developing interests and abilities. </a:t>
            </a:r>
          </a:p>
          <a:p>
            <a:endParaRPr lang="en-US" dirty="0"/>
          </a:p>
          <a:p>
            <a:r>
              <a:rPr lang="en-US" dirty="0"/>
              <a:t>By 1980, Institution D established seven teams for women. Institution D added a women's varsity team in 1983 based on the requests of students and coaches. In 1991 it added a women's varsity team after an NCAA survey showed a significant increase in girls' high school participation in that sport. In 1993 Institution D eliminated a viable women's team and a viable men's team in an effort to reduce its athletic budget. It has taken no action relating to the underrepresented sex since 1993. Based on these facts, OCR would not find Institution D in compliance with part two. Institution D cannot show a continuing practice of program expansion that is responsive to the developing interests and abilities of the underrepresented sex where its only action since 1991 with regard to the underrepresented sex was to eliminate a team for which there was interest, ability and available competition. </a:t>
            </a:r>
          </a:p>
          <a:p>
            <a:endParaRPr lang="en-US" dirty="0"/>
          </a:p>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10</a:t>
            </a:fld>
            <a:endParaRPr lang="en-US"/>
          </a:p>
        </p:txBody>
      </p:sp>
    </p:spTree>
    <p:extLst>
      <p:ext uri="{BB962C8B-B14F-4D97-AF65-F5344CB8AC3E}">
        <p14:creationId xmlns:p14="http://schemas.microsoft.com/office/powerpoint/2010/main" val="34433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part three of the three-part test (part three) OCR determines whether an institution is fully and effectively accommodating the interests and abilities of its students who are members of the underrepresented sex -- including students who are admitted to the institution though not yet enrolled. Title IX provides that at recipient must provide equal athletic opportunity to its students. Accordingly, the Policy Interpretation does not require an institution to accommodate the interests and abilities of potential students.</a:t>
            </a:r>
            <a:r>
              <a:rPr lang="en-US" baseline="30000" dirty="0">
                <a:hlinkClick r:id="rId3"/>
              </a:rPr>
              <a:t>4</a:t>
            </a:r>
            <a:r>
              <a:rPr lang="en-US" dirty="0"/>
              <a:t> </a:t>
            </a:r>
          </a:p>
          <a:p>
            <a:endParaRPr lang="en-US" dirty="0"/>
          </a:p>
          <a:p>
            <a:r>
              <a:rPr lang="en-US" b="1" dirty="0"/>
              <a:t>a) Is there sufficient unmet interest to support an intercollegiate team?</a:t>
            </a:r>
            <a:r>
              <a:rPr lang="en-US" dirty="0"/>
              <a:t> </a:t>
            </a:r>
          </a:p>
          <a:p>
            <a:r>
              <a:rPr lang="en-US" dirty="0"/>
              <a:t>OCR will determine whether there is sufficient unmet interest among the institution's students who are members of the underrepresented sex to sustain an intercollegiate team. OCR will look for interest by the underrepresented sex as expressed through the following indicators, among others: </a:t>
            </a:r>
          </a:p>
          <a:p>
            <a:pPr>
              <a:buFont typeface="Arial" panose="020B0604020202020204" pitchFamily="34" charset="0"/>
              <a:buChar char="•"/>
            </a:pPr>
            <a:r>
              <a:rPr lang="en-US" dirty="0"/>
              <a:t>requests by students and admitted students that a particular sport be added; </a:t>
            </a:r>
          </a:p>
          <a:p>
            <a:pPr>
              <a:buFont typeface="Arial" panose="020B0604020202020204" pitchFamily="34" charset="0"/>
              <a:buChar char="•"/>
            </a:pPr>
            <a:r>
              <a:rPr lang="en-US" dirty="0"/>
              <a:t>requests that an existing club sport be elevated to intercollegiate team status; </a:t>
            </a:r>
          </a:p>
          <a:p>
            <a:pPr>
              <a:buFont typeface="Arial" panose="020B0604020202020204" pitchFamily="34" charset="0"/>
              <a:buChar char="•"/>
            </a:pPr>
            <a:r>
              <a:rPr lang="en-US" dirty="0"/>
              <a:t>participation in particular club or intramural sports; </a:t>
            </a:r>
          </a:p>
          <a:p>
            <a:pPr>
              <a:buFont typeface="Arial" panose="020B0604020202020204" pitchFamily="34" charset="0"/>
              <a:buChar char="•"/>
            </a:pPr>
            <a:r>
              <a:rPr lang="en-US" dirty="0"/>
              <a:t>interviews with students, admitted students, coaches, administrators and others regarding interest in particular sports; </a:t>
            </a:r>
          </a:p>
          <a:p>
            <a:pPr>
              <a:buFont typeface="Arial" panose="020B0604020202020204" pitchFamily="34" charset="0"/>
              <a:buChar char="•"/>
            </a:pPr>
            <a:r>
              <a:rPr lang="en-US" dirty="0"/>
              <a:t>results of questionnaires of students and admitted students regarding interests in particular sports; and </a:t>
            </a:r>
          </a:p>
          <a:p>
            <a:pPr>
              <a:buFont typeface="Arial" panose="020B0604020202020204" pitchFamily="34" charset="0"/>
              <a:buChar char="•"/>
            </a:pPr>
            <a:r>
              <a:rPr lang="en-US" dirty="0"/>
              <a:t>participation in particular in interscholastic sports by admitted students. </a:t>
            </a:r>
          </a:p>
          <a:p>
            <a:r>
              <a:rPr lang="en-US" dirty="0"/>
              <a:t>In addition, OCR will look at participation rates in sports in high schools, amateur athletic associations, and community sports leagues that operate in areas from which the institution draws its students in order to ascertain likely interest and ability of its students and admitted students in particular sport(s).</a:t>
            </a:r>
            <a:r>
              <a:rPr lang="en-US" baseline="30000" dirty="0">
                <a:hlinkClick r:id="rId4"/>
              </a:rPr>
              <a:t>5</a:t>
            </a:r>
            <a:r>
              <a:rPr lang="en-US" dirty="0"/>
              <a:t> For example, where OCR's investigation finds that a substantial number of high schools from the relevant region offer a particular sport which the institution does not offer for the underrepresented sex, OCR will ask the institution to provide a basis for any assertion that its students and admitted students are not interested in playing that sport. OCR may also interview students, admitted students, coaches, and others regarding interest in that sport. </a:t>
            </a:r>
          </a:p>
          <a:p>
            <a:r>
              <a:rPr lang="en-US" dirty="0"/>
              <a:t>An institution may evaluate its athletic program to assess the athletic interest of its students of the underrepresented sex using nondiscriminatory methods of its choosing. Accordingly, institutions have flexibility in choosing a nondiscriminatory method of determining athletic interests and abilities provided they meet certain requirements. </a:t>
            </a:r>
            <a:r>
              <a:rPr lang="en-US" u="sng" dirty="0"/>
              <a:t>See</a:t>
            </a:r>
            <a:r>
              <a:rPr lang="en-US" dirty="0"/>
              <a:t> 44 </a:t>
            </a:r>
            <a:r>
              <a:rPr lang="en-US" i="1" u="sng" dirty="0"/>
              <a:t>Fed. Reg</a:t>
            </a:r>
            <a:r>
              <a:rPr lang="en-US" i="1" dirty="0"/>
              <a:t>.</a:t>
            </a:r>
            <a:r>
              <a:rPr lang="en-US" dirty="0"/>
              <a:t> at 71417. These assessments may use straightforward and inexpensive techniques, such as a student questionnaire or an open forum, to identify students' interests and abilities. Thus, while OCR expects that an institution's assessment should reach a wide audience of students and should be open-ended regarding the sports students can express interest in, OCR does not require elaborate scientific validation of assessments. </a:t>
            </a:r>
          </a:p>
          <a:p>
            <a:r>
              <a:rPr lang="en-US" dirty="0"/>
              <a:t>An institution's evaluation of interest should be done periodically so that the institution can identify in a timely and responsive manner any developing interests and abilities of the underrepresented sex. The evaluation should also take into account sports played in the high schools and communities from which the institution draws its students both as an indication of possible interest on campus and to permit the institution to plan to meet the interests of admitted students of the underrepresented sex. </a:t>
            </a:r>
          </a:p>
          <a:p>
            <a:r>
              <a:rPr lang="en-US" b="1" dirty="0"/>
              <a:t>b)</a:t>
            </a:r>
            <a:r>
              <a:rPr lang="en-US" dirty="0"/>
              <a:t> </a:t>
            </a:r>
            <a:r>
              <a:rPr lang="en-US" b="1" dirty="0"/>
              <a:t>Is there sufficient ability to sustain an intercollegiate team?</a:t>
            </a:r>
            <a:r>
              <a:rPr lang="en-US" dirty="0"/>
              <a:t> </a:t>
            </a:r>
          </a:p>
          <a:p>
            <a:r>
              <a:rPr lang="en-US" dirty="0"/>
              <a:t>Second, OCR will determine whether there is sufficient ability among interested students of the underrepresented sex to sustain an intercollegiate team. OCR will examine indications of ability such as: </a:t>
            </a:r>
          </a:p>
          <a:p>
            <a:pPr>
              <a:buFont typeface="Arial" panose="020B0604020202020204" pitchFamily="34" charset="0"/>
              <a:buChar char="•"/>
            </a:pPr>
            <a:r>
              <a:rPr lang="en-US" dirty="0"/>
              <a:t>the athletic experience and accomplishments--in interscholastic, club or intramural competition--of students and admitted students interested in playing the sport; </a:t>
            </a:r>
          </a:p>
          <a:p>
            <a:pPr>
              <a:buFont typeface="Arial" panose="020B0604020202020204" pitchFamily="34" charset="0"/>
              <a:buChar char="•"/>
            </a:pPr>
            <a:r>
              <a:rPr lang="en-US" dirty="0"/>
              <a:t>opinions of coaches, administrators, and athletes at the institution regarding whether interested students and admitted students have the potential to sustain a varsity team; and </a:t>
            </a:r>
          </a:p>
          <a:p>
            <a:pPr>
              <a:buFont typeface="Arial" panose="020B0604020202020204" pitchFamily="34" charset="0"/>
              <a:buChar char="•"/>
            </a:pPr>
            <a:r>
              <a:rPr lang="en-US" dirty="0"/>
              <a:t>if the team has previously competed at the club or intramural level, whether the competitive experience of the team indicates that it has the potential to sustain an intercollegiate team. </a:t>
            </a:r>
          </a:p>
          <a:p>
            <a:r>
              <a:rPr lang="en-US" dirty="0"/>
              <a:t>Neither a poor competitive record nor the inability of interested students or admitted students to play at the same level of competition engaged in by the institution's other athletes is conclusive evidence of lack of ability. It is sufficient that interested students and admitted students have the potential to sustain an intercollegiate team. </a:t>
            </a:r>
          </a:p>
          <a:p>
            <a:r>
              <a:rPr lang="en-US" b="1" dirty="0"/>
              <a:t>c) Is there a reasonable expectation of competition for the team?</a:t>
            </a:r>
            <a:r>
              <a:rPr lang="en-US" dirty="0"/>
              <a:t> </a:t>
            </a:r>
          </a:p>
          <a:p>
            <a:r>
              <a:rPr lang="en-US" dirty="0"/>
              <a:t>Finally, OCR determines whether there is a reasonable expectation of intercollegiate competition for a particular sport in the institution's normal competitive region. In evaluating available competition, OCR will look at available competitive opportunities in the geographic area in which the institution's athletes primarily compete, including: </a:t>
            </a:r>
          </a:p>
          <a:p>
            <a:pPr>
              <a:buFont typeface="Arial" panose="020B0604020202020204" pitchFamily="34" charset="0"/>
              <a:buChar char="•"/>
            </a:pPr>
            <a:r>
              <a:rPr lang="en-US" dirty="0"/>
              <a:t>competitive opportunities offered by other schools against which the institution competes; and </a:t>
            </a:r>
          </a:p>
          <a:p>
            <a:pPr>
              <a:buFont typeface="Arial" panose="020B0604020202020204" pitchFamily="34" charset="0"/>
              <a:buChar char="•"/>
            </a:pPr>
            <a:r>
              <a:rPr lang="en-US" dirty="0"/>
              <a:t>competitive opportunities offered by other schools in the institution's geographic area, including those offered by schools against which the institution does not now compete. </a:t>
            </a:r>
          </a:p>
          <a:p>
            <a:r>
              <a:rPr lang="en-US" dirty="0"/>
              <a:t>Under the Policy Interpretation, the institution may also be required to actively encourage the development of intercollegiate competition for a sport for members of the underrepresented sex when overall athletic opportunities within its competitive region have been historically limited for members of that sex. </a:t>
            </a:r>
          </a:p>
          <a:p>
            <a:endParaRPr lang="en-US" dirty="0"/>
          </a:p>
        </p:txBody>
      </p:sp>
      <p:sp>
        <p:nvSpPr>
          <p:cNvPr id="4" name="Slide Number Placeholder 3"/>
          <p:cNvSpPr>
            <a:spLocks noGrp="1"/>
          </p:cNvSpPr>
          <p:nvPr>
            <p:ph type="sldNum" sz="quarter" idx="5"/>
          </p:nvPr>
        </p:nvSpPr>
        <p:spPr/>
        <p:txBody>
          <a:bodyPr/>
          <a:lstStyle/>
          <a:p>
            <a:fld id="{6F7A334D-342E-484C-AD8E-2631B705F6D6}" type="slidenum">
              <a:rPr lang="en-US" smtClean="0"/>
              <a:t>11</a:t>
            </a:fld>
            <a:endParaRPr lang="en-US"/>
          </a:p>
        </p:txBody>
      </p:sp>
    </p:spTree>
    <p:extLst>
      <p:ext uri="{BB962C8B-B14F-4D97-AF65-F5344CB8AC3E}">
        <p14:creationId xmlns:p14="http://schemas.microsoft.com/office/powerpoint/2010/main" val="206605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institutions that receive Federal financial assistance are prohibited under Title IX from</a:t>
            </a:r>
          </a:p>
          <a:p>
            <a:r>
              <a:rPr lang="en-US" dirty="0"/>
              <a:t>subjecting any person to discrimination on the basis of sex. Title IX authorizes the Department of</a:t>
            </a:r>
          </a:p>
          <a:p>
            <a:r>
              <a:rPr lang="en-US" dirty="0"/>
              <a:t>Education to issue regulations to effectuate Title IX.3 Under those regulations, a recipient must</a:t>
            </a:r>
          </a:p>
          <a:p>
            <a:r>
              <a:rPr lang="en-US" dirty="0"/>
              <a:t>designate at least one employee to coordinate its efforts to comply with and carry out its</a:t>
            </a:r>
          </a:p>
          <a:p>
            <a:r>
              <a:rPr lang="en-US" dirty="0"/>
              <a:t>responsibilities under Title IX and the Department’s implementing regulations.4 This position may</a:t>
            </a:r>
          </a:p>
          <a:p>
            <a:r>
              <a:rPr lang="en-US" dirty="0"/>
              <a:t>not be left vacant; a recipient must have at least one person designated and actually serving as the</a:t>
            </a:r>
          </a:p>
          <a:p>
            <a:r>
              <a:rPr lang="en-US" dirty="0"/>
              <a:t>Title IX coordinator at all times.</a:t>
            </a:r>
          </a:p>
        </p:txBody>
      </p:sp>
      <p:sp>
        <p:nvSpPr>
          <p:cNvPr id="4" name="Slide Number Placeholder 3"/>
          <p:cNvSpPr>
            <a:spLocks noGrp="1"/>
          </p:cNvSpPr>
          <p:nvPr>
            <p:ph type="sldNum" sz="quarter" idx="5"/>
          </p:nvPr>
        </p:nvSpPr>
        <p:spPr/>
        <p:txBody>
          <a:bodyPr/>
          <a:lstStyle/>
          <a:p>
            <a:fld id="{6F7A334D-342E-484C-AD8E-2631B705F6D6}" type="slidenum">
              <a:rPr lang="en-US" smtClean="0"/>
              <a:t>13</a:t>
            </a:fld>
            <a:endParaRPr lang="en-US"/>
          </a:p>
        </p:txBody>
      </p:sp>
    </p:spTree>
    <p:extLst>
      <p:ext uri="{BB962C8B-B14F-4D97-AF65-F5344CB8AC3E}">
        <p14:creationId xmlns:p14="http://schemas.microsoft.com/office/powerpoint/2010/main" val="344600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coordinators must have the full support of their institutions to be able to effectively</a:t>
            </a:r>
          </a:p>
          <a:p>
            <a:r>
              <a:rPr lang="en-US" dirty="0"/>
              <a:t>coordinate the recipient’s compliance with Title IX. Such support includes making the role of the</a:t>
            </a:r>
          </a:p>
          <a:p>
            <a:r>
              <a:rPr lang="en-US" dirty="0"/>
              <a:t>Title IX coordinator visible in the school community and ensuring that the Title IX coordinator is</a:t>
            </a:r>
          </a:p>
          <a:p>
            <a:r>
              <a:rPr lang="en-US" dirty="0"/>
              <a:t>sufficiently knowledgeable about Title IX and the recipient’s policies and procedures. Because</a:t>
            </a:r>
          </a:p>
          <a:p>
            <a:r>
              <a:rPr lang="en-US" dirty="0"/>
              <a:t>educational institutions vary in size and educational level, there are a variety of ways in which</a:t>
            </a:r>
          </a:p>
          <a:p>
            <a:r>
              <a:rPr lang="en-US" dirty="0"/>
              <a:t>recipients can ensure that their Title IX coordinators have community-wide visibility and</a:t>
            </a:r>
          </a:p>
          <a:p>
            <a:r>
              <a:rPr lang="en-US" dirty="0"/>
              <a:t>comprehensive knowledge and training</a:t>
            </a:r>
          </a:p>
        </p:txBody>
      </p:sp>
      <p:sp>
        <p:nvSpPr>
          <p:cNvPr id="4" name="Slide Number Placeholder 3"/>
          <p:cNvSpPr>
            <a:spLocks noGrp="1"/>
          </p:cNvSpPr>
          <p:nvPr>
            <p:ph type="sldNum" sz="quarter" idx="5"/>
          </p:nvPr>
        </p:nvSpPr>
        <p:spPr/>
        <p:txBody>
          <a:bodyPr/>
          <a:lstStyle/>
          <a:p>
            <a:fld id="{6F7A334D-342E-484C-AD8E-2631B705F6D6}" type="slidenum">
              <a:rPr lang="en-US" smtClean="0"/>
              <a:t>14</a:t>
            </a:fld>
            <a:endParaRPr lang="en-US"/>
          </a:p>
        </p:txBody>
      </p:sp>
    </p:spTree>
    <p:extLst>
      <p:ext uri="{BB962C8B-B14F-4D97-AF65-F5344CB8AC3E}">
        <p14:creationId xmlns:p14="http://schemas.microsoft.com/office/powerpoint/2010/main" val="25095323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9/13/23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about/offices/list/ocr/letters/colleague-201504-title-ix-coordinator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2.ed.gov/about/offices/list/ocr/letters/colleague-201301-504.pdf" TargetMode="External"/><Relationship Id="rId3" Type="http://schemas.openxmlformats.org/officeDocument/2006/relationships/hyperlink" Target="https://www2.ed.gov/about/offices/list/ocr/docs/clarific.html#two" TargetMode="External"/><Relationship Id="rId7" Type="http://schemas.openxmlformats.org/officeDocument/2006/relationships/hyperlink" Target="https://www2.ed.gov/about/offices/list/ocr/letters/colleague-20080917.pdf" TargetMode="External"/><Relationship Id="rId2" Type="http://schemas.openxmlformats.org/officeDocument/2006/relationships/hyperlink" Target="https://www2.ed.gov/policy/rights/guid/ocr/title-ix-coordinators.html" TargetMode="External"/><Relationship Id="rId1" Type="http://schemas.openxmlformats.org/officeDocument/2006/relationships/slideLayout" Target="../slideLayouts/slideLayout5.xml"/><Relationship Id="rId6" Type="http://schemas.openxmlformats.org/officeDocument/2006/relationships/hyperlink" Target="https://www2.ed.gov/about/offices/list/ocr/letters/title-ix-2008-0327.pdf" TargetMode="External"/><Relationship Id="rId5" Type="http://schemas.openxmlformats.org/officeDocument/2006/relationships/hyperlink" Target="https://www2.ed.gov/about/offices/list/ocr/docs/title9-qa-20100420.html" TargetMode="External"/><Relationship Id="rId4" Type="http://schemas.openxmlformats.org/officeDocument/2006/relationships/hyperlink" Target="https://www2.ed.gov/about/offices/list/ocr/letters/colleague-20100420.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about/offices/list/ocr/docs/clarific.html#two"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p:txBody>
          <a:bodyPr/>
          <a:lstStyle/>
          <a:p>
            <a:r>
              <a:rPr lang="en-US" sz="5500" dirty="0"/>
              <a:t>Equity in School Athletic Programs</a:t>
            </a: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13, 2023</a:t>
            </a:r>
          </a:p>
          <a:p>
            <a:endParaRPr lang="en-US" dirty="0"/>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9B1-37FA-7E5F-33A2-4A2DCD768829}"/>
              </a:ext>
            </a:extLst>
          </p:cNvPr>
          <p:cNvSpPr>
            <a:spLocks noGrp="1"/>
          </p:cNvSpPr>
          <p:nvPr>
            <p:ph type="title"/>
          </p:nvPr>
        </p:nvSpPr>
        <p:spPr/>
        <p:txBody>
          <a:bodyPr/>
          <a:lstStyle/>
          <a:p>
            <a:r>
              <a:rPr lang="en-US" b="1" dirty="0"/>
              <a:t>THREE-PART TEST -- Part Two</a:t>
            </a:r>
            <a:endParaRPr lang="en-US" dirty="0"/>
          </a:p>
        </p:txBody>
      </p:sp>
      <p:sp>
        <p:nvSpPr>
          <p:cNvPr id="3" name="Content Placeholder 2">
            <a:extLst>
              <a:ext uri="{FF2B5EF4-FFF2-40B4-BE49-F238E27FC236}">
                <a16:creationId xmlns:a16="http://schemas.microsoft.com/office/drawing/2014/main" id="{05AAD4F9-DBE6-5193-1075-1FB7FDEC1953}"/>
              </a:ext>
            </a:extLst>
          </p:cNvPr>
          <p:cNvSpPr>
            <a:spLocks noGrp="1"/>
          </p:cNvSpPr>
          <p:nvPr>
            <p:ph idx="1"/>
          </p:nvPr>
        </p:nvSpPr>
        <p:spPr>
          <a:xfrm>
            <a:off x="952499" y="2236787"/>
            <a:ext cx="10401302" cy="3522663"/>
          </a:xfrm>
        </p:spPr>
        <p:txBody>
          <a:bodyPr/>
          <a:lstStyle/>
          <a:p>
            <a:pPr>
              <a:spcBef>
                <a:spcPts val="400"/>
              </a:spcBef>
              <a:spcAft>
                <a:spcPts val="1000"/>
              </a:spcAft>
            </a:pPr>
            <a:r>
              <a:rPr lang="en-US" sz="2400" dirty="0"/>
              <a:t>OCR will consider the following factors, among others, as evidence that may indicate a </a:t>
            </a:r>
            <a:r>
              <a:rPr lang="en-US" sz="2400" u="sng" dirty="0"/>
              <a:t>continuing practice of program expansion</a:t>
            </a:r>
            <a:r>
              <a:rPr lang="en-US" sz="2400" dirty="0"/>
              <a:t> that is demonstrably responsive to the developing interests and abilities of the underrepresented sex: </a:t>
            </a:r>
          </a:p>
          <a:p>
            <a:pPr marL="342900" indent="-342900">
              <a:spcBef>
                <a:spcPts val="400"/>
              </a:spcBef>
              <a:spcAft>
                <a:spcPts val="1000"/>
              </a:spcAft>
              <a:buFont typeface="Arial" panose="020B0604020202020204" pitchFamily="34" charset="0"/>
              <a:buChar char="•"/>
            </a:pPr>
            <a:r>
              <a:rPr lang="en-US" sz="2400" dirty="0"/>
              <a:t>an institution's current implementation of a nondiscriminatory policy or procedure for requesting the addition of sports (including the elevation of club or intramural teams) and the effective communication of the policy or procedure to students; and </a:t>
            </a:r>
          </a:p>
          <a:p>
            <a:pPr marL="342900" indent="-342900">
              <a:spcBef>
                <a:spcPts val="400"/>
              </a:spcBef>
              <a:spcAft>
                <a:spcPts val="1000"/>
              </a:spcAft>
              <a:buFont typeface="Arial" panose="020B0604020202020204" pitchFamily="34" charset="0"/>
              <a:buChar char="•"/>
            </a:pPr>
            <a:r>
              <a:rPr lang="en-US" sz="2400" dirty="0"/>
              <a:t>an institution's current implementation of a plan of program expansion that is responsive to developing interests and abilities. </a:t>
            </a:r>
          </a:p>
          <a:p>
            <a:endParaRPr lang="en-US" dirty="0"/>
          </a:p>
        </p:txBody>
      </p:sp>
    </p:spTree>
    <p:extLst>
      <p:ext uri="{BB962C8B-B14F-4D97-AF65-F5344CB8AC3E}">
        <p14:creationId xmlns:p14="http://schemas.microsoft.com/office/powerpoint/2010/main" val="126503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AB78-A8E9-3352-9EE4-6A8C1CF01945}"/>
              </a:ext>
            </a:extLst>
          </p:cNvPr>
          <p:cNvSpPr>
            <a:spLocks noGrp="1"/>
          </p:cNvSpPr>
          <p:nvPr>
            <p:ph type="title"/>
          </p:nvPr>
        </p:nvSpPr>
        <p:spPr/>
        <p:txBody>
          <a:bodyPr/>
          <a:lstStyle/>
          <a:p>
            <a:r>
              <a:rPr lang="en-US" b="1" dirty="0"/>
              <a:t>THREE-PART TEST -- Part Three:</a:t>
            </a:r>
            <a:endParaRPr lang="en-US" dirty="0"/>
          </a:p>
        </p:txBody>
      </p:sp>
      <p:sp>
        <p:nvSpPr>
          <p:cNvPr id="3" name="Content Placeholder 2">
            <a:extLst>
              <a:ext uri="{FF2B5EF4-FFF2-40B4-BE49-F238E27FC236}">
                <a16:creationId xmlns:a16="http://schemas.microsoft.com/office/drawing/2014/main" id="{2A4F0239-CD2F-2F8F-B015-72D0AC552E2D}"/>
              </a:ext>
            </a:extLst>
          </p:cNvPr>
          <p:cNvSpPr>
            <a:spLocks noGrp="1"/>
          </p:cNvSpPr>
          <p:nvPr>
            <p:ph idx="1"/>
          </p:nvPr>
        </p:nvSpPr>
        <p:spPr>
          <a:xfrm>
            <a:off x="952499" y="2302110"/>
            <a:ext cx="10401302" cy="3522663"/>
          </a:xfrm>
        </p:spPr>
        <p:txBody>
          <a:bodyPr/>
          <a:lstStyle/>
          <a:p>
            <a:r>
              <a:rPr lang="en-US" b="1" dirty="0"/>
              <a:t>Is the Institution Fully and Effectively Accommodating the Interests and Abilities of the Underrepresented Sex?</a:t>
            </a:r>
          </a:p>
          <a:p>
            <a:pPr marL="457200" indent="-457200">
              <a:spcBef>
                <a:spcPts val="400"/>
              </a:spcBef>
              <a:spcAft>
                <a:spcPts val="1000"/>
              </a:spcAft>
              <a:buFont typeface="Arial" panose="020B0604020202020204" pitchFamily="34" charset="0"/>
              <a:buChar char="•"/>
            </a:pPr>
            <a:r>
              <a:rPr lang="en-US" b="1" dirty="0"/>
              <a:t>Is there sufficient unmet interest to support an intercollegiate team?</a:t>
            </a:r>
          </a:p>
          <a:p>
            <a:pPr marL="457200" indent="-457200">
              <a:spcBef>
                <a:spcPts val="400"/>
              </a:spcBef>
              <a:spcAft>
                <a:spcPts val="1000"/>
              </a:spcAft>
              <a:buFont typeface="Arial" panose="020B0604020202020204" pitchFamily="34" charset="0"/>
              <a:buChar char="•"/>
            </a:pPr>
            <a:r>
              <a:rPr lang="en-US" b="1" dirty="0"/>
              <a:t>Is there sufficient ability to sustain an intercollegiate team?</a:t>
            </a:r>
          </a:p>
          <a:p>
            <a:pPr marL="457200" indent="-457200">
              <a:spcBef>
                <a:spcPts val="400"/>
              </a:spcBef>
              <a:spcAft>
                <a:spcPts val="1000"/>
              </a:spcAft>
              <a:buFont typeface="Arial" panose="020B0604020202020204" pitchFamily="34" charset="0"/>
              <a:buChar char="•"/>
            </a:pPr>
            <a:r>
              <a:rPr lang="en-US" b="1" dirty="0"/>
              <a:t>Is there a reasonable expectation of competition for the team?</a:t>
            </a:r>
            <a:endParaRPr lang="en-US" dirty="0"/>
          </a:p>
        </p:txBody>
      </p:sp>
    </p:spTree>
    <p:extLst>
      <p:ext uri="{BB962C8B-B14F-4D97-AF65-F5344CB8AC3E}">
        <p14:creationId xmlns:p14="http://schemas.microsoft.com/office/powerpoint/2010/main" val="38386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5B84-8A97-4335-E7C9-5A762B3BB1D5}"/>
              </a:ext>
            </a:extLst>
          </p:cNvPr>
          <p:cNvSpPr>
            <a:spLocks noGrp="1"/>
          </p:cNvSpPr>
          <p:nvPr>
            <p:ph type="title"/>
          </p:nvPr>
        </p:nvSpPr>
        <p:spPr/>
        <p:txBody>
          <a:bodyPr/>
          <a:lstStyle/>
          <a:p>
            <a:r>
              <a:rPr lang="en-US" dirty="0"/>
              <a:t>Role of the Title IX Coordinator</a:t>
            </a:r>
          </a:p>
        </p:txBody>
      </p:sp>
      <p:sp>
        <p:nvSpPr>
          <p:cNvPr id="3" name="Text Placeholder 2">
            <a:extLst>
              <a:ext uri="{FF2B5EF4-FFF2-40B4-BE49-F238E27FC236}">
                <a16:creationId xmlns:a16="http://schemas.microsoft.com/office/drawing/2014/main" id="{BF1FF9F8-5D66-46FB-F80C-2D4435FF4324}"/>
              </a:ext>
            </a:extLst>
          </p:cNvPr>
          <p:cNvSpPr>
            <a:spLocks noGrp="1"/>
          </p:cNvSpPr>
          <p:nvPr>
            <p:ph type="body" idx="1"/>
          </p:nvPr>
        </p:nvSpPr>
        <p:spPr/>
        <p:txBody>
          <a:bodyPr>
            <a:normAutofit fontScale="77500" lnSpcReduction="20000"/>
          </a:bodyPr>
          <a:lstStyle/>
          <a:p>
            <a:r>
              <a:rPr lang="en-US" dirty="0"/>
              <a:t>Designation of the Title IX Coordinator</a:t>
            </a:r>
          </a:p>
          <a:p>
            <a:r>
              <a:rPr lang="en-US" dirty="0"/>
              <a:t>Responsibilities &amp; Authority of the Title IX Coordinator</a:t>
            </a:r>
          </a:p>
        </p:txBody>
      </p:sp>
    </p:spTree>
    <p:extLst>
      <p:ext uri="{BB962C8B-B14F-4D97-AF65-F5344CB8AC3E}">
        <p14:creationId xmlns:p14="http://schemas.microsoft.com/office/powerpoint/2010/main" val="38488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D82-F2F7-E93D-0936-B7FCCC1D54B2}"/>
              </a:ext>
            </a:extLst>
          </p:cNvPr>
          <p:cNvSpPr>
            <a:spLocks noGrp="1"/>
          </p:cNvSpPr>
          <p:nvPr>
            <p:ph type="title"/>
          </p:nvPr>
        </p:nvSpPr>
        <p:spPr/>
        <p:txBody>
          <a:bodyPr/>
          <a:lstStyle/>
          <a:p>
            <a:r>
              <a:rPr lang="en-US" dirty="0"/>
              <a:t>Title IX Coordinator</a:t>
            </a:r>
          </a:p>
        </p:txBody>
      </p:sp>
      <p:sp>
        <p:nvSpPr>
          <p:cNvPr id="3" name="Content Placeholder 2">
            <a:extLst>
              <a:ext uri="{FF2B5EF4-FFF2-40B4-BE49-F238E27FC236}">
                <a16:creationId xmlns:a16="http://schemas.microsoft.com/office/drawing/2014/main" id="{4AE8BBBF-A4E5-7865-D015-A690DEED29D3}"/>
              </a:ext>
            </a:extLst>
          </p:cNvPr>
          <p:cNvSpPr>
            <a:spLocks noGrp="1"/>
          </p:cNvSpPr>
          <p:nvPr>
            <p:ph idx="1"/>
          </p:nvPr>
        </p:nvSpPr>
        <p:spPr>
          <a:xfrm>
            <a:off x="952498" y="2394608"/>
            <a:ext cx="10401302" cy="3522663"/>
          </a:xfrm>
        </p:spPr>
        <p:txBody>
          <a:bodyPr/>
          <a:lstStyle/>
          <a:p>
            <a:r>
              <a:rPr lang="en-US" sz="2400" dirty="0"/>
              <a:t>SEAs must have recipient must designate at least one employee to coordinate its efforts to comply with and carry out its responsibilities under Title IX and the Department’s implementing regulations.</a:t>
            </a:r>
          </a:p>
          <a:p>
            <a:pPr marL="457200" indent="-457200">
              <a:buFont typeface="Arial" panose="020B0604020202020204" pitchFamily="34" charset="0"/>
              <a:buChar char="•"/>
            </a:pPr>
            <a:r>
              <a:rPr lang="en-US" sz="2400" dirty="0"/>
              <a:t>This position may not be left vacant; a recipient must have at least one person designated and actually serving as the Title IX coordinator at all times.</a:t>
            </a:r>
          </a:p>
          <a:p>
            <a:r>
              <a:rPr lang="en-US" sz="2400" dirty="0"/>
              <a:t>Resource: Dear Colleague Letter on Title IX Coordinators: </a:t>
            </a:r>
            <a:r>
              <a:rPr lang="en-US" sz="2400" dirty="0">
                <a:hlinkClick r:id="rId3"/>
              </a:rPr>
              <a:t>https://www2.ed.gov/about/offices/list/ocr/letters/colleague-201504-title-ix-coordinators.pdf</a:t>
            </a:r>
            <a:r>
              <a:rPr lang="en-US" sz="2400" dirty="0"/>
              <a:t> </a:t>
            </a:r>
          </a:p>
        </p:txBody>
      </p:sp>
    </p:spTree>
    <p:extLst>
      <p:ext uri="{BB962C8B-B14F-4D97-AF65-F5344CB8AC3E}">
        <p14:creationId xmlns:p14="http://schemas.microsoft.com/office/powerpoint/2010/main" val="128077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531A-AA93-9C84-1FA0-266933A5F0D0}"/>
              </a:ext>
            </a:extLst>
          </p:cNvPr>
          <p:cNvSpPr>
            <a:spLocks noGrp="1"/>
          </p:cNvSpPr>
          <p:nvPr>
            <p:ph type="title"/>
          </p:nvPr>
        </p:nvSpPr>
        <p:spPr/>
        <p:txBody>
          <a:bodyPr/>
          <a:lstStyle/>
          <a:p>
            <a:r>
              <a:rPr lang="en-US" dirty="0"/>
              <a:t>Title IX Coordinator – Roles &amp; Responsibilities </a:t>
            </a:r>
          </a:p>
        </p:txBody>
      </p:sp>
      <p:sp>
        <p:nvSpPr>
          <p:cNvPr id="3" name="Content Placeholder 2">
            <a:extLst>
              <a:ext uri="{FF2B5EF4-FFF2-40B4-BE49-F238E27FC236}">
                <a16:creationId xmlns:a16="http://schemas.microsoft.com/office/drawing/2014/main" id="{17FEB0CB-4678-B3FB-FFC4-BCF3C81542C1}"/>
              </a:ext>
            </a:extLst>
          </p:cNvPr>
          <p:cNvSpPr>
            <a:spLocks noGrp="1"/>
          </p:cNvSpPr>
          <p:nvPr>
            <p:ph idx="1"/>
          </p:nvPr>
        </p:nvSpPr>
        <p:spPr/>
        <p:txBody>
          <a:bodyPr/>
          <a:lstStyle/>
          <a:p>
            <a:r>
              <a:rPr lang="en-US" sz="2400" dirty="0"/>
              <a:t>Coordination of ASDOE’s compliance with Title IX, including the recipient’s grievance procedures for resolving Title IX complaints. This responsibility includes monitoring outcomes, identifying and addressing any patterns, and assessing effects on the campus climate</a:t>
            </a:r>
          </a:p>
          <a:p>
            <a:r>
              <a:rPr lang="en-US" sz="2400" dirty="0"/>
              <a:t>Note: Title IX makes it unlawful to retaliate against individuals—including Title IX coordinators—not just when they file a complaint alleging a violation of Title IX, but also when they participate in a Title IX investigation, hearing, or proceeding, or advocate for others’ Title IX rights</a:t>
            </a:r>
          </a:p>
          <a:p>
            <a:endParaRPr lang="en-US" dirty="0"/>
          </a:p>
        </p:txBody>
      </p:sp>
    </p:spTree>
    <p:extLst>
      <p:ext uri="{BB962C8B-B14F-4D97-AF65-F5344CB8AC3E}">
        <p14:creationId xmlns:p14="http://schemas.microsoft.com/office/powerpoint/2010/main" val="426726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8595-5590-1F5B-B28C-E13B2D0A680F}"/>
              </a:ext>
            </a:extLst>
          </p:cNvPr>
          <p:cNvSpPr>
            <a:spLocks noGrp="1"/>
          </p:cNvSpPr>
          <p:nvPr>
            <p:ph type="title"/>
          </p:nvPr>
        </p:nvSpPr>
        <p:spPr/>
        <p:txBody>
          <a:bodyPr/>
          <a:lstStyle/>
          <a:p>
            <a:r>
              <a:rPr lang="en-US" dirty="0"/>
              <a:t>Support for Title IX Coordinators</a:t>
            </a:r>
          </a:p>
        </p:txBody>
      </p:sp>
      <p:sp>
        <p:nvSpPr>
          <p:cNvPr id="3" name="Content Placeholder 2">
            <a:extLst>
              <a:ext uri="{FF2B5EF4-FFF2-40B4-BE49-F238E27FC236}">
                <a16:creationId xmlns:a16="http://schemas.microsoft.com/office/drawing/2014/main" id="{26E18D70-2B37-6C6E-3377-B583C7763BD2}"/>
              </a:ext>
            </a:extLst>
          </p:cNvPr>
          <p:cNvSpPr>
            <a:spLocks noGrp="1"/>
          </p:cNvSpPr>
          <p:nvPr>
            <p:ph idx="1"/>
          </p:nvPr>
        </p:nvSpPr>
        <p:spPr>
          <a:xfrm>
            <a:off x="952498" y="2394608"/>
            <a:ext cx="10401302" cy="3522663"/>
          </a:xfrm>
        </p:spPr>
        <p:txBody>
          <a:bodyPr/>
          <a:lstStyle/>
          <a:p>
            <a:pPr marL="457200" indent="-457200">
              <a:buFont typeface="Arial" panose="020B0604020202020204" pitchFamily="34" charset="0"/>
              <a:buChar char="•"/>
            </a:pPr>
            <a:r>
              <a:rPr lang="en-US" sz="2400" dirty="0"/>
              <a:t>Notification &amp; Visibility. Schools systems must post a notice of nondiscrimination stating that they do not discriminate on the basis of sex and that questions regarding Title IX may be referred to the recipient’s Title IX coordinator or to OCR.</a:t>
            </a:r>
          </a:p>
          <a:p>
            <a:pPr marL="457200" indent="-457200">
              <a:buFont typeface="Arial" panose="020B0604020202020204" pitchFamily="34" charset="0"/>
              <a:buChar char="•"/>
            </a:pPr>
            <a:r>
              <a:rPr lang="en-US" sz="2400" dirty="0"/>
              <a:t>Professional Learning: Title IX coordinators must be appropriately trained and posses comprehensive knowledge in all areas over which they have responsibility in order to effectively carry out those responsibilities, including the recipients’ policies and procedures on sex discrimination and all complaints raising Title IX issues throughout the institution.</a:t>
            </a:r>
          </a:p>
        </p:txBody>
      </p:sp>
    </p:spTree>
    <p:extLst>
      <p:ext uri="{BB962C8B-B14F-4D97-AF65-F5344CB8AC3E}">
        <p14:creationId xmlns:p14="http://schemas.microsoft.com/office/powerpoint/2010/main" val="304165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37FF-F296-F773-E896-0F22297F15D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A79DC90-8E22-9119-C228-E1E6B486F041}"/>
              </a:ext>
            </a:extLst>
          </p:cNvPr>
          <p:cNvSpPr>
            <a:spLocks noGrp="1"/>
          </p:cNvSpPr>
          <p:nvPr>
            <p:ph idx="1"/>
          </p:nvPr>
        </p:nvSpPr>
        <p:spPr>
          <a:xfrm>
            <a:off x="952498" y="2394608"/>
            <a:ext cx="10401302" cy="3522663"/>
          </a:xfrm>
        </p:spPr>
        <p:txBody>
          <a:bodyPr/>
          <a:lstStyle/>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2"/>
              </a:rPr>
              <a:t>Title IX Coordinator Resource Guide</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3"/>
              </a:rPr>
              <a:t>Clarification of Intercollegiate Athletics Policy Guidance: The Three-Part Test (1996)</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4"/>
              </a:rPr>
              <a:t>Intercollegiate Athletics Policy Clarification: The Three-Part Test - Part Three (2010)</a:t>
            </a:r>
            <a:r>
              <a:rPr lang="en-US" sz="1800" dirty="0">
                <a:effectLst/>
                <a:latin typeface="Arial" panose="020B0604020202020204" pitchFamily="34" charset="0"/>
                <a:ea typeface="Arial" panose="020B0604020202020204" pitchFamily="34" charset="0"/>
              </a:rPr>
              <a:t> |</a:t>
            </a:r>
            <a:r>
              <a:rPr lang="en-US" sz="1800" dirty="0">
                <a:solidFill>
                  <a:srgbClr val="1155CC"/>
                </a:solidFill>
                <a:effectLst/>
                <a:latin typeface="Arial" panose="020B0604020202020204" pitchFamily="34" charset="0"/>
                <a:ea typeface="Arial" panose="020B0604020202020204" pitchFamily="34" charset="0"/>
                <a:hlinkClick r:id="rId5"/>
              </a:rPr>
              <a:t> Q's &amp; A's</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6"/>
              </a:rPr>
              <a:t>Additional guidance regarding application of three-part test to interscholastic athletic programs (2008)</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7"/>
              </a:rPr>
              <a:t>Athletic Activities Counted for Title IX Compliance (2008)</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1200"/>
              </a:spcAft>
            </a:pPr>
            <a:r>
              <a:rPr lang="en-US" sz="1800" dirty="0">
                <a:solidFill>
                  <a:srgbClr val="1155CC"/>
                </a:solidFill>
                <a:effectLst/>
                <a:latin typeface="Arial" panose="020B0604020202020204" pitchFamily="34" charset="0"/>
                <a:ea typeface="Arial" panose="020B0604020202020204" pitchFamily="34" charset="0"/>
                <a:hlinkClick r:id="rId8"/>
              </a:rPr>
              <a:t>Students with Disabilities in Extracurricular Athletics</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3691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p:txBody>
          <a:bodyPr>
            <a:normAutofit fontScale="55000" lnSpcReduction="20000"/>
          </a:bodyPr>
          <a:lstStyle/>
          <a:p>
            <a:r>
              <a:rPr lang="en-US" dirty="0"/>
              <a:t>Learn more; request service.</a:t>
            </a:r>
          </a:p>
          <a:p>
            <a:r>
              <a:rPr lang="en-US" dirty="0"/>
              <a:t>WEEAC: </a:t>
            </a:r>
            <a:r>
              <a:rPr lang="en-US" dirty="0">
                <a:hlinkClick r:id="rId2"/>
              </a:rPr>
              <a:t>https://weeac.wested.org/</a:t>
            </a:r>
            <a:r>
              <a:rPr lang="en-US" dirty="0"/>
              <a:t> </a:t>
            </a:r>
          </a:p>
          <a:p>
            <a:r>
              <a:rPr lang="en-US" dirty="0"/>
              <a:t>Dr. Melly Wilson: </a:t>
            </a:r>
            <a:r>
              <a:rPr lang="en-US" dirty="0">
                <a:hlinkClick r:id="rId3"/>
              </a:rPr>
              <a:t>wilsonm@prel.org</a:t>
            </a:r>
            <a:endParaRPr lang="en-US" dirty="0"/>
          </a:p>
        </p:txBody>
      </p:sp>
    </p:spTree>
    <p:extLst>
      <p:ext uri="{BB962C8B-B14F-4D97-AF65-F5344CB8AC3E}">
        <p14:creationId xmlns:p14="http://schemas.microsoft.com/office/powerpoint/2010/main" val="227515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287587"/>
            <a:ext cx="10401302" cy="3522663"/>
          </a:xfrm>
        </p:spPr>
        <p:txBody>
          <a:bodyPr>
            <a:normAutofit fontScale="85000" lnSpcReduction="20000"/>
          </a:bodyPr>
          <a:lstStyle/>
          <a:p>
            <a:pPr marL="457200" indent="-457200">
              <a:lnSpc>
                <a:spcPct val="100000"/>
              </a:lnSpc>
              <a:buFont typeface="Arial" panose="020B0604020202020204" pitchFamily="34" charset="0"/>
              <a:buChar char="•"/>
            </a:pPr>
            <a:r>
              <a:rPr lang="en-US" dirty="0"/>
              <a:t>To build knowledge of Title IX regulations governing athletics.</a:t>
            </a:r>
          </a:p>
          <a:p>
            <a:pPr marL="457200" indent="-457200">
              <a:buFont typeface="Arial" panose="020B0604020202020204" pitchFamily="34" charset="0"/>
              <a:buChar char="•"/>
            </a:pPr>
            <a:r>
              <a:rPr lang="en-US" dirty="0"/>
              <a:t>To support ASDOE in ensuring equal access to education and the promotion of educational excellence through enforcement of civil rights in our nation's schools.</a:t>
            </a:r>
          </a:p>
          <a:p>
            <a:pPr marL="457200" indent="-457200">
              <a:buFont typeface="Arial" panose="020B0604020202020204" pitchFamily="34" charset="0"/>
              <a:buChar char="•"/>
            </a:pPr>
            <a:r>
              <a:rPr lang="en-US" dirty="0"/>
              <a:t>To strengthen protections for all students from discrimination and harassment based on race, color, national origin, sex, disability, and age.</a:t>
            </a:r>
          </a:p>
          <a:p>
            <a:pPr marL="457200" indent="-457200">
              <a:buFont typeface="Arial" panose="020B0604020202020204" pitchFamily="34" charset="0"/>
              <a:buChar char="•"/>
            </a:pPr>
            <a:r>
              <a:rPr lang="en-US" sz="2800" dirty="0"/>
              <a:t>To build understandings of the role of the Title IX Coordinator</a:t>
            </a:r>
          </a:p>
          <a:p>
            <a:pPr marL="457200" indent="-457200">
              <a:buFont typeface="Arial" panose="020B0604020202020204" pitchFamily="34" charset="0"/>
              <a:buChar char="•"/>
            </a:pPr>
            <a:endParaRPr lang="en-US" dirty="0"/>
          </a:p>
          <a:p>
            <a:pPr>
              <a:lnSpc>
                <a:spcPct val="100000"/>
              </a:lnSpc>
            </a:pPr>
            <a:endParaRPr lang="en-US" dirty="0"/>
          </a:p>
        </p:txBody>
      </p:sp>
    </p:spTree>
    <p:extLst>
      <p:ext uri="{BB962C8B-B14F-4D97-AF65-F5344CB8AC3E}">
        <p14:creationId xmlns:p14="http://schemas.microsoft.com/office/powerpoint/2010/main" val="95616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01C0-F362-624A-0A6B-561962B93C9D}"/>
              </a:ext>
            </a:extLst>
          </p:cNvPr>
          <p:cNvSpPr>
            <a:spLocks noGrp="1"/>
          </p:cNvSpPr>
          <p:nvPr>
            <p:ph type="title"/>
          </p:nvPr>
        </p:nvSpPr>
        <p:spPr>
          <a:xfrm>
            <a:off x="474673" y="1660524"/>
            <a:ext cx="3924799" cy="3757121"/>
          </a:xfrm>
        </p:spPr>
        <p:txBody>
          <a:bodyPr/>
          <a:lstStyle/>
          <a:p>
            <a:r>
              <a:rPr lang="en-US" sz="3600" dirty="0">
                <a:effectLst/>
                <a:ea typeface="Arial" panose="020B0604020202020204" pitchFamily="34" charset="0"/>
              </a:rPr>
              <a:t>Under federal law, the overall benefits and treatment of athletic programs for girls and boy must be equitable.</a:t>
            </a:r>
            <a:r>
              <a:rPr lang="en-US" sz="3600" dirty="0">
                <a:effectLst/>
              </a:rPr>
              <a:t> </a:t>
            </a:r>
            <a:endParaRPr lang="en-US" sz="3600" dirty="0"/>
          </a:p>
        </p:txBody>
      </p:sp>
      <p:sp>
        <p:nvSpPr>
          <p:cNvPr id="3" name="Content Placeholder 2">
            <a:extLst>
              <a:ext uri="{FF2B5EF4-FFF2-40B4-BE49-F238E27FC236}">
                <a16:creationId xmlns:a16="http://schemas.microsoft.com/office/drawing/2014/main" id="{2A751DD9-98EC-FAD9-3181-46F77BE08693}"/>
              </a:ext>
            </a:extLst>
          </p:cNvPr>
          <p:cNvSpPr>
            <a:spLocks noGrp="1"/>
          </p:cNvSpPr>
          <p:nvPr>
            <p:ph idx="1"/>
          </p:nvPr>
        </p:nvSpPr>
        <p:spPr/>
        <p:txBody>
          <a:bodyPr>
            <a:normAutofit/>
          </a:bodyPr>
          <a:lstStyle/>
          <a:p>
            <a:r>
              <a:rPr lang="en-US" dirty="0"/>
              <a:t>All interscholastic, club, or intramural athletics operated, sponsored, or provided by the school district must provide similar benefits, opportunities, and treatment to female and male students. </a:t>
            </a:r>
          </a:p>
          <a:p>
            <a:r>
              <a:rPr lang="en-US" dirty="0"/>
              <a:t>- Title IX of the Education Amendments of 1972 (Title IX)</a:t>
            </a:r>
          </a:p>
        </p:txBody>
      </p:sp>
    </p:spTree>
    <p:extLst>
      <p:ext uri="{BB962C8B-B14F-4D97-AF65-F5344CB8AC3E}">
        <p14:creationId xmlns:p14="http://schemas.microsoft.com/office/powerpoint/2010/main" val="230317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9281-94BB-A68A-36BA-454D7E934F66}"/>
              </a:ext>
            </a:extLst>
          </p:cNvPr>
          <p:cNvSpPr>
            <a:spLocks noGrp="1"/>
          </p:cNvSpPr>
          <p:nvPr>
            <p:ph type="title"/>
          </p:nvPr>
        </p:nvSpPr>
        <p:spPr/>
        <p:txBody>
          <a:bodyPr/>
          <a:lstStyle/>
          <a:p>
            <a:r>
              <a:rPr lang="en-US" dirty="0"/>
              <a:t>Title IX</a:t>
            </a:r>
          </a:p>
        </p:txBody>
      </p:sp>
      <p:sp>
        <p:nvSpPr>
          <p:cNvPr id="3" name="Content Placeholder 2">
            <a:extLst>
              <a:ext uri="{FF2B5EF4-FFF2-40B4-BE49-F238E27FC236}">
                <a16:creationId xmlns:a16="http://schemas.microsoft.com/office/drawing/2014/main" id="{DDAA522E-A20E-B85B-F1F8-B4AAD1A691B9}"/>
              </a:ext>
            </a:extLst>
          </p:cNvPr>
          <p:cNvSpPr>
            <a:spLocks noGrp="1"/>
          </p:cNvSpPr>
          <p:nvPr>
            <p:ph idx="1"/>
          </p:nvPr>
        </p:nvSpPr>
        <p:spPr>
          <a:xfrm>
            <a:off x="952498" y="2222079"/>
            <a:ext cx="10401302" cy="3522663"/>
          </a:xfrm>
        </p:spPr>
        <p:txBody>
          <a:bodyPr/>
          <a:lstStyle/>
          <a:p>
            <a:r>
              <a:rPr lang="en-US" sz="2400" dirty="0"/>
              <a:t>Title IX prohibits discrimination on the basis of sex in education programs and activities by recipients of Federal financial assistance. The Title IX regulations governing athletics state, in relevant part:</a:t>
            </a:r>
          </a:p>
          <a:p>
            <a:r>
              <a:rPr lang="en-US" sz="2400" dirty="0"/>
              <a:t>No person shall, on the basis of sex, be excluded from participation in, be denied the benefits of, be treated differently from another person or otherwise be discriminated against in any interscholastic, intercollegiate, club or intramural athletics offered by a recipient....</a:t>
            </a:r>
          </a:p>
          <a:p>
            <a:r>
              <a:rPr lang="en-US" sz="2400" dirty="0"/>
              <a:t>34 C.F.R. $ 106.a1(a). In particular, the regulations require institutions to "provide equal athletic opportunity for members of both sexes.”</a:t>
            </a:r>
          </a:p>
        </p:txBody>
      </p:sp>
    </p:spTree>
    <p:extLst>
      <p:ext uri="{BB962C8B-B14F-4D97-AF65-F5344CB8AC3E}">
        <p14:creationId xmlns:p14="http://schemas.microsoft.com/office/powerpoint/2010/main" val="53863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DB0F-BA14-2764-1179-D51F1C85A161}"/>
              </a:ext>
            </a:extLst>
          </p:cNvPr>
          <p:cNvSpPr>
            <a:spLocks noGrp="1"/>
          </p:cNvSpPr>
          <p:nvPr>
            <p:ph type="title"/>
          </p:nvPr>
        </p:nvSpPr>
        <p:spPr/>
        <p:txBody>
          <a:bodyPr/>
          <a:lstStyle/>
          <a:p>
            <a:r>
              <a:rPr lang="en-US" dirty="0"/>
              <a:t>Equal Athletic Opportunities </a:t>
            </a:r>
          </a:p>
        </p:txBody>
      </p:sp>
      <p:sp>
        <p:nvSpPr>
          <p:cNvPr id="3" name="Content Placeholder 2">
            <a:extLst>
              <a:ext uri="{FF2B5EF4-FFF2-40B4-BE49-F238E27FC236}">
                <a16:creationId xmlns:a16="http://schemas.microsoft.com/office/drawing/2014/main" id="{DEE7D75C-124C-F981-F99E-F2050AA4818E}"/>
              </a:ext>
            </a:extLst>
          </p:cNvPr>
          <p:cNvSpPr>
            <a:spLocks noGrp="1"/>
          </p:cNvSpPr>
          <p:nvPr>
            <p:ph idx="1"/>
          </p:nvPr>
        </p:nvSpPr>
        <p:spPr>
          <a:xfrm>
            <a:off x="952498" y="2247091"/>
            <a:ext cx="10401302" cy="3522663"/>
          </a:xfrm>
        </p:spPr>
        <p:txBody>
          <a:bodyPr/>
          <a:lstStyle/>
          <a:p>
            <a:r>
              <a:rPr lang="en-US" sz="2400" dirty="0"/>
              <a:t>When OCR conducts an investigation to determine whether an institution provides equal athletic opportunities as required by the Title IX regulations,</a:t>
            </a:r>
          </a:p>
          <a:p>
            <a:pPr marL="457200" indent="-457200">
              <a:spcBef>
                <a:spcPts val="400"/>
              </a:spcBef>
              <a:spcAft>
                <a:spcPts val="1000"/>
              </a:spcAft>
              <a:buFont typeface="Arial" panose="020B0604020202020204" pitchFamily="34" charset="0"/>
              <a:buChar char="•"/>
            </a:pPr>
            <a:r>
              <a:rPr lang="en-US" sz="2400" dirty="0"/>
              <a:t>OCR evaluates the opportunities provided by the institution's intercollegiate or interscholastic "sports." </a:t>
            </a:r>
          </a:p>
          <a:p>
            <a:pPr marL="457200" indent="-457200">
              <a:spcBef>
                <a:spcPts val="400"/>
              </a:spcBef>
              <a:spcAft>
                <a:spcPts val="1000"/>
              </a:spcAft>
              <a:buFont typeface="Arial" panose="020B0604020202020204" pitchFamily="34" charset="0"/>
              <a:buChar char="•"/>
            </a:pPr>
            <a:r>
              <a:rPr lang="en-US" sz="2400" dirty="0"/>
              <a:t>OCR does not have a specific definition of the term "sport.”</a:t>
            </a:r>
          </a:p>
          <a:p>
            <a:pPr marL="457200" indent="-457200">
              <a:spcBef>
                <a:spcPts val="400"/>
              </a:spcBef>
              <a:spcAft>
                <a:spcPts val="1000"/>
              </a:spcAft>
              <a:buFont typeface="Arial" panose="020B0604020202020204" pitchFamily="34" charset="0"/>
              <a:buChar char="•"/>
            </a:pPr>
            <a:r>
              <a:rPr lang="en-US" sz="2400" dirty="0"/>
              <a:t>OCR considers several factors related to an activity’s structure, administration, team preparation and competition, when determining whether an activity is a sport that can be counted as part of an institution’s intercollegiate or interscholastic  athletics program for the purpose of determining compliance with Title IX.</a:t>
            </a:r>
          </a:p>
        </p:txBody>
      </p:sp>
    </p:spTree>
    <p:extLst>
      <p:ext uri="{BB962C8B-B14F-4D97-AF65-F5344CB8AC3E}">
        <p14:creationId xmlns:p14="http://schemas.microsoft.com/office/powerpoint/2010/main" val="39560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CA6A-4E29-1335-BEFD-9622C3D723A8}"/>
              </a:ext>
            </a:extLst>
          </p:cNvPr>
          <p:cNvSpPr>
            <a:spLocks noGrp="1"/>
          </p:cNvSpPr>
          <p:nvPr>
            <p:ph type="title"/>
          </p:nvPr>
        </p:nvSpPr>
        <p:spPr/>
        <p:txBody>
          <a:bodyPr/>
          <a:lstStyle/>
          <a:p>
            <a:r>
              <a:rPr lang="en-US" dirty="0"/>
              <a:t>Title IX Compliance – Athletic Activities Counted: Three-Part Test</a:t>
            </a:r>
          </a:p>
        </p:txBody>
      </p:sp>
      <p:sp>
        <p:nvSpPr>
          <p:cNvPr id="3" name="Content Placeholder 2">
            <a:extLst>
              <a:ext uri="{FF2B5EF4-FFF2-40B4-BE49-F238E27FC236}">
                <a16:creationId xmlns:a16="http://schemas.microsoft.com/office/drawing/2014/main" id="{3EB1EEBA-5DE6-F43C-6F18-182333FD6936}"/>
              </a:ext>
            </a:extLst>
          </p:cNvPr>
          <p:cNvSpPr>
            <a:spLocks noGrp="1"/>
          </p:cNvSpPr>
          <p:nvPr>
            <p:ph idx="1"/>
          </p:nvPr>
        </p:nvSpPr>
        <p:spPr/>
        <p:txBody>
          <a:bodyPr/>
          <a:lstStyle/>
          <a:p>
            <a:pPr>
              <a:buFont typeface="+mj-lt"/>
              <a:buAutoNum type="arabicPeriod"/>
            </a:pPr>
            <a:r>
              <a:rPr lang="en-US" sz="2400" dirty="0"/>
              <a:t> Whether participation opportunities for male and female students are provided in numbers substantially proportionate to their respective enrollments; or </a:t>
            </a:r>
          </a:p>
          <a:p>
            <a:pPr>
              <a:buFont typeface="+mj-lt"/>
              <a:buAutoNum type="arabicPeriod"/>
            </a:pPr>
            <a:r>
              <a:rPr lang="en-US" sz="2400" dirty="0"/>
              <a:t> Where the members of one sex have been and are underrepresented among student athletes, whether the institution can show a history and continuing practice of program expansion which is demonstrably responsive to the developing interests and abilities of the members of that sex; or</a:t>
            </a:r>
          </a:p>
          <a:p>
            <a:endParaRPr lang="en-US" dirty="0"/>
          </a:p>
        </p:txBody>
      </p:sp>
    </p:spTree>
    <p:extLst>
      <p:ext uri="{BB962C8B-B14F-4D97-AF65-F5344CB8AC3E}">
        <p14:creationId xmlns:p14="http://schemas.microsoft.com/office/powerpoint/2010/main" val="219751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CA6A-4E29-1335-BEFD-9622C3D723A8}"/>
              </a:ext>
            </a:extLst>
          </p:cNvPr>
          <p:cNvSpPr>
            <a:spLocks noGrp="1"/>
          </p:cNvSpPr>
          <p:nvPr>
            <p:ph type="title"/>
          </p:nvPr>
        </p:nvSpPr>
        <p:spPr/>
        <p:txBody>
          <a:bodyPr/>
          <a:lstStyle/>
          <a:p>
            <a:r>
              <a:rPr lang="en-US" dirty="0"/>
              <a:t>Title IX Compliance – Athletic Activities Counted: Three-Part Test</a:t>
            </a:r>
          </a:p>
        </p:txBody>
      </p:sp>
      <p:sp>
        <p:nvSpPr>
          <p:cNvPr id="3" name="Content Placeholder 2">
            <a:extLst>
              <a:ext uri="{FF2B5EF4-FFF2-40B4-BE49-F238E27FC236}">
                <a16:creationId xmlns:a16="http://schemas.microsoft.com/office/drawing/2014/main" id="{3EB1EEBA-5DE6-F43C-6F18-182333FD6936}"/>
              </a:ext>
            </a:extLst>
          </p:cNvPr>
          <p:cNvSpPr>
            <a:spLocks noGrp="1"/>
          </p:cNvSpPr>
          <p:nvPr>
            <p:ph idx="1"/>
          </p:nvPr>
        </p:nvSpPr>
        <p:spPr/>
        <p:txBody>
          <a:bodyPr/>
          <a:lstStyle/>
          <a:p>
            <a:r>
              <a:rPr lang="en-US" sz="2400" dirty="0"/>
              <a:t>3. Where the members of one sex are underrepresented among student athletes, and the institution cannot show a history and continuing practice of program expansion, as described above, whether it can be demonstrated that the interests and abilities of the members of that sex have been fully and effectively accommodated by the present program. </a:t>
            </a:r>
          </a:p>
          <a:p>
            <a:r>
              <a:rPr lang="en-US" sz="2400" dirty="0"/>
              <a:t>Learn more: </a:t>
            </a:r>
            <a:r>
              <a:rPr lang="en-US" sz="2400" dirty="0">
                <a:hlinkClick r:id="rId3"/>
              </a:rPr>
              <a:t>https://www2.ed.gov/about/offices/list/ocr/docs/clarific.html#two</a:t>
            </a:r>
            <a:r>
              <a:rPr lang="en-US" sz="2400" dirty="0"/>
              <a:t> </a:t>
            </a:r>
          </a:p>
          <a:p>
            <a:endParaRPr lang="en-US" dirty="0"/>
          </a:p>
        </p:txBody>
      </p:sp>
    </p:spTree>
    <p:extLst>
      <p:ext uri="{BB962C8B-B14F-4D97-AF65-F5344CB8AC3E}">
        <p14:creationId xmlns:p14="http://schemas.microsoft.com/office/powerpoint/2010/main" val="195234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0EB9-52DA-3DDD-35C0-C139630EE3D0}"/>
              </a:ext>
            </a:extLst>
          </p:cNvPr>
          <p:cNvSpPr>
            <a:spLocks noGrp="1"/>
          </p:cNvSpPr>
          <p:nvPr>
            <p:ph type="title"/>
          </p:nvPr>
        </p:nvSpPr>
        <p:spPr/>
        <p:txBody>
          <a:bodyPr/>
          <a:lstStyle/>
          <a:p>
            <a:r>
              <a:rPr lang="en-US" b="1" dirty="0"/>
              <a:t>THREE-PART TEST -- Part One</a:t>
            </a:r>
            <a:endParaRPr lang="en-US" dirty="0"/>
          </a:p>
        </p:txBody>
      </p:sp>
      <p:sp>
        <p:nvSpPr>
          <p:cNvPr id="3" name="Content Placeholder 2">
            <a:extLst>
              <a:ext uri="{FF2B5EF4-FFF2-40B4-BE49-F238E27FC236}">
                <a16:creationId xmlns:a16="http://schemas.microsoft.com/office/drawing/2014/main" id="{4DC061B3-23FE-53FE-31E2-0E5F3F2B3F57}"/>
              </a:ext>
            </a:extLst>
          </p:cNvPr>
          <p:cNvSpPr>
            <a:spLocks noGrp="1"/>
          </p:cNvSpPr>
          <p:nvPr>
            <p:ph idx="1"/>
          </p:nvPr>
        </p:nvSpPr>
        <p:spPr>
          <a:xfrm>
            <a:off x="952499" y="2224087"/>
            <a:ext cx="10401302" cy="3522663"/>
          </a:xfrm>
        </p:spPr>
        <p:txBody>
          <a:bodyPr/>
          <a:lstStyle/>
          <a:p>
            <a:pPr>
              <a:spcBef>
                <a:spcPts val="400"/>
              </a:spcBef>
              <a:spcAft>
                <a:spcPts val="600"/>
              </a:spcAft>
            </a:pPr>
            <a:r>
              <a:rPr lang="en-US" b="1" dirty="0"/>
              <a:t>Are Participation Opportunities Substantially Proportionate to Enrollment?</a:t>
            </a:r>
          </a:p>
          <a:p>
            <a:pPr marL="457200" indent="-457200">
              <a:spcBef>
                <a:spcPts val="400"/>
              </a:spcBef>
              <a:spcAft>
                <a:spcPts val="600"/>
              </a:spcAft>
              <a:buFont typeface="Arial" panose="020B0604020202020204" pitchFamily="34" charset="0"/>
              <a:buChar char="•"/>
            </a:pPr>
            <a:r>
              <a:rPr lang="en-US" sz="2000" dirty="0"/>
              <a:t>Who are receiving the institutionally-sponsored support normally provided to athletes competing at the institution involved, e.g., coaching, equipment, medical and training room services, on a regular basis during a sport's season; and </a:t>
            </a:r>
          </a:p>
          <a:p>
            <a:pPr marL="457200" indent="-457200">
              <a:spcBef>
                <a:spcPts val="400"/>
              </a:spcBef>
              <a:spcAft>
                <a:spcPts val="600"/>
              </a:spcAft>
              <a:buFont typeface="Arial" panose="020B0604020202020204" pitchFamily="34" charset="0"/>
              <a:buChar char="•"/>
            </a:pPr>
            <a:r>
              <a:rPr lang="en-US" sz="2000" dirty="0"/>
              <a:t>Who are participating in organized practice sessions and other team meetings and activities on a regular basis during a sport's season; and </a:t>
            </a:r>
          </a:p>
          <a:p>
            <a:pPr marL="457200" indent="-457200">
              <a:spcBef>
                <a:spcPts val="400"/>
              </a:spcBef>
              <a:spcAft>
                <a:spcPts val="600"/>
              </a:spcAft>
              <a:buFont typeface="Arial" panose="020B0604020202020204" pitchFamily="34" charset="0"/>
              <a:buChar char="•"/>
            </a:pPr>
            <a:r>
              <a:rPr lang="en-US" sz="2000" dirty="0"/>
              <a:t>Who are listed on the eligibility or squad lists maintained for each sport, or </a:t>
            </a:r>
          </a:p>
          <a:p>
            <a:pPr marL="457200" indent="-457200">
              <a:spcBef>
                <a:spcPts val="400"/>
              </a:spcBef>
              <a:spcAft>
                <a:spcPts val="600"/>
              </a:spcAft>
              <a:buFont typeface="Arial" panose="020B0604020202020204" pitchFamily="34" charset="0"/>
              <a:buChar char="•"/>
            </a:pPr>
            <a:r>
              <a:rPr lang="en-US" sz="2000" dirty="0"/>
              <a:t>Who, because of injury, cannot meet a, b, or c above but continue to receive financial aid on the basis of athletic ability.</a:t>
            </a:r>
          </a:p>
          <a:p>
            <a:endParaRPr lang="en-US" dirty="0"/>
          </a:p>
        </p:txBody>
      </p:sp>
    </p:spTree>
    <p:extLst>
      <p:ext uri="{BB962C8B-B14F-4D97-AF65-F5344CB8AC3E}">
        <p14:creationId xmlns:p14="http://schemas.microsoft.com/office/powerpoint/2010/main" val="417468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9B1-37FA-7E5F-33A2-4A2DCD768829}"/>
              </a:ext>
            </a:extLst>
          </p:cNvPr>
          <p:cNvSpPr>
            <a:spLocks noGrp="1"/>
          </p:cNvSpPr>
          <p:nvPr>
            <p:ph type="title"/>
          </p:nvPr>
        </p:nvSpPr>
        <p:spPr/>
        <p:txBody>
          <a:bodyPr/>
          <a:lstStyle/>
          <a:p>
            <a:r>
              <a:rPr lang="en-US" b="1" dirty="0"/>
              <a:t>THREE-PART TEST -- Part Two</a:t>
            </a:r>
            <a:endParaRPr lang="en-US" dirty="0"/>
          </a:p>
        </p:txBody>
      </p:sp>
      <p:sp>
        <p:nvSpPr>
          <p:cNvPr id="3" name="Content Placeholder 2">
            <a:extLst>
              <a:ext uri="{FF2B5EF4-FFF2-40B4-BE49-F238E27FC236}">
                <a16:creationId xmlns:a16="http://schemas.microsoft.com/office/drawing/2014/main" id="{05AAD4F9-DBE6-5193-1075-1FB7FDEC1953}"/>
              </a:ext>
            </a:extLst>
          </p:cNvPr>
          <p:cNvSpPr>
            <a:spLocks noGrp="1"/>
          </p:cNvSpPr>
          <p:nvPr>
            <p:ph idx="1"/>
          </p:nvPr>
        </p:nvSpPr>
        <p:spPr>
          <a:xfrm>
            <a:off x="952499" y="2236787"/>
            <a:ext cx="10401302" cy="3522663"/>
          </a:xfrm>
        </p:spPr>
        <p:txBody>
          <a:bodyPr/>
          <a:lstStyle/>
          <a:p>
            <a:pPr>
              <a:spcBef>
                <a:spcPts val="400"/>
              </a:spcBef>
              <a:spcAft>
                <a:spcPts val="1000"/>
              </a:spcAft>
            </a:pPr>
            <a:r>
              <a:rPr lang="en-US" sz="2400" b="1" dirty="0"/>
              <a:t>Is there a History and Continuing Practice of Program Expansion for the Underrepresented Sex?</a:t>
            </a:r>
          </a:p>
          <a:p>
            <a:pPr>
              <a:spcBef>
                <a:spcPts val="400"/>
              </a:spcBef>
              <a:spcAft>
                <a:spcPts val="1000"/>
              </a:spcAft>
            </a:pPr>
            <a:r>
              <a:rPr lang="en-US" sz="2400" dirty="0"/>
              <a:t>OCR will consider the following factors, among others, as evidence that may indicate a </a:t>
            </a:r>
            <a:r>
              <a:rPr lang="en-US" sz="2400" u="sng" dirty="0"/>
              <a:t>history of program expansion:</a:t>
            </a:r>
          </a:p>
          <a:p>
            <a:pPr marL="342900" indent="-342900">
              <a:spcBef>
                <a:spcPts val="400"/>
              </a:spcBef>
              <a:spcAft>
                <a:spcPts val="1000"/>
              </a:spcAft>
              <a:buFont typeface="Arial" panose="020B0604020202020204" pitchFamily="34" charset="0"/>
              <a:buChar char="•"/>
            </a:pPr>
            <a:r>
              <a:rPr lang="en-US" sz="2200" dirty="0"/>
              <a:t>an institution's record of adding teams, or upgrading teams to status, for the underrepresented sex; </a:t>
            </a:r>
          </a:p>
          <a:p>
            <a:pPr marL="342900" indent="-342900">
              <a:spcBef>
                <a:spcPts val="400"/>
              </a:spcBef>
              <a:spcAft>
                <a:spcPts val="1000"/>
              </a:spcAft>
              <a:buFont typeface="Arial" panose="020B0604020202020204" pitchFamily="34" charset="0"/>
              <a:buChar char="•"/>
            </a:pPr>
            <a:r>
              <a:rPr lang="en-US" sz="2200" dirty="0"/>
              <a:t>an institution's record of increasing the numbers of </a:t>
            </a:r>
            <a:r>
              <a:rPr lang="en-US" sz="2200"/>
              <a:t>participants in </a:t>
            </a:r>
            <a:r>
              <a:rPr lang="en-US" sz="2200" dirty="0"/>
              <a:t>athletics who are members of the underrepresented sex; and </a:t>
            </a:r>
          </a:p>
          <a:p>
            <a:pPr marL="342900" indent="-342900">
              <a:spcBef>
                <a:spcPts val="400"/>
              </a:spcBef>
              <a:spcAft>
                <a:spcPts val="1000"/>
              </a:spcAft>
              <a:buFont typeface="Arial" panose="020B0604020202020204" pitchFamily="34" charset="0"/>
              <a:buChar char="•"/>
            </a:pPr>
            <a:r>
              <a:rPr lang="en-US" sz="2200" dirty="0"/>
              <a:t>an institution's affirmative responses to requests by students or others for addition or elevation of sports. </a:t>
            </a:r>
          </a:p>
          <a:p>
            <a:endParaRPr lang="en-US" dirty="0"/>
          </a:p>
        </p:txBody>
      </p:sp>
    </p:spTree>
    <p:extLst>
      <p:ext uri="{BB962C8B-B14F-4D97-AF65-F5344CB8AC3E}">
        <p14:creationId xmlns:p14="http://schemas.microsoft.com/office/powerpoint/2010/main" val="1866886015"/>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TotalTime>
  <Words>4342</Words>
  <Application>Microsoft Macintosh PowerPoint</Application>
  <PresentationFormat>Widescreen</PresentationFormat>
  <Paragraphs>168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Medium</vt:lpstr>
      <vt:lpstr>Helvetica</vt:lpstr>
      <vt:lpstr>Wingdings</vt:lpstr>
      <vt:lpstr>Office Theme</vt:lpstr>
      <vt:lpstr>Equity in School Athletic Programs</vt:lpstr>
      <vt:lpstr>Session Objectives</vt:lpstr>
      <vt:lpstr>Under federal law, the overall benefits and treatment of athletic programs for girls and boy must be equitable. </vt:lpstr>
      <vt:lpstr>Title IX</vt:lpstr>
      <vt:lpstr>Equal Athletic Opportunities </vt:lpstr>
      <vt:lpstr>Title IX Compliance – Athletic Activities Counted: Three-Part Test</vt:lpstr>
      <vt:lpstr>Title IX Compliance – Athletic Activities Counted: Three-Part Test</vt:lpstr>
      <vt:lpstr>THREE-PART TEST -- Part One</vt:lpstr>
      <vt:lpstr>THREE-PART TEST -- Part Two</vt:lpstr>
      <vt:lpstr>THREE-PART TEST -- Part Two</vt:lpstr>
      <vt:lpstr>THREE-PART TEST -- Part Three:</vt:lpstr>
      <vt:lpstr>Role of the Title IX Coordinator</vt:lpstr>
      <vt:lpstr>Title IX Coordinator</vt:lpstr>
      <vt:lpstr>Title IX Coordinator – Roles &amp; Responsibilities </vt:lpstr>
      <vt:lpstr>Support for Title IX Coordinators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59</cp:revision>
  <dcterms:created xsi:type="dcterms:W3CDTF">2023-01-12T22:22:18Z</dcterms:created>
  <dcterms:modified xsi:type="dcterms:W3CDTF">2023-09-13T23:08:38Z</dcterms:modified>
</cp:coreProperties>
</file>