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61" r:id="rId3"/>
    <p:sldId id="281" r:id="rId4"/>
    <p:sldId id="260" r:id="rId5"/>
    <p:sldId id="267" r:id="rId6"/>
    <p:sldId id="286" r:id="rId7"/>
    <p:sldId id="287" r:id="rId8"/>
    <p:sldId id="270" r:id="rId9"/>
    <p:sldId id="268" r:id="rId10"/>
    <p:sldId id="288" r:id="rId11"/>
    <p:sldId id="269" r:id="rId12"/>
    <p:sldId id="271" r:id="rId13"/>
    <p:sldId id="272" r:id="rId14"/>
    <p:sldId id="273" r:id="rId15"/>
    <p:sldId id="274" r:id="rId16"/>
    <p:sldId id="282" r:id="rId17"/>
    <p:sldId id="289" r:id="rId18"/>
    <p:sldId id="283" r:id="rId19"/>
    <p:sldId id="284" r:id="rId20"/>
    <p:sldId id="285" r:id="rId21"/>
    <p:sldId id="275" r:id="rId22"/>
    <p:sldId id="276" r:id="rId23"/>
    <p:sldId id="277" r:id="rId24"/>
    <p:sldId id="278" r:id="rId25"/>
    <p:sldId id="279" r:id="rId26"/>
    <p:sldId id="280" r:id="rId27"/>
    <p:sldId id="266" r:id="rId28"/>
    <p:sldId id="290"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E72"/>
    <a:srgbClr val="368167"/>
    <a:srgbClr val="4821BF"/>
    <a:srgbClr val="A8FCD8"/>
    <a:srgbClr val="4F4383"/>
    <a:srgbClr val="4AB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p:restoredTop sz="63636"/>
  </p:normalViewPr>
  <p:slideViewPr>
    <p:cSldViewPr snapToGrid="0">
      <p:cViewPr varScale="1">
        <p:scale>
          <a:sx n="54" d="100"/>
          <a:sy n="54" d="100"/>
        </p:scale>
        <p:origin x="2080" y="208"/>
      </p:cViewPr>
      <p:guideLst/>
    </p:cSldViewPr>
  </p:slideViewPr>
  <p:notesTextViewPr>
    <p:cViewPr>
      <p:scale>
        <a:sx n="1" d="1"/>
        <a:sy n="1" d="1"/>
      </p:scale>
      <p:origin x="0" y="0"/>
    </p:cViewPr>
  </p:notesTextViewPr>
  <p:notesViewPr>
    <p:cSldViewPr snapToGrid="0">
      <p:cViewPr varScale="1">
        <p:scale>
          <a:sx n="156" d="100"/>
          <a:sy n="156" d="100"/>
        </p:scale>
        <p:origin x="567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42F353-A2A6-CA91-4915-3ED3E74644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CDF024-16F0-374B-2BC8-39D934E86D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020253-742B-BF4A-B44C-D5E33C08281C}" type="datetimeFigureOut">
              <a:rPr lang="en-US" smtClean="0"/>
              <a:t>9/7/23</a:t>
            </a:fld>
            <a:endParaRPr lang="en-US"/>
          </a:p>
        </p:txBody>
      </p:sp>
      <p:sp>
        <p:nvSpPr>
          <p:cNvPr id="4" name="Footer Placeholder 3">
            <a:extLst>
              <a:ext uri="{FF2B5EF4-FFF2-40B4-BE49-F238E27FC236}">
                <a16:creationId xmlns:a16="http://schemas.microsoft.com/office/drawing/2014/main" id="{EC88E433-30A1-46DE-F850-524E43631B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CB092D-3910-0A6C-3F8E-487ACE5E7E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7CA09-5AEB-FA41-BC45-BA1CC3ED397B}" type="slidenum">
              <a:rPr lang="en-US" smtClean="0"/>
              <a:t>‹#›</a:t>
            </a:fld>
            <a:endParaRPr lang="en-US"/>
          </a:p>
        </p:txBody>
      </p:sp>
    </p:spTree>
    <p:extLst>
      <p:ext uri="{BB962C8B-B14F-4D97-AF65-F5344CB8AC3E}">
        <p14:creationId xmlns:p14="http://schemas.microsoft.com/office/powerpoint/2010/main" val="1658113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01:00:59.109"/>
    </inkml:context>
    <inkml:brush xml:id="br0">
      <inkml:brushProperty name="width" value="0.05" units="cm"/>
      <inkml:brushProperty name="height" value="0.05" units="cm"/>
    </inkml:brush>
  </inkml:definitions>
  <inkml:trace contextRef="#ctx0" brushRef="#br0">1 4 24575,'2'-2'0,"0"0"0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91B92-45C5-C94B-9D42-CCFDE7651058}" type="datetimeFigureOut">
              <a:rPr lang="en-US" smtClean="0"/>
              <a:t>9/7/23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8F775-F52E-4340-AE7D-3902AFF4B47F}" type="slidenum">
              <a:rPr lang="en-US" smtClean="0"/>
              <a:t>‹#›</a:t>
            </a:fld>
            <a:endParaRPr lang="en-US"/>
          </a:p>
        </p:txBody>
      </p:sp>
    </p:spTree>
    <p:extLst>
      <p:ext uri="{BB962C8B-B14F-4D97-AF65-F5344CB8AC3E}">
        <p14:creationId xmlns:p14="http://schemas.microsoft.com/office/powerpoint/2010/main" val="29136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Discrimination is the unfair or unequal treatment of a person or a group because they are part of a defined group, known as a protected class. Discrimination can also occur when a school's policy is neutral on its face and is administered in an even handed manner but has a disparate impact—i.e., a disproportionate and unjustified effect—on students of a particular protected class.</a:t>
            </a:r>
          </a:p>
          <a:p>
            <a:endParaRPr lang="en-US" dirty="0"/>
          </a:p>
        </p:txBody>
      </p:sp>
      <p:sp>
        <p:nvSpPr>
          <p:cNvPr id="4" name="Slide Number Placeholder 3"/>
          <p:cNvSpPr>
            <a:spLocks noGrp="1"/>
          </p:cNvSpPr>
          <p:nvPr>
            <p:ph type="sldNum" sz="quarter" idx="5"/>
          </p:nvPr>
        </p:nvSpPr>
        <p:spPr/>
        <p:txBody>
          <a:bodyPr/>
          <a:lstStyle/>
          <a:p>
            <a:fld id="{40E8F775-F52E-4340-AE7D-3902AFF4B47F}" type="slidenum">
              <a:rPr lang="en-US" smtClean="0"/>
              <a:t>1</a:t>
            </a:fld>
            <a:endParaRPr lang="en-US"/>
          </a:p>
        </p:txBody>
      </p:sp>
    </p:spTree>
    <p:extLst>
      <p:ext uri="{BB962C8B-B14F-4D97-AF65-F5344CB8AC3E}">
        <p14:creationId xmlns:p14="http://schemas.microsoft.com/office/powerpoint/2010/main" val="306558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Blip>
                <a:blip r:embed="rId3"/>
              </a:buBlip>
            </a:pPr>
            <a:r>
              <a:rPr lang="en-US" altLang="en-US" dirty="0">
                <a:solidFill>
                  <a:srgbClr val="000000"/>
                </a:solidFill>
              </a:rPr>
              <a:t>Discrimination is defined as different treatment which makes a distinction of one person or a group of persons from others; either intentionally, by neglect, or by actions or lack of actions based on . . .</a:t>
            </a:r>
            <a:r>
              <a:rPr lang="en-US" altLang="en-US" sz="1200" dirty="0">
                <a:solidFill>
                  <a:srgbClr val="000000"/>
                </a:solidFill>
              </a:rPr>
              <a:t> </a:t>
            </a:r>
          </a:p>
          <a:p>
            <a:pPr eaLnBrk="1" hangingPunct="1">
              <a:lnSpc>
                <a:spcPct val="90000"/>
              </a:lnSpc>
              <a:buFontTx/>
              <a:buBlip>
                <a:blip r:embed="rId3"/>
              </a:buBlip>
            </a:pPr>
            <a:r>
              <a:rPr lang="en-US" altLang="en-US" sz="1200" dirty="0">
                <a:solidFill>
                  <a:srgbClr val="000000"/>
                </a:solidFill>
              </a:rPr>
              <a:t>Race</a:t>
            </a:r>
          </a:p>
          <a:p>
            <a:pPr eaLnBrk="1" hangingPunct="1">
              <a:lnSpc>
                <a:spcPct val="90000"/>
              </a:lnSpc>
              <a:buFontTx/>
              <a:buBlip>
                <a:blip r:embed="rId3"/>
              </a:buBlip>
            </a:pPr>
            <a:r>
              <a:rPr lang="en-US" altLang="en-US" sz="1200" dirty="0">
                <a:solidFill>
                  <a:srgbClr val="000000"/>
                </a:solidFill>
              </a:rPr>
              <a:t>Color</a:t>
            </a:r>
          </a:p>
          <a:p>
            <a:pPr eaLnBrk="1" hangingPunct="1">
              <a:lnSpc>
                <a:spcPct val="90000"/>
              </a:lnSpc>
              <a:buFontTx/>
              <a:buBlip>
                <a:blip r:embed="rId3"/>
              </a:buBlip>
            </a:pPr>
            <a:r>
              <a:rPr lang="en-US" altLang="en-US" sz="1200" dirty="0">
                <a:solidFill>
                  <a:srgbClr val="000000"/>
                </a:solidFill>
              </a:rPr>
              <a:t>National origin</a:t>
            </a:r>
          </a:p>
          <a:p>
            <a:pPr eaLnBrk="1" hangingPunct="1">
              <a:lnSpc>
                <a:spcPct val="90000"/>
              </a:lnSpc>
              <a:buFontTx/>
              <a:buBlip>
                <a:blip r:embed="rId3"/>
              </a:buBlip>
            </a:pPr>
            <a:r>
              <a:rPr lang="en-US" altLang="en-US" sz="1200" dirty="0">
                <a:solidFill>
                  <a:srgbClr val="000000"/>
                </a:solidFill>
              </a:rPr>
              <a:t>Sex</a:t>
            </a:r>
          </a:p>
          <a:p>
            <a:pPr eaLnBrk="1" hangingPunct="1">
              <a:lnSpc>
                <a:spcPct val="90000"/>
              </a:lnSpc>
              <a:buFontTx/>
              <a:buBlip>
                <a:blip r:embed="rId3"/>
              </a:buBlip>
            </a:pPr>
            <a:r>
              <a:rPr lang="en-US" altLang="en-US" sz="1200" dirty="0">
                <a:solidFill>
                  <a:srgbClr val="000000"/>
                </a:solidFill>
              </a:rPr>
              <a:t>Age</a:t>
            </a:r>
          </a:p>
          <a:p>
            <a:pPr eaLnBrk="1" hangingPunct="1">
              <a:lnSpc>
                <a:spcPct val="90000"/>
              </a:lnSpc>
              <a:buFontTx/>
              <a:buBlip>
                <a:blip r:embed="rId3"/>
              </a:buBlip>
            </a:pPr>
            <a:r>
              <a:rPr lang="en-US" altLang="en-US" sz="1200" dirty="0">
                <a:solidFill>
                  <a:srgbClr val="000000"/>
                </a:solidFill>
              </a:rPr>
              <a:t>Disability</a:t>
            </a:r>
          </a:p>
          <a:p>
            <a:endParaRPr lang="en-US" dirty="0"/>
          </a:p>
        </p:txBody>
      </p:sp>
      <p:sp>
        <p:nvSpPr>
          <p:cNvPr id="4" name="Slide Number Placeholder 3"/>
          <p:cNvSpPr>
            <a:spLocks noGrp="1"/>
          </p:cNvSpPr>
          <p:nvPr>
            <p:ph type="sldNum" sz="quarter" idx="5"/>
          </p:nvPr>
        </p:nvSpPr>
        <p:spPr/>
        <p:txBody>
          <a:bodyPr/>
          <a:lstStyle/>
          <a:p>
            <a:fld id="{40E8F775-F52E-4340-AE7D-3902AFF4B47F}" type="slidenum">
              <a:rPr lang="en-US" smtClean="0"/>
              <a:t>4</a:t>
            </a:fld>
            <a:endParaRPr lang="en-US"/>
          </a:p>
        </p:txBody>
      </p:sp>
    </p:spTree>
    <p:extLst>
      <p:ext uri="{BB962C8B-B14F-4D97-AF65-F5344CB8AC3E}">
        <p14:creationId xmlns:p14="http://schemas.microsoft.com/office/powerpoint/2010/main" val="412000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rPr>
              <a:t>Any person or group of people who have characteristics for which discrimination is prohibited based on a law, regulation, or executive order. Such as: race, color, national origin, age, sex, and disability.</a:t>
            </a:r>
          </a:p>
          <a:p>
            <a:endParaRPr lang="en-US" dirty="0"/>
          </a:p>
        </p:txBody>
      </p:sp>
      <p:sp>
        <p:nvSpPr>
          <p:cNvPr id="4" name="Slide Number Placeholder 3"/>
          <p:cNvSpPr>
            <a:spLocks noGrp="1"/>
          </p:cNvSpPr>
          <p:nvPr>
            <p:ph type="sldNum" sz="quarter" idx="5"/>
          </p:nvPr>
        </p:nvSpPr>
        <p:spPr/>
        <p:txBody>
          <a:bodyPr/>
          <a:lstStyle/>
          <a:p>
            <a:fld id="{40E8F775-F52E-4340-AE7D-3902AFF4B47F}" type="slidenum">
              <a:rPr lang="en-US" smtClean="0"/>
              <a:t>5</a:t>
            </a:fld>
            <a:endParaRPr lang="en-US"/>
          </a:p>
        </p:txBody>
      </p:sp>
    </p:spTree>
    <p:extLst>
      <p:ext uri="{BB962C8B-B14F-4D97-AF65-F5344CB8AC3E}">
        <p14:creationId xmlns:p14="http://schemas.microsoft.com/office/powerpoint/2010/main" val="3422079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F69CEA-937C-E73A-53B0-649F1AB84768}"/>
              </a:ext>
            </a:extLst>
          </p:cNvPr>
          <p:cNvSpPr/>
          <p:nvPr userDrawn="1"/>
        </p:nvSpPr>
        <p:spPr>
          <a:xfrm>
            <a:off x="-174922" y="0"/>
            <a:ext cx="1254184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Graphic 5" descr="Western Educational Equity Assistance Center logo&#10;">
            <a:extLst>
              <a:ext uri="{FF2B5EF4-FFF2-40B4-BE49-F238E27FC236}">
                <a16:creationId xmlns:a16="http://schemas.microsoft.com/office/drawing/2014/main" id="{EA953FCC-596E-73B8-C871-066903CFC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174" y="550332"/>
            <a:ext cx="3788529" cy="927575"/>
          </a:xfrm>
          <a:prstGeom prst="rect">
            <a:avLst/>
          </a:prstGeom>
        </p:spPr>
      </p:pic>
      <p:sp>
        <p:nvSpPr>
          <p:cNvPr id="2" name="Title 1">
            <a:extLst>
              <a:ext uri="{FF2B5EF4-FFF2-40B4-BE49-F238E27FC236}">
                <a16:creationId xmlns:a16="http://schemas.microsoft.com/office/drawing/2014/main" id="{3C3B80F9-C568-F4FB-8BC2-EBD5DD413787}"/>
              </a:ext>
            </a:extLst>
          </p:cNvPr>
          <p:cNvSpPr>
            <a:spLocks noGrp="1"/>
          </p:cNvSpPr>
          <p:nvPr>
            <p:ph type="ctrTitle"/>
          </p:nvPr>
        </p:nvSpPr>
        <p:spPr>
          <a:xfrm>
            <a:off x="5768553" y="1992002"/>
            <a:ext cx="5696458" cy="2175192"/>
          </a:xfrm>
        </p:spPr>
        <p:txBody>
          <a:bodyPr anchor="b">
            <a:noAutofit/>
          </a:bodyPr>
          <a:lstStyle>
            <a:lvl1pPr algn="l">
              <a:defRPr sz="6000" b="1">
                <a:solidFill>
                  <a:schemeClr val="accent1"/>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DC97F02-F27A-68B6-B93F-D7A96C9CCD96}"/>
              </a:ext>
            </a:extLst>
          </p:cNvPr>
          <p:cNvSpPr>
            <a:spLocks noGrp="1"/>
          </p:cNvSpPr>
          <p:nvPr>
            <p:ph type="subTitle" idx="1"/>
          </p:nvPr>
        </p:nvSpPr>
        <p:spPr>
          <a:xfrm>
            <a:off x="5768553" y="4922475"/>
            <a:ext cx="6602822" cy="1043469"/>
          </a:xfrm>
        </p:spPr>
        <p:txBody>
          <a:bodyPr>
            <a:noAutofit/>
          </a:bodyPr>
          <a:lstStyle>
            <a:lvl1pPr marL="0" indent="0" algn="l">
              <a:lnSpc>
                <a:spcPct val="110000"/>
              </a:lnSpc>
              <a:buNone/>
              <a:defRPr sz="1800" b="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1" name="Straight Connector 30">
            <a:extLst>
              <a:ext uri="{FF2B5EF4-FFF2-40B4-BE49-F238E27FC236}">
                <a16:creationId xmlns:a16="http://schemas.microsoft.com/office/drawing/2014/main" id="{8FA7508C-0C34-5FDB-6E86-FB6DCDD79103}"/>
              </a:ext>
            </a:extLst>
          </p:cNvPr>
          <p:cNvCxnSpPr>
            <a:cxnSpLocks/>
          </p:cNvCxnSpPr>
          <p:nvPr userDrawn="1"/>
        </p:nvCxnSpPr>
        <p:spPr>
          <a:xfrm>
            <a:off x="5764099" y="4608070"/>
            <a:ext cx="660282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49578897-BB2D-18AC-EE46-F6FADB96F138}"/>
                  </a:ext>
                </a:extLst>
              </p14:cNvPr>
              <p14:cNvContentPartPr/>
              <p14:nvPr userDrawn="1"/>
            </p14:nvContentPartPr>
            <p14:xfrm>
              <a:off x="1219030" y="2481811"/>
              <a:ext cx="1800" cy="1800"/>
            </p14:xfrm>
          </p:contentPart>
        </mc:Choice>
        <mc:Fallback xmlns="">
          <p:pic>
            <p:nvPicPr>
              <p:cNvPr id="14" name="Ink 13">
                <a:extLst>
                  <a:ext uri="{FF2B5EF4-FFF2-40B4-BE49-F238E27FC236}">
                    <a16:creationId xmlns:a16="http://schemas.microsoft.com/office/drawing/2014/main" id="{49578897-BB2D-18AC-EE46-F6FADB96F138}"/>
                  </a:ext>
                </a:extLst>
              </p:cNvPr>
              <p:cNvPicPr/>
              <p:nvPr/>
            </p:nvPicPr>
            <p:blipFill>
              <a:blip r:embed="rId5"/>
              <a:stretch>
                <a:fillRect/>
              </a:stretch>
            </p:blipFill>
            <p:spPr>
              <a:xfrm>
                <a:off x="1210390" y="2472811"/>
                <a:ext cx="19440" cy="19440"/>
              </a:xfrm>
              <a:prstGeom prst="rect">
                <a:avLst/>
              </a:prstGeom>
            </p:spPr>
          </p:pic>
        </mc:Fallback>
      </mc:AlternateContent>
      <p:pic>
        <p:nvPicPr>
          <p:cNvPr id="9" name="Graphic 8">
            <a:extLst>
              <a:ext uri="{FF2B5EF4-FFF2-40B4-BE49-F238E27FC236}">
                <a16:creationId xmlns:a16="http://schemas.microsoft.com/office/drawing/2014/main" id="{B259D4A5-3CA4-9214-46C5-D7332C9AA854}"/>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16266">
            <a:off x="-473944" y="2419350"/>
            <a:ext cx="7577542" cy="3198452"/>
          </a:xfrm>
          <a:prstGeom prst="rect">
            <a:avLst/>
          </a:prstGeom>
        </p:spPr>
      </p:pic>
      <p:pic>
        <p:nvPicPr>
          <p:cNvPr id="8" name="Graphic 7">
            <a:extLst>
              <a:ext uri="{FF2B5EF4-FFF2-40B4-BE49-F238E27FC236}">
                <a16:creationId xmlns:a16="http://schemas.microsoft.com/office/drawing/2014/main" id="{6AEEC6C9-A9AD-77AA-7ACC-402D030EAE46}"/>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2536" b="11826"/>
          <a:stretch/>
        </p:blipFill>
        <p:spPr>
          <a:xfrm flipH="1">
            <a:off x="-179377" y="3943543"/>
            <a:ext cx="6393505" cy="2914458"/>
          </a:xfrm>
          <a:prstGeom prst="rect">
            <a:avLst/>
          </a:prstGeom>
        </p:spPr>
      </p:pic>
      <p:pic>
        <p:nvPicPr>
          <p:cNvPr id="10" name="Graphic 9">
            <a:extLst>
              <a:ext uri="{FF2B5EF4-FFF2-40B4-BE49-F238E27FC236}">
                <a16:creationId xmlns:a16="http://schemas.microsoft.com/office/drawing/2014/main" id="{6960A65A-315C-7832-9526-7C1D6750802D}"/>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12370" b="42477"/>
          <a:stretch/>
        </p:blipFill>
        <p:spPr>
          <a:xfrm flipV="1">
            <a:off x="6146088" y="-1"/>
            <a:ext cx="6220833" cy="2057610"/>
          </a:xfrm>
          <a:prstGeom prst="rect">
            <a:avLst/>
          </a:prstGeom>
        </p:spPr>
      </p:pic>
    </p:spTree>
    <p:extLst>
      <p:ext uri="{BB962C8B-B14F-4D97-AF65-F5344CB8AC3E}">
        <p14:creationId xmlns:p14="http://schemas.microsoft.com/office/powerpoint/2010/main" val="110055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Intr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EB96F86-4D83-5CD8-CD4C-BD30D42470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8800" y="3556000"/>
            <a:ext cx="6553200" cy="3302000"/>
          </a:xfrm>
          <a:prstGeom prst="rect">
            <a:avLst/>
          </a:prstGeom>
        </p:spPr>
      </p:pic>
      <p:sp>
        <p:nvSpPr>
          <p:cNvPr id="2" name="Title 1">
            <a:extLst>
              <a:ext uri="{FF2B5EF4-FFF2-40B4-BE49-F238E27FC236}">
                <a16:creationId xmlns:a16="http://schemas.microsoft.com/office/drawing/2014/main" id="{9B7FC842-5C74-3443-4F51-1FBDCADFD45B}"/>
              </a:ext>
            </a:extLst>
          </p:cNvPr>
          <p:cNvSpPr>
            <a:spLocks noGrp="1"/>
          </p:cNvSpPr>
          <p:nvPr>
            <p:ph type="title"/>
          </p:nvPr>
        </p:nvSpPr>
        <p:spPr>
          <a:xfrm>
            <a:off x="1040637" y="1350335"/>
            <a:ext cx="6890365" cy="2078666"/>
          </a:xfrm>
        </p:spPr>
        <p:txBody>
          <a:bodyPr anchor="b">
            <a:normAutofit/>
          </a:bodyPr>
          <a:lstStyle>
            <a:lvl1pPr>
              <a:defRPr sz="4500" b="1">
                <a:solidFill>
                  <a:schemeClr val="tx1"/>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A95334-2BFD-4F93-CF58-FAC22ED5C98C}"/>
              </a:ext>
            </a:extLst>
          </p:cNvPr>
          <p:cNvSpPr>
            <a:spLocks noGrp="1"/>
          </p:cNvSpPr>
          <p:nvPr>
            <p:ph type="body" idx="1"/>
          </p:nvPr>
        </p:nvSpPr>
        <p:spPr>
          <a:xfrm>
            <a:off x="1034893" y="3902150"/>
            <a:ext cx="6896109" cy="642354"/>
          </a:xfrm>
        </p:spPr>
        <p:txBody>
          <a:bodyPr/>
          <a:lstStyle>
            <a:lvl1pPr marL="0" indent="0">
              <a:buNone/>
              <a:defRPr sz="2400">
                <a:solidFill>
                  <a:schemeClr val="accent4"/>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619C19F-B7EF-6250-69AB-15AF0C594746}"/>
              </a:ext>
            </a:extLst>
          </p:cNvPr>
          <p:cNvSpPr>
            <a:spLocks noGrp="1"/>
          </p:cNvSpPr>
          <p:nvPr>
            <p:ph type="sldNum" sz="quarter" idx="12"/>
          </p:nvPr>
        </p:nvSpPr>
        <p:spPr>
          <a:xfrm>
            <a:off x="8610600" y="6356350"/>
            <a:ext cx="2743200" cy="365125"/>
          </a:xfrm>
        </p:spPr>
        <p:txBody>
          <a:bodyPr/>
          <a:lstStyle>
            <a:lvl1pPr algn="r">
              <a:defRPr>
                <a:solidFill>
                  <a:schemeClr val="bg1"/>
                </a:solidFill>
                <a:latin typeface="Helvetica" pitchFamily="2" charset="0"/>
              </a:defRPr>
            </a:lvl1pPr>
          </a:lstStyle>
          <a:p>
            <a:fld id="{7EFD9087-D8F8-BB4C-9D46-8B66A684035D}" type="slidenum">
              <a:rPr lang="en-US" smtClean="0"/>
              <a:pPr/>
              <a:t>‹#›</a:t>
            </a:fld>
            <a:endParaRPr lang="en-US" dirty="0"/>
          </a:p>
        </p:txBody>
      </p:sp>
      <p:cxnSp>
        <p:nvCxnSpPr>
          <p:cNvPr id="24" name="Straight Connector 23">
            <a:extLst>
              <a:ext uri="{FF2B5EF4-FFF2-40B4-BE49-F238E27FC236}">
                <a16:creationId xmlns:a16="http://schemas.microsoft.com/office/drawing/2014/main" id="{6DDA1D7C-650C-8C3F-0FC7-2D3A97467D6B}"/>
              </a:ext>
              <a:ext uri="{C183D7F6-B498-43B3-948B-1728B52AA6E4}">
                <adec:decorative xmlns:adec="http://schemas.microsoft.com/office/drawing/2017/decorative" val="1"/>
              </a:ext>
            </a:extLst>
          </p:cNvPr>
          <p:cNvCxnSpPr>
            <a:cxnSpLocks/>
          </p:cNvCxnSpPr>
          <p:nvPr userDrawn="1"/>
        </p:nvCxnSpPr>
        <p:spPr>
          <a:xfrm>
            <a:off x="-1" y="3609847"/>
            <a:ext cx="793100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Western Educational Equity Assistance Center logo">
            <a:extLst>
              <a:ext uri="{FF2B5EF4-FFF2-40B4-BE49-F238E27FC236}">
                <a16:creationId xmlns:a16="http://schemas.microsoft.com/office/drawing/2014/main" id="{99E8DC0D-4C68-FDFA-9AE2-4B67B1D0D124}"/>
              </a:ext>
            </a:extLst>
          </p:cNvPr>
          <p:cNvPicPr>
            <a:picLocks noChangeAspect="1"/>
          </p:cNvPicPr>
          <p:nvPr userDrawn="1"/>
        </p:nvPicPr>
        <p:blipFill>
          <a:blip r:embed="rId4"/>
          <a:stretch>
            <a:fillRect/>
          </a:stretch>
        </p:blipFill>
        <p:spPr>
          <a:xfrm>
            <a:off x="7990197" y="550333"/>
            <a:ext cx="3751709" cy="927575"/>
          </a:xfrm>
          <a:prstGeom prst="rect">
            <a:avLst/>
          </a:prstGeom>
        </p:spPr>
      </p:pic>
      <p:pic>
        <p:nvPicPr>
          <p:cNvPr id="9" name="Graphic 8">
            <a:extLst>
              <a:ext uri="{FF2B5EF4-FFF2-40B4-BE49-F238E27FC236}">
                <a16:creationId xmlns:a16="http://schemas.microsoft.com/office/drawing/2014/main" id="{70A2296B-3C70-7A22-EAB2-5792BE43C732}"/>
              </a:ext>
              <a:ext uri="{C183D7F6-B498-43B3-948B-1728B52AA6E4}">
                <adec:decorative xmlns:adec="http://schemas.microsoft.com/office/drawing/2017/decorative" val="1"/>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90" b="9902"/>
          <a:stretch/>
        </p:blipFill>
        <p:spPr>
          <a:xfrm>
            <a:off x="-1" y="3902151"/>
            <a:ext cx="7711031" cy="2955850"/>
          </a:xfrm>
          <a:prstGeom prst="rect">
            <a:avLst/>
          </a:prstGeom>
        </p:spPr>
      </p:pic>
      <p:pic>
        <p:nvPicPr>
          <p:cNvPr id="4" name="Graphic 3">
            <a:extLst>
              <a:ext uri="{FF2B5EF4-FFF2-40B4-BE49-F238E27FC236}">
                <a16:creationId xmlns:a16="http://schemas.microsoft.com/office/drawing/2014/main" id="{B999D120-AB06-BADE-7F27-81C299E04A6B}"/>
              </a:ext>
              <a:ext uri="{C183D7F6-B498-43B3-948B-1728B52AA6E4}">
                <adec:decorative xmlns:adec="http://schemas.microsoft.com/office/drawing/2017/decorative" val="1"/>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3206" t="70288"/>
          <a:stretch/>
        </p:blipFill>
        <p:spPr>
          <a:xfrm>
            <a:off x="0" y="0"/>
            <a:ext cx="7523258" cy="950464"/>
          </a:xfrm>
          <a:prstGeom prst="rect">
            <a:avLst/>
          </a:prstGeom>
        </p:spPr>
      </p:pic>
    </p:spTree>
    <p:extLst>
      <p:ext uri="{BB962C8B-B14F-4D97-AF65-F5344CB8AC3E}">
        <p14:creationId xmlns:p14="http://schemas.microsoft.com/office/powerpoint/2010/main" val="216867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old Text/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AE65E4-89FB-2394-533C-7FC651252651}"/>
              </a:ext>
            </a:extLst>
          </p:cNvPr>
          <p:cNvSpPr/>
          <p:nvPr userDrawn="1"/>
        </p:nvSpPr>
        <p:spPr>
          <a:xfrm>
            <a:off x="-174922" y="0"/>
            <a:ext cx="125418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Graphic 8">
            <a:extLst>
              <a:ext uri="{FF2B5EF4-FFF2-40B4-BE49-F238E27FC236}">
                <a16:creationId xmlns:a16="http://schemas.microsoft.com/office/drawing/2014/main" id="{EF406075-88C8-DADE-B8BB-2EA6C8E90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74922" y="3556000"/>
            <a:ext cx="5813722" cy="3302000"/>
          </a:xfrm>
          <a:prstGeom prst="rect">
            <a:avLst/>
          </a:prstGeom>
        </p:spPr>
      </p:pic>
      <p:sp>
        <p:nvSpPr>
          <p:cNvPr id="5" name="Slide Number Placeholder 4">
            <a:extLst>
              <a:ext uri="{FF2B5EF4-FFF2-40B4-BE49-F238E27FC236}">
                <a16:creationId xmlns:a16="http://schemas.microsoft.com/office/drawing/2014/main" id="{80113D94-E1D8-2F6F-46F5-59AF62DB022B}"/>
              </a:ext>
            </a:extLst>
          </p:cNvPr>
          <p:cNvSpPr>
            <a:spLocks noGrp="1"/>
          </p:cNvSpPr>
          <p:nvPr>
            <p:ph type="sldNum" sz="quarter" idx="12"/>
          </p:nvPr>
        </p:nvSpPr>
        <p:spPr/>
        <p:txBody>
          <a:bodyPr/>
          <a:lstStyle>
            <a:lvl1pPr>
              <a:defRPr>
                <a:solidFill>
                  <a:schemeClr val="bg1"/>
                </a:solidFill>
              </a:defRPr>
            </a:lvl1pPr>
          </a:lstStyle>
          <a:p>
            <a:fld id="{7EFD9087-D8F8-BB4C-9D46-8B66A684035D}" type="slidenum">
              <a:rPr lang="en-US" smtClean="0"/>
              <a:pPr/>
              <a:t>‹#›</a:t>
            </a:fld>
            <a:endParaRPr lang="en-US" dirty="0"/>
          </a:p>
        </p:txBody>
      </p:sp>
      <p:pic>
        <p:nvPicPr>
          <p:cNvPr id="7" name="Graphic 6">
            <a:extLst>
              <a:ext uri="{FF2B5EF4-FFF2-40B4-BE49-F238E27FC236}">
                <a16:creationId xmlns:a16="http://schemas.microsoft.com/office/drawing/2014/main" id="{57C32170-FDCA-A3B5-3B1D-0685162656BD}"/>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8545" y="3946461"/>
            <a:ext cx="7772400" cy="2911539"/>
          </a:xfrm>
          <a:prstGeom prst="rect">
            <a:avLst/>
          </a:prstGeom>
        </p:spPr>
      </p:pic>
      <p:pic>
        <p:nvPicPr>
          <p:cNvPr id="8" name="Graphic 7" descr="Western Educational Equity Assistance Center logo&#10;">
            <a:extLst>
              <a:ext uri="{FF2B5EF4-FFF2-40B4-BE49-F238E27FC236}">
                <a16:creationId xmlns:a16="http://schemas.microsoft.com/office/drawing/2014/main" id="{E40F421C-7643-AB16-0E7B-D17472A7EE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30174" y="550332"/>
            <a:ext cx="3788529" cy="927575"/>
          </a:xfrm>
          <a:prstGeom prst="rect">
            <a:avLst/>
          </a:prstGeom>
        </p:spPr>
      </p:pic>
      <p:pic>
        <p:nvPicPr>
          <p:cNvPr id="10" name="Graphic 9">
            <a:extLst>
              <a:ext uri="{FF2B5EF4-FFF2-40B4-BE49-F238E27FC236}">
                <a16:creationId xmlns:a16="http://schemas.microsoft.com/office/drawing/2014/main" id="{C9BEFDC5-6CBB-8E4A-57B1-4FEED9C429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8120157" y="0"/>
            <a:ext cx="4246764" cy="2412020"/>
          </a:xfrm>
          <a:prstGeom prst="rect">
            <a:avLst/>
          </a:prstGeom>
        </p:spPr>
      </p:pic>
      <p:sp>
        <p:nvSpPr>
          <p:cNvPr id="2" name="Title 1">
            <a:extLst>
              <a:ext uri="{FF2B5EF4-FFF2-40B4-BE49-F238E27FC236}">
                <a16:creationId xmlns:a16="http://schemas.microsoft.com/office/drawing/2014/main" id="{26EDC79E-7626-E394-98A8-91C4F782EF09}"/>
              </a:ext>
            </a:extLst>
          </p:cNvPr>
          <p:cNvSpPr>
            <a:spLocks noGrp="1"/>
          </p:cNvSpPr>
          <p:nvPr>
            <p:ph type="title"/>
          </p:nvPr>
        </p:nvSpPr>
        <p:spPr>
          <a:xfrm>
            <a:off x="5497651" y="1800862"/>
            <a:ext cx="6328180" cy="4487982"/>
          </a:xfrm>
        </p:spPr>
        <p:txBody>
          <a:bodyPr>
            <a:normAutofit/>
          </a:bodyPr>
          <a:lstStyle>
            <a:lvl1pPr algn="l">
              <a:defRPr sz="7500" b="1">
                <a:solidFill>
                  <a:schemeClr val="bg1"/>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15721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ld Header Slide">
    <p:spTree>
      <p:nvGrpSpPr>
        <p:cNvPr id="1" name=""/>
        <p:cNvGrpSpPr/>
        <p:nvPr/>
      </p:nvGrpSpPr>
      <p:grpSpPr>
        <a:xfrm>
          <a:off x="0" y="0"/>
          <a:ext cx="0" cy="0"/>
          <a:chOff x="0" y="0"/>
          <a:chExt cx="0" cy="0"/>
        </a:xfrm>
      </p:grpSpPr>
      <p:pic>
        <p:nvPicPr>
          <p:cNvPr id="4" name="Picture 3" descr="Western Educational Equity Assistance Center logo">
            <a:extLst>
              <a:ext uri="{FF2B5EF4-FFF2-40B4-BE49-F238E27FC236}">
                <a16:creationId xmlns:a16="http://schemas.microsoft.com/office/drawing/2014/main" id="{B7FE938D-5DC3-F011-BC83-7066867A7277}"/>
              </a:ext>
            </a:extLst>
          </p:cNvPr>
          <p:cNvPicPr>
            <a:picLocks noChangeAspect="1"/>
          </p:cNvPicPr>
          <p:nvPr userDrawn="1"/>
        </p:nvPicPr>
        <p:blipFill>
          <a:blip r:embed="rId2"/>
          <a:stretch>
            <a:fillRect/>
          </a:stretch>
        </p:blipFill>
        <p:spPr>
          <a:xfrm>
            <a:off x="7930514" y="382349"/>
            <a:ext cx="3452488" cy="853595"/>
          </a:xfrm>
          <a:prstGeom prst="rect">
            <a:avLst/>
          </a:prstGeom>
        </p:spPr>
      </p:pic>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0" y="0"/>
            <a:ext cx="48052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474673" y="1660524"/>
            <a:ext cx="3786815" cy="3757121"/>
          </a:xfrm>
        </p:spPr>
        <p:txBody>
          <a:bodyPr anchor="t" anchorCtr="0">
            <a:noAutofit/>
          </a:bodyPr>
          <a:lstStyle>
            <a:lvl1pPr>
              <a:defRPr sz="4600" b="1">
                <a:solidFill>
                  <a:schemeClr val="accent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5435601" y="1660525"/>
            <a:ext cx="5918199" cy="4351338"/>
          </a:xfrm>
        </p:spPr>
        <p:txBody>
          <a:bodyPr>
            <a:noAutofit/>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23" name="Graphic 22">
            <a:extLst>
              <a:ext uri="{FF2B5EF4-FFF2-40B4-BE49-F238E27FC236}">
                <a16:creationId xmlns:a16="http://schemas.microsoft.com/office/drawing/2014/main" id="{6BDC1886-CDF0-5724-5A61-ADEBDFBA4A6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099774"/>
            <a:ext cx="4165461" cy="1758226"/>
          </a:xfrm>
          <a:prstGeom prst="rect">
            <a:avLst/>
          </a:prstGeom>
        </p:spPr>
      </p:pic>
      <p:pic>
        <p:nvPicPr>
          <p:cNvPr id="25" name="Graphic 24">
            <a:extLst>
              <a:ext uri="{FF2B5EF4-FFF2-40B4-BE49-F238E27FC236}">
                <a16:creationId xmlns:a16="http://schemas.microsoft.com/office/drawing/2014/main" id="{0CB6C77D-77C1-EE40-605D-6253B773642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158114" y="0"/>
            <a:ext cx="7772400" cy="2911539"/>
          </a:xfrm>
          <a:prstGeom prst="rect">
            <a:avLst/>
          </a:prstGeom>
        </p:spPr>
      </p:pic>
    </p:spTree>
    <p:extLst>
      <p:ext uri="{BB962C8B-B14F-4D97-AF65-F5344CB8AC3E}">
        <p14:creationId xmlns:p14="http://schemas.microsoft.com/office/powerpoint/2010/main" val="37679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rimary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1441549"/>
            <a:ext cx="10401301" cy="1260512"/>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952499" y="2833687"/>
            <a:ext cx="10401302" cy="3522663"/>
          </a:xfrm>
        </p:spPr>
        <p:txBody>
          <a:bodyPr>
            <a:noAutofit/>
          </a:bodyPr>
          <a:lstStyle>
            <a:lvl1pPr marL="0" indent="0">
              <a:lnSpc>
                <a:spcPct val="100000"/>
              </a:lnSpc>
              <a:spcAft>
                <a:spcPts val="1600"/>
              </a:spcAft>
              <a:buFont typeface="+mj-l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9" name="Graphic 8">
            <a:extLst>
              <a:ext uri="{FF2B5EF4-FFF2-40B4-BE49-F238E27FC236}">
                <a16:creationId xmlns:a16="http://schemas.microsoft.com/office/drawing/2014/main" id="{5F674904-4028-91DA-8849-E28F0786166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7" name="Graphic 6">
            <a:extLst>
              <a:ext uri="{FF2B5EF4-FFF2-40B4-BE49-F238E27FC236}">
                <a16:creationId xmlns:a16="http://schemas.microsoft.com/office/drawing/2014/main" id="{AF720064-48A2-BC73-B299-1EA26D0925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AF2AAA65-BF88-63F5-CBAC-B3C7C5828D64}"/>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9594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up Conten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C1C29D-512B-7A5B-E889-F515A087D430}"/>
              </a:ext>
            </a:extLst>
          </p:cNvPr>
          <p:cNvSpPr>
            <a:spLocks noGrp="1"/>
          </p:cNvSpPr>
          <p:nvPr>
            <p:ph type="pic" sz="quarter" idx="15" hasCustomPrompt="1"/>
          </p:nvPr>
        </p:nvSpPr>
        <p:spPr>
          <a:xfrm>
            <a:off x="838200" y="2671762"/>
            <a:ext cx="5257800" cy="3684588"/>
          </a:xfrm>
        </p:spPr>
        <p:txBody>
          <a:bodyPr/>
          <a:lstStyle>
            <a:lvl1pPr>
              <a:defRPr>
                <a:solidFill>
                  <a:schemeClr val="accent4"/>
                </a:solidFill>
                <a:latin typeface="Franklin Gothic Medium" panose="020B0603020102020204" pitchFamily="34" charset="0"/>
              </a:defRPr>
            </a:lvl1pPr>
          </a:lstStyle>
          <a:p>
            <a:r>
              <a:rPr lang="en-US" dirty="0"/>
              <a:t>Picture</a:t>
            </a:r>
          </a:p>
        </p:txBody>
      </p:sp>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37557"/>
            <a:ext cx="7543236" cy="1258888"/>
          </a:xfrm>
        </p:spPr>
        <p:txBody>
          <a:bodyPr anchor="b" anchorCtr="0"/>
          <a:lstStyle>
            <a:lvl1pPr>
              <a:defRPr b="1" i="0">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6282258" y="2671762"/>
            <a:ext cx="5103812"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4719E6DF-B0B1-F583-CF13-50DE24759E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5" name="Graphic 4">
            <a:extLst>
              <a:ext uri="{FF2B5EF4-FFF2-40B4-BE49-F238E27FC236}">
                <a16:creationId xmlns:a16="http://schemas.microsoft.com/office/drawing/2014/main" id="{CB963F1F-B27A-9D1B-77C9-2DB3433ECFD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7" name="Picture 6" descr="Western Educational Equity Assistance Center logo">
            <a:extLst>
              <a:ext uri="{FF2B5EF4-FFF2-40B4-BE49-F238E27FC236}">
                <a16:creationId xmlns:a16="http://schemas.microsoft.com/office/drawing/2014/main" id="{D7A68CA4-F5CE-5B3A-09AE-8A28DC7A4138}"/>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306849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46187"/>
            <a:ext cx="7352975" cy="1258888"/>
          </a:xfrm>
        </p:spPr>
        <p:txBody>
          <a:bodyPr anchor="b" anchorCtr="0"/>
          <a:lstStyle>
            <a:lvl1pPr>
              <a:defRPr b="1">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839788" y="2658731"/>
            <a:ext cx="4990273"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8">
            <a:extLst>
              <a:ext uri="{FF2B5EF4-FFF2-40B4-BE49-F238E27FC236}">
                <a16:creationId xmlns:a16="http://schemas.microsoft.com/office/drawing/2014/main" id="{D363DC6D-C765-A9C6-0B10-7A54F77D4FBB}"/>
              </a:ext>
            </a:extLst>
          </p:cNvPr>
          <p:cNvSpPr>
            <a:spLocks noGrp="1"/>
          </p:cNvSpPr>
          <p:nvPr>
            <p:ph type="body" sz="quarter" idx="15"/>
          </p:nvPr>
        </p:nvSpPr>
        <p:spPr>
          <a:xfrm>
            <a:off x="6372220" y="2658731"/>
            <a:ext cx="4990274"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3DE4BB84-71D7-C46E-CEF1-E14D2EC715A7}"/>
              </a:ext>
            </a:extLst>
          </p:cNvPr>
          <p:cNvCxnSpPr/>
          <p:nvPr userDrawn="1"/>
        </p:nvCxnSpPr>
        <p:spPr>
          <a:xfrm>
            <a:off x="6096000" y="2671762"/>
            <a:ext cx="0" cy="3684588"/>
          </a:xfrm>
          <a:prstGeom prst="line">
            <a:avLst/>
          </a:prstGeom>
        </p:spPr>
        <p:style>
          <a:lnRef idx="1">
            <a:schemeClr val="accent6"/>
          </a:lnRef>
          <a:fillRef idx="0">
            <a:schemeClr val="accent6"/>
          </a:fillRef>
          <a:effectRef idx="0">
            <a:schemeClr val="accent6"/>
          </a:effectRef>
          <a:fontRef idx="minor">
            <a:schemeClr val="tx1"/>
          </a:fontRef>
        </p:style>
      </p:cxnSp>
      <p:pic>
        <p:nvPicPr>
          <p:cNvPr id="5" name="Graphic 4">
            <a:extLst>
              <a:ext uri="{FF2B5EF4-FFF2-40B4-BE49-F238E27FC236}">
                <a16:creationId xmlns:a16="http://schemas.microsoft.com/office/drawing/2014/main" id="{E94C78CE-DCF8-D5AB-991A-05062A93117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6" name="Graphic 5">
            <a:extLst>
              <a:ext uri="{FF2B5EF4-FFF2-40B4-BE49-F238E27FC236}">
                <a16:creationId xmlns:a16="http://schemas.microsoft.com/office/drawing/2014/main" id="{071573A5-1981-3002-184E-F78D87A02F2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8F50EE83-A7D7-C3B4-BEB5-0408E407C395}"/>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75862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inimal Slide for Ma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895349" y="911963"/>
            <a:ext cx="10458450" cy="1156673"/>
          </a:xfrm>
        </p:spPr>
        <p:txBody>
          <a:bodyPr anchor="t" anchorCtr="0">
            <a:noAutofit/>
          </a:bodyPr>
          <a:lstStyle>
            <a:lvl1pPr>
              <a:defRPr sz="44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895348" y="2289177"/>
            <a:ext cx="10458451" cy="4067174"/>
          </a:xfrm>
        </p:spPr>
        <p:txBody>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23510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114300" y="4822903"/>
            <a:ext cx="12306300" cy="2149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2372129"/>
            <a:ext cx="3581401" cy="2026827"/>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4647904" y="2372130"/>
            <a:ext cx="6804070" cy="1487988"/>
          </a:xfrm>
        </p:spPr>
        <p:txBody>
          <a:bodyPr>
            <a:normAutofit/>
          </a:bodyPr>
          <a:lstStyle>
            <a:lvl1pPr marL="0" indent="0">
              <a:lnSpc>
                <a:spcPct val="11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rgbClr val="368167"/>
                </a:solidFill>
              </a:defRPr>
            </a:lvl2pPr>
            <a:lvl3pPr marL="685800">
              <a:defRPr>
                <a:solidFill>
                  <a:srgbClr val="341E72"/>
                </a:solidFill>
              </a:defRPr>
            </a:lvl3pPr>
            <a:lvl4pPr marL="960120" indent="-228600">
              <a:buFont typeface="Wingdings" pitchFamily="2" charset="2"/>
              <a:buChar char="§"/>
              <a:defRPr sz="1600" b="0">
                <a:solidFill>
                  <a:srgbClr val="341E72"/>
                </a:solidFill>
              </a:defRPr>
            </a:lvl4pPr>
            <a:lvl5pPr>
              <a:defRPr>
                <a:solidFill>
                  <a:schemeClr val="bg2">
                    <a:lumMod val="25000"/>
                  </a:schemeClr>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6785EE8C-0C67-ECB4-F569-BE8D5EF9EB59}"/>
              </a:ext>
            </a:extLst>
          </p:cNvPr>
          <p:cNvSpPr txBox="1"/>
          <p:nvPr userDrawn="1"/>
        </p:nvSpPr>
        <p:spPr>
          <a:xfrm>
            <a:off x="4647904" y="5114172"/>
            <a:ext cx="652741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2"/>
                </a:solidFill>
                <a:effectLst/>
                <a:latin typeface="Franklin Gothic Medium" panose="020B0603020102020204" pitchFamily="34" charset="0"/>
              </a:rPr>
              <a:t>WestEd</a:t>
            </a:r>
            <a:r>
              <a:rPr lang="en-US" sz="1400" dirty="0">
                <a:solidFill>
                  <a:schemeClr val="bg2"/>
                </a:solidFill>
                <a:effectLst/>
                <a:latin typeface="Franklin Gothic Medium" panose="020B0603020102020204" pitchFamily="34" charset="0"/>
              </a:rPr>
              <a:t> is a nonpartisan, nonprofit agency that conducts and applies research, develops evidence-based solutions, and provides services and resources in the realms of education, human development, and related fields, with the end goal of improving outcomes and ensuring equity for individuals from infancy through adulthood. For more information, visit </a:t>
            </a:r>
            <a:r>
              <a:rPr lang="en-US" sz="1400" u="sng" dirty="0" err="1">
                <a:solidFill>
                  <a:schemeClr val="bg2"/>
                </a:solidFill>
                <a:effectLst/>
                <a:latin typeface="Franklin Gothic Medium" panose="020B0603020102020204" pitchFamily="34" charset="0"/>
              </a:rPr>
              <a:t>WestEd.org</a:t>
            </a:r>
            <a:r>
              <a:rPr lang="en-US" sz="1400" dirty="0">
                <a:solidFill>
                  <a:schemeClr val="bg2"/>
                </a:solidFill>
                <a:effectLst/>
                <a:latin typeface="Franklin Gothic Medium" panose="020B0603020102020204" pitchFamily="34" charset="0"/>
              </a:rPr>
              <a:t>.</a:t>
            </a:r>
          </a:p>
          <a:p>
            <a:endParaRPr lang="en-US" sz="1400" dirty="0">
              <a:solidFill>
                <a:schemeClr val="bg2">
                  <a:lumMod val="90000"/>
                </a:schemeClr>
              </a:solidFill>
            </a:endParaRPr>
          </a:p>
        </p:txBody>
      </p:sp>
      <p:sp>
        <p:nvSpPr>
          <p:cNvPr id="13" name="TextBox 12">
            <a:extLst>
              <a:ext uri="{FF2B5EF4-FFF2-40B4-BE49-F238E27FC236}">
                <a16:creationId xmlns:a16="http://schemas.microsoft.com/office/drawing/2014/main" id="{3495BBBD-6B50-BB9E-775F-BB225EB4CDB0}"/>
              </a:ext>
            </a:extLst>
          </p:cNvPr>
          <p:cNvSpPr txBox="1"/>
          <p:nvPr userDrawn="1"/>
        </p:nvSpPr>
        <p:spPr>
          <a:xfrm>
            <a:off x="1079500" y="5114172"/>
            <a:ext cx="1828800" cy="338554"/>
          </a:xfrm>
          <a:prstGeom prst="rect">
            <a:avLst/>
          </a:prstGeom>
          <a:noFill/>
        </p:spPr>
        <p:txBody>
          <a:bodyPr wrap="square" rtlCol="0">
            <a:spAutoFit/>
          </a:bodyPr>
          <a:lstStyle/>
          <a:p>
            <a:r>
              <a:rPr lang="en-US" sz="1600" dirty="0">
                <a:solidFill>
                  <a:schemeClr val="accent1"/>
                </a:solidFill>
                <a:latin typeface="Franklin Gothic Medium" panose="020B0603020102020204" pitchFamily="34" charset="0"/>
              </a:rPr>
              <a:t>A Project of</a:t>
            </a:r>
          </a:p>
        </p:txBody>
      </p:sp>
      <p:pic>
        <p:nvPicPr>
          <p:cNvPr id="15" name="Picture 14" descr="WestEd Logo">
            <a:extLst>
              <a:ext uri="{FF2B5EF4-FFF2-40B4-BE49-F238E27FC236}">
                <a16:creationId xmlns:a16="http://schemas.microsoft.com/office/drawing/2014/main" id="{E5C5E63E-8E3E-064E-0360-A050E7B1E67A}"/>
              </a:ext>
            </a:extLst>
          </p:cNvPr>
          <p:cNvPicPr>
            <a:picLocks noChangeAspect="1"/>
          </p:cNvPicPr>
          <p:nvPr userDrawn="1"/>
        </p:nvPicPr>
        <p:blipFill>
          <a:blip r:embed="rId2"/>
          <a:stretch>
            <a:fillRect/>
          </a:stretch>
        </p:blipFill>
        <p:spPr>
          <a:xfrm>
            <a:off x="1168400" y="5432845"/>
            <a:ext cx="1771650" cy="311150"/>
          </a:xfrm>
          <a:prstGeom prst="rect">
            <a:avLst/>
          </a:prstGeom>
        </p:spPr>
      </p:pic>
      <p:pic>
        <p:nvPicPr>
          <p:cNvPr id="4" name="Picture 3" descr="Western Educational Equity Assistance Center logo">
            <a:extLst>
              <a:ext uri="{FF2B5EF4-FFF2-40B4-BE49-F238E27FC236}">
                <a16:creationId xmlns:a16="http://schemas.microsoft.com/office/drawing/2014/main" id="{27D0EE3D-F65B-F96D-479B-8090342E1063}"/>
              </a:ext>
            </a:extLst>
          </p:cNvPr>
          <p:cNvPicPr>
            <a:picLocks noChangeAspect="1"/>
          </p:cNvPicPr>
          <p:nvPr userDrawn="1"/>
        </p:nvPicPr>
        <p:blipFill>
          <a:blip r:embed="rId3"/>
          <a:stretch>
            <a:fillRect/>
          </a:stretch>
        </p:blipFill>
        <p:spPr>
          <a:xfrm>
            <a:off x="7014117" y="550333"/>
            <a:ext cx="4437857" cy="1097219"/>
          </a:xfrm>
          <a:prstGeom prst="rect">
            <a:avLst/>
          </a:prstGeom>
        </p:spPr>
      </p:pic>
      <p:pic>
        <p:nvPicPr>
          <p:cNvPr id="6" name="Graphic 5">
            <a:extLst>
              <a:ext uri="{FF2B5EF4-FFF2-40B4-BE49-F238E27FC236}">
                <a16:creationId xmlns:a16="http://schemas.microsoft.com/office/drawing/2014/main" id="{FEEEAFB4-8758-E911-7BFD-26F4781DED2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253514" cy="2815984"/>
          </a:xfrm>
          <a:prstGeom prst="rect">
            <a:avLst/>
          </a:prstGeom>
        </p:spPr>
      </p:pic>
      <p:sp>
        <p:nvSpPr>
          <p:cNvPr id="5" name="TextBox 4">
            <a:extLst>
              <a:ext uri="{FF2B5EF4-FFF2-40B4-BE49-F238E27FC236}">
                <a16:creationId xmlns:a16="http://schemas.microsoft.com/office/drawing/2014/main" id="{1C07EAA8-6477-9FCD-045D-82749F289764}"/>
              </a:ext>
            </a:extLst>
          </p:cNvPr>
          <p:cNvSpPr txBox="1"/>
          <p:nvPr userDrawn="1"/>
        </p:nvSpPr>
        <p:spPr>
          <a:xfrm>
            <a:off x="1885241" y="6441122"/>
            <a:ext cx="8421518" cy="430887"/>
          </a:xfrm>
          <a:prstGeom prst="rect">
            <a:avLst/>
          </a:prstGeom>
          <a:noFill/>
        </p:spPr>
        <p:txBody>
          <a:bodyPr wrap="square" rtlCol="0">
            <a:spAutoFit/>
          </a:bodyPr>
          <a:lstStyle/>
          <a:p>
            <a:r>
              <a:rPr lang="en-US" sz="1100" b="0" i="0" dirty="0">
                <a:solidFill>
                  <a:schemeClr val="accent1"/>
                </a:solidFill>
                <a:effectLst/>
                <a:latin typeface="Franklin Gothic Medium" panose="020B0603020102020204" pitchFamily="34" charset="0"/>
              </a:rPr>
              <a:t>The contents of this presentation were developed under a grant from the Department of Education. However, the contents do not necessarily represent the policy of the Department of Education, and you should not assume endorsement by the Federal government.</a:t>
            </a:r>
            <a:endParaRPr lang="en-US" sz="1100"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361905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2256E-02A2-65FC-9E1B-2AFB4611C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9BA67B-AF57-34C5-53B1-2B78415B5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1A0A9A-CCE5-271F-5C6A-41C589EC7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7E971-BCB2-0645-A914-450D7F5E49E8}" type="datetimeFigureOut">
              <a:rPr lang="en-US" smtClean="0"/>
              <a:t>9/7/23</a:t>
            </a:fld>
            <a:endParaRPr lang="en-US"/>
          </a:p>
        </p:txBody>
      </p:sp>
      <p:sp>
        <p:nvSpPr>
          <p:cNvPr id="5" name="Footer Placeholder 4">
            <a:extLst>
              <a:ext uri="{FF2B5EF4-FFF2-40B4-BE49-F238E27FC236}">
                <a16:creationId xmlns:a16="http://schemas.microsoft.com/office/drawing/2014/main" id="{AB13200B-3126-87FF-3A22-756111703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67341B-C4DC-EEDD-7405-AA2480447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4821BF"/>
                </a:solidFill>
                <a:latin typeface="Helvetica" pitchFamily="2" charset="0"/>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3258928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60" r:id="rId5"/>
    <p:sldLayoutId id="2147483653" r:id="rId6"/>
    <p:sldLayoutId id="2147483663" r:id="rId7"/>
    <p:sldLayoutId id="2147483661" r:id="rId8"/>
    <p:sldLayoutId id="2147483662" r:id="rId9"/>
  </p:sldLayoutIdLst>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k12.wa.us/policy-funding/equity-and-civil-rights/nondiscrimination-law-policy" TargetMode="External"/><Relationship Id="rId2" Type="http://schemas.openxmlformats.org/officeDocument/2006/relationships/hyperlink" Target="https://www2.ed.gov/about/offices/list/ocr/know.html" TargetMode="External"/><Relationship Id="rId1" Type="http://schemas.openxmlformats.org/officeDocument/2006/relationships/slideLayout" Target="../slideLayouts/slideLayout5.xml"/><Relationship Id="rId4" Type="http://schemas.openxmlformats.org/officeDocument/2006/relationships/hyperlink" Target="https://www.justice.gov/crt/types-educational-opportunities-discriminatio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indlaw.com/education/discrimination-harassment-at-school/liability-under-title-ix-parties-and-standards.html" TargetMode="External"/><Relationship Id="rId2" Type="http://schemas.openxmlformats.org/officeDocument/2006/relationships/hyperlink" Target="https://www.findlaw.com/civilrights/discrimination/title-vi-of-the-civil-rights-act-of-1964-non-discrimination-in.html" TargetMode="External"/><Relationship Id="rId1" Type="http://schemas.openxmlformats.org/officeDocument/2006/relationships/slideLayout" Target="../slideLayouts/slideLayout5.xml"/><Relationship Id="rId6" Type="http://schemas.openxmlformats.org/officeDocument/2006/relationships/hyperlink" Target="https://www.findlaw.com/civilrights/discrimination/age-discrimination-act-of-1975.html" TargetMode="External"/><Relationship Id="rId5" Type="http://schemas.openxmlformats.org/officeDocument/2006/relationships/hyperlink" Target="https://www.findlaw.com/civilrights/discrimination/the-americans-with-disabilities-act-overview.html" TargetMode="External"/><Relationship Id="rId4" Type="http://schemas.openxmlformats.org/officeDocument/2006/relationships/hyperlink" Target="https://www.findlaw.com/education/special-education-and-disabilities/504-accommodations-in-schools.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wilsonm@prel.org" TargetMode="External"/><Relationship Id="rId2" Type="http://schemas.openxmlformats.org/officeDocument/2006/relationships/hyperlink" Target="https://weeac.wested.org/"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D566B-0B97-41C3-E3B1-C0161711E406}"/>
              </a:ext>
            </a:extLst>
          </p:cNvPr>
          <p:cNvSpPr>
            <a:spLocks noGrp="1"/>
          </p:cNvSpPr>
          <p:nvPr>
            <p:ph type="ctrTitle"/>
          </p:nvPr>
        </p:nvSpPr>
        <p:spPr/>
        <p:txBody>
          <a:bodyPr/>
          <a:lstStyle/>
          <a:p>
            <a:r>
              <a:rPr lang="en-US" sz="5500" dirty="0"/>
              <a:t>Discrimination &amp; Protected Classes</a:t>
            </a:r>
            <a:endParaRPr lang="en-US" sz="5500" dirty="0">
              <a:solidFill>
                <a:schemeClr val="bg1"/>
              </a:solidFill>
            </a:endParaRPr>
          </a:p>
        </p:txBody>
      </p:sp>
      <p:sp>
        <p:nvSpPr>
          <p:cNvPr id="5" name="Subtitle 4">
            <a:extLst>
              <a:ext uri="{FF2B5EF4-FFF2-40B4-BE49-F238E27FC236}">
                <a16:creationId xmlns:a16="http://schemas.microsoft.com/office/drawing/2014/main" id="{DEEB98A3-D55B-8E08-B8DC-611FC0A9DE58}"/>
              </a:ext>
            </a:extLst>
          </p:cNvPr>
          <p:cNvSpPr>
            <a:spLocks noGrp="1"/>
          </p:cNvSpPr>
          <p:nvPr>
            <p:ph type="subTitle" idx="1"/>
          </p:nvPr>
        </p:nvSpPr>
        <p:spPr/>
        <p:txBody>
          <a:bodyPr/>
          <a:lstStyle/>
          <a:p>
            <a:r>
              <a:rPr lang="en-US" dirty="0"/>
              <a:t>Presented to American Samoa Department of Education </a:t>
            </a:r>
          </a:p>
          <a:p>
            <a:r>
              <a:rPr lang="en-US" dirty="0"/>
              <a:t>September 13, 2023</a:t>
            </a:r>
          </a:p>
          <a:p>
            <a:endParaRPr lang="en-US" dirty="0"/>
          </a:p>
        </p:txBody>
      </p:sp>
    </p:spTree>
    <p:extLst>
      <p:ext uri="{BB962C8B-B14F-4D97-AF65-F5344CB8AC3E}">
        <p14:creationId xmlns:p14="http://schemas.microsoft.com/office/powerpoint/2010/main" val="427166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056B-0679-85CC-DF7D-890C16CB62AE}"/>
              </a:ext>
            </a:extLst>
          </p:cNvPr>
          <p:cNvSpPr>
            <a:spLocks noGrp="1"/>
          </p:cNvSpPr>
          <p:nvPr>
            <p:ph type="title"/>
          </p:nvPr>
        </p:nvSpPr>
        <p:spPr/>
        <p:txBody>
          <a:bodyPr/>
          <a:lstStyle/>
          <a:p>
            <a:r>
              <a:rPr lang="en-US" dirty="0"/>
              <a:t>Goals of Civil Rights Legislation</a:t>
            </a:r>
          </a:p>
        </p:txBody>
      </p:sp>
      <p:sp>
        <p:nvSpPr>
          <p:cNvPr id="3" name="Content Placeholder 2">
            <a:extLst>
              <a:ext uri="{FF2B5EF4-FFF2-40B4-BE49-F238E27FC236}">
                <a16:creationId xmlns:a16="http://schemas.microsoft.com/office/drawing/2014/main" id="{EE4A5ACD-730D-6EFC-BC57-9D00E5069196}"/>
              </a:ext>
            </a:extLst>
          </p:cNvPr>
          <p:cNvSpPr>
            <a:spLocks noGrp="1"/>
          </p:cNvSpPr>
          <p:nvPr>
            <p:ph idx="1"/>
          </p:nvPr>
        </p:nvSpPr>
        <p:spPr/>
        <p:txBody>
          <a:bodyPr/>
          <a:lstStyle/>
          <a:p>
            <a:pPr marL="457200" indent="-457200" eaLnBrk="1" hangingPunct="1">
              <a:buClr>
                <a:srgbClr val="000000"/>
              </a:buClr>
              <a:buFont typeface="Arial" panose="020B0604020202020204" pitchFamily="34" charset="0"/>
              <a:buChar char="•"/>
            </a:pPr>
            <a:r>
              <a:rPr lang="en-US" altLang="en-US" dirty="0">
                <a:solidFill>
                  <a:srgbClr val="000000"/>
                </a:solidFill>
              </a:rPr>
              <a:t>Equal treatment for all applicants and beneficiaries</a:t>
            </a:r>
          </a:p>
          <a:p>
            <a:pPr marL="457200" indent="-457200" eaLnBrk="1" hangingPunct="1">
              <a:buClr>
                <a:srgbClr val="000000"/>
              </a:buClr>
              <a:buFont typeface="Arial" panose="020B0604020202020204" pitchFamily="34" charset="0"/>
              <a:buChar char="•"/>
            </a:pPr>
            <a:r>
              <a:rPr lang="en-US" altLang="en-US" dirty="0">
                <a:solidFill>
                  <a:srgbClr val="000000"/>
                </a:solidFill>
              </a:rPr>
              <a:t>Knowledge of rights and responsibilities</a:t>
            </a:r>
          </a:p>
          <a:p>
            <a:pPr marL="457200" indent="-457200" eaLnBrk="1" hangingPunct="1">
              <a:buClr>
                <a:srgbClr val="000000"/>
              </a:buClr>
              <a:buFont typeface="Arial" panose="020B0604020202020204" pitchFamily="34" charset="0"/>
              <a:buChar char="•"/>
            </a:pPr>
            <a:r>
              <a:rPr lang="en-US" altLang="en-US" dirty="0">
                <a:solidFill>
                  <a:srgbClr val="000000"/>
                </a:solidFill>
              </a:rPr>
              <a:t>Elimination of illegal barriers that prevent or deter people from receiving benefits</a:t>
            </a:r>
          </a:p>
          <a:p>
            <a:pPr marL="457200" indent="-457200" eaLnBrk="1" hangingPunct="1">
              <a:buClr>
                <a:srgbClr val="000000"/>
              </a:buClr>
              <a:buFont typeface="Arial" panose="020B0604020202020204" pitchFamily="34" charset="0"/>
              <a:buChar char="•"/>
            </a:pPr>
            <a:r>
              <a:rPr lang="en-US" altLang="en-US" dirty="0">
                <a:solidFill>
                  <a:srgbClr val="000000"/>
                </a:solidFill>
              </a:rPr>
              <a:t>Dignity and respect for all</a:t>
            </a:r>
          </a:p>
          <a:p>
            <a:endParaRPr lang="en-US" dirty="0"/>
          </a:p>
        </p:txBody>
      </p:sp>
    </p:spTree>
    <p:extLst>
      <p:ext uri="{BB962C8B-B14F-4D97-AF65-F5344CB8AC3E}">
        <p14:creationId xmlns:p14="http://schemas.microsoft.com/office/powerpoint/2010/main" val="1788182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BD0C-817E-DBA6-E54D-81DAEC433CA5}"/>
              </a:ext>
            </a:extLst>
          </p:cNvPr>
          <p:cNvSpPr>
            <a:spLocks noGrp="1"/>
          </p:cNvSpPr>
          <p:nvPr>
            <p:ph type="title"/>
          </p:nvPr>
        </p:nvSpPr>
        <p:spPr>
          <a:xfrm>
            <a:off x="839787" y="1246187"/>
            <a:ext cx="9038731" cy="762495"/>
          </a:xfrm>
        </p:spPr>
        <p:txBody>
          <a:bodyPr>
            <a:normAutofit fontScale="90000"/>
          </a:bodyPr>
          <a:lstStyle/>
          <a:p>
            <a:r>
              <a:rPr lang="en-US" dirty="0"/>
              <a:t>Components of Civil Rights Compliance</a:t>
            </a:r>
          </a:p>
        </p:txBody>
      </p:sp>
      <p:sp>
        <p:nvSpPr>
          <p:cNvPr id="3" name="Content Placeholder 2">
            <a:extLst>
              <a:ext uri="{FF2B5EF4-FFF2-40B4-BE49-F238E27FC236}">
                <a16:creationId xmlns:a16="http://schemas.microsoft.com/office/drawing/2014/main" id="{74978D29-8C0A-9C42-06F2-0BA0A07C6DD3}"/>
              </a:ext>
            </a:extLst>
          </p:cNvPr>
          <p:cNvSpPr>
            <a:spLocks noGrp="1"/>
          </p:cNvSpPr>
          <p:nvPr>
            <p:ph type="body" sz="quarter" idx="14"/>
          </p:nvPr>
        </p:nvSpPr>
        <p:spPr/>
        <p:txBody>
          <a:bodyPr>
            <a:normAutofit/>
          </a:bodyPr>
          <a:lstStyle/>
          <a:p>
            <a:pPr marL="457200" indent="-457200" eaLnBrk="1" hangingPunct="1">
              <a:buClr>
                <a:schemeClr val="tx1"/>
              </a:buClr>
              <a:buFont typeface="Arial" panose="020B0604020202020204" pitchFamily="34" charset="0"/>
              <a:buChar char="•"/>
            </a:pPr>
            <a:r>
              <a:rPr lang="en-US" sz="2800" dirty="0"/>
              <a:t>Public Notification System</a:t>
            </a:r>
          </a:p>
          <a:p>
            <a:pPr marL="457200" indent="-457200" eaLnBrk="1" hangingPunct="1">
              <a:buClr>
                <a:schemeClr val="tx1"/>
              </a:buClr>
              <a:buFont typeface="Arial" panose="020B0604020202020204" pitchFamily="34" charset="0"/>
              <a:buChar char="•"/>
            </a:pPr>
            <a:r>
              <a:rPr lang="en-US" sz="2800" dirty="0"/>
              <a:t>Outreach and Education</a:t>
            </a:r>
          </a:p>
          <a:p>
            <a:pPr marL="457200" indent="-457200" eaLnBrk="1" hangingPunct="1">
              <a:buClr>
                <a:schemeClr val="tx1"/>
              </a:buClr>
              <a:buFont typeface="Arial" panose="020B0604020202020204" pitchFamily="34" charset="0"/>
              <a:buChar char="•"/>
            </a:pPr>
            <a:r>
              <a:rPr lang="en-US" sz="2800" dirty="0"/>
              <a:t>Data Collection</a:t>
            </a:r>
          </a:p>
          <a:p>
            <a:pPr marL="457200" indent="-457200" eaLnBrk="1" hangingPunct="1">
              <a:buClr>
                <a:schemeClr val="tx1"/>
              </a:buClr>
              <a:buFont typeface="Arial" panose="020B0604020202020204" pitchFamily="34" charset="0"/>
              <a:buChar char="•"/>
            </a:pPr>
            <a:r>
              <a:rPr lang="en-US" sz="2800" dirty="0"/>
              <a:t>Reasonable Accommodations</a:t>
            </a:r>
          </a:p>
          <a:p>
            <a:pPr marL="457200" indent="-457200" eaLnBrk="1" hangingPunct="1">
              <a:buClr>
                <a:schemeClr val="tx1"/>
              </a:buClr>
              <a:buFont typeface="Arial" panose="020B0604020202020204" pitchFamily="34" charset="0"/>
              <a:buChar char="•"/>
            </a:pPr>
            <a:r>
              <a:rPr lang="en-US" sz="2800" dirty="0"/>
              <a:t>Language Assistance</a:t>
            </a:r>
          </a:p>
          <a:p>
            <a:endParaRPr lang="en-US" dirty="0"/>
          </a:p>
        </p:txBody>
      </p:sp>
      <p:sp>
        <p:nvSpPr>
          <p:cNvPr id="4" name="Text Placeholder 3">
            <a:extLst>
              <a:ext uri="{FF2B5EF4-FFF2-40B4-BE49-F238E27FC236}">
                <a16:creationId xmlns:a16="http://schemas.microsoft.com/office/drawing/2014/main" id="{BF7C9188-6D63-85FA-1FB3-0EB1EEA3CD80}"/>
              </a:ext>
            </a:extLst>
          </p:cNvPr>
          <p:cNvSpPr>
            <a:spLocks noGrp="1"/>
          </p:cNvSpPr>
          <p:nvPr>
            <p:ph type="body" sz="quarter" idx="15"/>
          </p:nvPr>
        </p:nvSpPr>
        <p:spPr/>
        <p:txBody>
          <a:bodyPr/>
          <a:lstStyle/>
          <a:p>
            <a:pPr marL="457200" indent="-457200" eaLnBrk="1" hangingPunct="1">
              <a:buClr>
                <a:schemeClr val="tx1"/>
              </a:buClr>
              <a:buFont typeface="Arial" panose="020B0604020202020204" pitchFamily="34" charset="0"/>
              <a:buChar char="•"/>
            </a:pPr>
            <a:r>
              <a:rPr lang="en-US" sz="2800" dirty="0"/>
              <a:t>Civil Rights Complaint Procedures</a:t>
            </a:r>
          </a:p>
          <a:p>
            <a:pPr marL="457200" indent="-457200" eaLnBrk="1" hangingPunct="1">
              <a:buClr>
                <a:schemeClr val="tx1"/>
              </a:buClr>
              <a:buFont typeface="Arial" panose="020B0604020202020204" pitchFamily="34" charset="0"/>
              <a:buChar char="•"/>
            </a:pPr>
            <a:r>
              <a:rPr lang="en-US" sz="2800" dirty="0"/>
              <a:t>Technical Assistance and Training</a:t>
            </a:r>
          </a:p>
          <a:p>
            <a:pPr marL="457200" indent="-457200" eaLnBrk="1" hangingPunct="1">
              <a:buClr>
                <a:schemeClr val="tx1"/>
              </a:buClr>
              <a:buFont typeface="Arial" panose="020B0604020202020204" pitchFamily="34" charset="0"/>
              <a:buChar char="•"/>
            </a:pPr>
            <a:r>
              <a:rPr lang="en-US" sz="2800" dirty="0"/>
              <a:t>Conflict Resolution</a:t>
            </a:r>
          </a:p>
          <a:p>
            <a:endParaRPr lang="en-US" dirty="0"/>
          </a:p>
        </p:txBody>
      </p:sp>
    </p:spTree>
    <p:extLst>
      <p:ext uri="{BB962C8B-B14F-4D97-AF65-F5344CB8AC3E}">
        <p14:creationId xmlns:p14="http://schemas.microsoft.com/office/powerpoint/2010/main" val="130618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F91A97-BAE5-BFF2-4EEC-5E757DFA1541}"/>
              </a:ext>
            </a:extLst>
          </p:cNvPr>
          <p:cNvSpPr>
            <a:spLocks noGrp="1"/>
          </p:cNvSpPr>
          <p:nvPr>
            <p:ph type="title"/>
          </p:nvPr>
        </p:nvSpPr>
        <p:spPr/>
        <p:txBody>
          <a:bodyPr/>
          <a:lstStyle/>
          <a:p>
            <a:r>
              <a:rPr lang="en-US" dirty="0"/>
              <a:t>Equal Access</a:t>
            </a:r>
          </a:p>
        </p:txBody>
      </p:sp>
      <p:sp>
        <p:nvSpPr>
          <p:cNvPr id="6" name="Content Placeholder 5">
            <a:extLst>
              <a:ext uri="{FF2B5EF4-FFF2-40B4-BE49-F238E27FC236}">
                <a16:creationId xmlns:a16="http://schemas.microsoft.com/office/drawing/2014/main" id="{44AD97F6-1AE6-75D2-C1B2-0CDE45D7C4AD}"/>
              </a:ext>
            </a:extLst>
          </p:cNvPr>
          <p:cNvSpPr>
            <a:spLocks noGrp="1"/>
          </p:cNvSpPr>
          <p:nvPr>
            <p:ph idx="1"/>
          </p:nvPr>
        </p:nvSpPr>
        <p:spPr>
          <a:xfrm>
            <a:off x="952499" y="2394608"/>
            <a:ext cx="10401302" cy="3522663"/>
          </a:xfrm>
        </p:spPr>
        <p:txBody>
          <a:bodyPr/>
          <a:lstStyle/>
          <a:p>
            <a:pPr>
              <a:spcAft>
                <a:spcPts val="1200"/>
              </a:spcAft>
            </a:pPr>
            <a:r>
              <a:rPr lang="en-US" dirty="0"/>
              <a:t>All participants who attend must be provided equal access to the benefits of programs/services.</a:t>
            </a:r>
          </a:p>
          <a:p>
            <a:endParaRPr lang="en-US" dirty="0"/>
          </a:p>
        </p:txBody>
      </p:sp>
    </p:spTree>
    <p:extLst>
      <p:ext uri="{BB962C8B-B14F-4D97-AF65-F5344CB8AC3E}">
        <p14:creationId xmlns:p14="http://schemas.microsoft.com/office/powerpoint/2010/main" val="324106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80370-3AC9-49AB-8495-C2FD12570579}"/>
              </a:ext>
            </a:extLst>
          </p:cNvPr>
          <p:cNvSpPr>
            <a:spLocks noGrp="1"/>
          </p:cNvSpPr>
          <p:nvPr>
            <p:ph type="title"/>
          </p:nvPr>
        </p:nvSpPr>
        <p:spPr/>
        <p:txBody>
          <a:bodyPr/>
          <a:lstStyle/>
          <a:p>
            <a:r>
              <a:rPr lang="en-US" dirty="0"/>
              <a:t>Language Assistance </a:t>
            </a:r>
          </a:p>
        </p:txBody>
      </p:sp>
      <p:sp>
        <p:nvSpPr>
          <p:cNvPr id="3" name="Content Placeholder 2">
            <a:extLst>
              <a:ext uri="{FF2B5EF4-FFF2-40B4-BE49-F238E27FC236}">
                <a16:creationId xmlns:a16="http://schemas.microsoft.com/office/drawing/2014/main" id="{6E1EF086-76A2-84B4-2ADC-1CBE0BD3528B}"/>
              </a:ext>
            </a:extLst>
          </p:cNvPr>
          <p:cNvSpPr>
            <a:spLocks noGrp="1"/>
          </p:cNvSpPr>
          <p:nvPr>
            <p:ph idx="1"/>
          </p:nvPr>
        </p:nvSpPr>
        <p:spPr>
          <a:xfrm>
            <a:off x="952498" y="2394608"/>
            <a:ext cx="10401302" cy="3522663"/>
          </a:xfrm>
        </p:spPr>
        <p:txBody>
          <a:bodyPr/>
          <a:lstStyle/>
          <a:p>
            <a:pPr eaLnBrk="1" hangingPunct="1">
              <a:buClr>
                <a:srgbClr val="660066"/>
              </a:buClr>
              <a:buFont typeface="Wingdings" pitchFamily="2" charset="2"/>
              <a:buNone/>
            </a:pPr>
            <a:r>
              <a:rPr lang="en-US" dirty="0"/>
              <a:t>Limited English Proficiency. Definition:</a:t>
            </a:r>
          </a:p>
          <a:p>
            <a:pPr eaLnBrk="1" hangingPunct="1">
              <a:buClr>
                <a:schemeClr val="tx1"/>
              </a:buClr>
              <a:buFont typeface="Wingdings" pitchFamily="2" charset="2"/>
              <a:buChar char="w"/>
            </a:pPr>
            <a:r>
              <a:rPr lang="en-US" dirty="0"/>
              <a:t>Individuals who do not speak English as their primary language and have limited ability to read, speak, write, or understand English.</a:t>
            </a:r>
          </a:p>
          <a:p>
            <a:pPr eaLnBrk="1" hangingPunct="1">
              <a:buClr>
                <a:schemeClr val="tx1"/>
              </a:buClr>
              <a:buFont typeface="Wingdings" pitchFamily="2" charset="2"/>
              <a:buChar char="w"/>
            </a:pPr>
            <a:r>
              <a:rPr lang="en-US" sz="2800" dirty="0"/>
              <a:t>Recipients of Federal financial assistance have a responsibility to take reasonable steps to ensure meaningful access to their programs and activities by persons with LEP.</a:t>
            </a:r>
          </a:p>
          <a:p>
            <a:endParaRPr lang="en-US" dirty="0"/>
          </a:p>
        </p:txBody>
      </p:sp>
    </p:spTree>
    <p:extLst>
      <p:ext uri="{BB962C8B-B14F-4D97-AF65-F5344CB8AC3E}">
        <p14:creationId xmlns:p14="http://schemas.microsoft.com/office/powerpoint/2010/main" val="266259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3B45-D00F-AB49-4D87-480C1D891073}"/>
              </a:ext>
            </a:extLst>
          </p:cNvPr>
          <p:cNvSpPr>
            <a:spLocks noGrp="1"/>
          </p:cNvSpPr>
          <p:nvPr>
            <p:ph type="title"/>
          </p:nvPr>
        </p:nvSpPr>
        <p:spPr/>
        <p:txBody>
          <a:bodyPr/>
          <a:lstStyle/>
          <a:p>
            <a:r>
              <a:rPr lang="en-US" dirty="0"/>
              <a:t>Limited English Proficiency </a:t>
            </a:r>
          </a:p>
        </p:txBody>
      </p:sp>
      <p:sp>
        <p:nvSpPr>
          <p:cNvPr id="3" name="Content Placeholder 2">
            <a:extLst>
              <a:ext uri="{FF2B5EF4-FFF2-40B4-BE49-F238E27FC236}">
                <a16:creationId xmlns:a16="http://schemas.microsoft.com/office/drawing/2014/main" id="{D22DA8B7-9E8E-4066-AF21-45D6478A03DE}"/>
              </a:ext>
            </a:extLst>
          </p:cNvPr>
          <p:cNvSpPr>
            <a:spLocks noGrp="1"/>
          </p:cNvSpPr>
          <p:nvPr>
            <p:ph idx="1"/>
          </p:nvPr>
        </p:nvSpPr>
        <p:spPr>
          <a:xfrm>
            <a:off x="952498" y="2394608"/>
            <a:ext cx="10401302" cy="3522663"/>
          </a:xfrm>
        </p:spPr>
        <p:txBody>
          <a:bodyPr/>
          <a:lstStyle/>
          <a:p>
            <a:pPr marL="457200" indent="-457200" eaLnBrk="1" hangingPunct="1">
              <a:buClr>
                <a:schemeClr val="tx1"/>
              </a:buClr>
              <a:buFont typeface="Arial" panose="020B0604020202020204" pitchFamily="34" charset="0"/>
              <a:buChar char="•"/>
            </a:pPr>
            <a:r>
              <a:rPr lang="en-US" sz="2800" dirty="0"/>
              <a:t>Participants should not be used as interpreters.</a:t>
            </a:r>
          </a:p>
          <a:p>
            <a:pPr marL="457200" indent="-457200" eaLnBrk="1" hangingPunct="1">
              <a:buClr>
                <a:schemeClr val="tx1"/>
              </a:buClr>
              <a:buFont typeface="Arial" panose="020B0604020202020204" pitchFamily="34" charset="0"/>
              <a:buChar char="•"/>
            </a:pPr>
            <a:r>
              <a:rPr lang="en-US" sz="2800" dirty="0"/>
              <a:t>Volunteers may be used, but make sure they understand interpreter ethics – particularly FERPA and </a:t>
            </a:r>
            <a:r>
              <a:rPr lang="en-US" sz="2800" u="sng" dirty="0"/>
              <a:t>confidentiality</a:t>
            </a:r>
            <a:r>
              <a:rPr lang="en-US" sz="2800" dirty="0"/>
              <a:t>!</a:t>
            </a:r>
          </a:p>
          <a:p>
            <a:pPr marL="457200" indent="-457200" eaLnBrk="1" hangingPunct="1">
              <a:buClr>
                <a:schemeClr val="tx1"/>
              </a:buClr>
              <a:buFont typeface="Arial" panose="020B0604020202020204" pitchFamily="34" charset="0"/>
              <a:buChar char="•"/>
            </a:pPr>
            <a:r>
              <a:rPr lang="en-US" dirty="0"/>
              <a:t>Example:  Staff with Samoan language skills could assist a household in completing an application but would need to be trained on the importance of keeping all information received from the household confidential</a:t>
            </a:r>
          </a:p>
          <a:p>
            <a:endParaRPr lang="en-US" dirty="0"/>
          </a:p>
        </p:txBody>
      </p:sp>
    </p:spTree>
    <p:extLst>
      <p:ext uri="{BB962C8B-B14F-4D97-AF65-F5344CB8AC3E}">
        <p14:creationId xmlns:p14="http://schemas.microsoft.com/office/powerpoint/2010/main" val="394534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FDCA-4DFE-8B3A-3427-4F02D98CE660}"/>
              </a:ext>
            </a:extLst>
          </p:cNvPr>
          <p:cNvSpPr>
            <a:spLocks noGrp="1"/>
          </p:cNvSpPr>
          <p:nvPr>
            <p:ph type="title"/>
          </p:nvPr>
        </p:nvSpPr>
        <p:spPr/>
        <p:txBody>
          <a:bodyPr/>
          <a:lstStyle/>
          <a:p>
            <a:r>
              <a:rPr lang="en-US" sz="4800" b="1" dirty="0"/>
              <a:t>A shortage of resources does not eliminate the translation requirement </a:t>
            </a:r>
            <a:endParaRPr lang="en-US" dirty="0"/>
          </a:p>
        </p:txBody>
      </p:sp>
      <p:sp>
        <p:nvSpPr>
          <p:cNvPr id="3" name="Content Placeholder 2">
            <a:extLst>
              <a:ext uri="{FF2B5EF4-FFF2-40B4-BE49-F238E27FC236}">
                <a16:creationId xmlns:a16="http://schemas.microsoft.com/office/drawing/2014/main" id="{571238A3-A0A6-B868-CC2E-769C30196F55}"/>
              </a:ext>
            </a:extLst>
          </p:cNvPr>
          <p:cNvSpPr>
            <a:spLocks noGrp="1"/>
          </p:cNvSpPr>
          <p:nvPr>
            <p:ph idx="1"/>
          </p:nvPr>
        </p:nvSpPr>
        <p:spPr/>
        <p:txBody>
          <a:bodyPr/>
          <a:lstStyle/>
          <a:p>
            <a:pPr marL="342900" lvl="1" indent="-342900" eaLnBrk="1" hangingPunct="1">
              <a:buFont typeface="Arial" charset="0"/>
              <a:buNone/>
            </a:pPr>
            <a:r>
              <a:rPr lang="en-US" u="sng" dirty="0"/>
              <a:t>Suggestions</a:t>
            </a:r>
            <a:r>
              <a:rPr lang="en-US" dirty="0"/>
              <a:t>:  </a:t>
            </a:r>
            <a:endParaRPr lang="en-US" sz="1000" dirty="0"/>
          </a:p>
          <a:p>
            <a:pPr marL="342900" lvl="1" indent="-342900" eaLnBrk="1" hangingPunct="1">
              <a:buFont typeface="Wingdings" pitchFamily="2" charset="2"/>
              <a:buChar char="§"/>
            </a:pPr>
            <a:r>
              <a:rPr lang="en-US" b="1" dirty="0"/>
              <a:t>Share resources to save money</a:t>
            </a:r>
          </a:p>
          <a:p>
            <a:pPr marL="742950" lvl="2" indent="-342900" eaLnBrk="1" hangingPunct="1"/>
            <a:r>
              <a:rPr lang="en-US" dirty="0"/>
              <a:t>Use interpreter from another area</a:t>
            </a:r>
          </a:p>
          <a:p>
            <a:pPr marL="742950" lvl="2" indent="-342900" eaLnBrk="1" hangingPunct="1"/>
            <a:r>
              <a:rPr lang="en-US" dirty="0"/>
              <a:t>Train bilingual staff to be interpreters </a:t>
            </a:r>
          </a:p>
          <a:p>
            <a:pPr marL="742950" lvl="2" indent="-342900" eaLnBrk="1" hangingPunct="1"/>
            <a:r>
              <a:rPr lang="en-US" dirty="0"/>
              <a:t>Contact grassroots organizations to discuss translation or assistance from within the community</a:t>
            </a:r>
          </a:p>
          <a:p>
            <a:pPr marL="742950" lvl="2" indent="-342900" eaLnBrk="1" hangingPunct="1">
              <a:buFont typeface="Arial" charset="0"/>
              <a:buNone/>
            </a:pPr>
            <a:endParaRPr lang="en-US" sz="1000" dirty="0"/>
          </a:p>
          <a:p>
            <a:pPr marL="342900" lvl="1" indent="-342900" eaLnBrk="1" hangingPunct="1">
              <a:buFont typeface="Wingdings" pitchFamily="2" charset="2"/>
              <a:buChar char="§"/>
            </a:pPr>
            <a:r>
              <a:rPr lang="en-US" b="1" dirty="0"/>
              <a:t>Language line phone services may be available for a subscription fee through your local telephone service provider</a:t>
            </a:r>
          </a:p>
          <a:p>
            <a:endParaRPr lang="en-US" dirty="0"/>
          </a:p>
        </p:txBody>
      </p:sp>
    </p:spTree>
    <p:extLst>
      <p:ext uri="{BB962C8B-B14F-4D97-AF65-F5344CB8AC3E}">
        <p14:creationId xmlns:p14="http://schemas.microsoft.com/office/powerpoint/2010/main" val="329871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2A65-B22D-8C22-FCD6-2EE748974879}"/>
              </a:ext>
            </a:extLst>
          </p:cNvPr>
          <p:cNvSpPr>
            <a:spLocks noGrp="1"/>
          </p:cNvSpPr>
          <p:nvPr>
            <p:ph type="title"/>
          </p:nvPr>
        </p:nvSpPr>
        <p:spPr/>
        <p:txBody>
          <a:bodyPr/>
          <a:lstStyle/>
          <a:p>
            <a:r>
              <a:rPr lang="en-US" dirty="0"/>
              <a:t>Tips for Addressing Harassment &amp; Discrimination</a:t>
            </a:r>
          </a:p>
        </p:txBody>
      </p:sp>
      <p:sp>
        <p:nvSpPr>
          <p:cNvPr id="3" name="Content Placeholder 2">
            <a:extLst>
              <a:ext uri="{FF2B5EF4-FFF2-40B4-BE49-F238E27FC236}">
                <a16:creationId xmlns:a16="http://schemas.microsoft.com/office/drawing/2014/main" id="{01C2D4B9-1BEA-0833-425D-49EB9820E939}"/>
              </a:ext>
            </a:extLst>
          </p:cNvPr>
          <p:cNvSpPr>
            <a:spLocks noGrp="1"/>
          </p:cNvSpPr>
          <p:nvPr>
            <p:ph idx="1"/>
          </p:nvPr>
        </p:nvSpPr>
        <p:spPr/>
        <p:txBody>
          <a:bodyPr/>
          <a:lstStyle/>
          <a:p>
            <a:r>
              <a:rPr lang="en-US" dirty="0"/>
              <a:t>Enlist parents, students, and community groups in the effort</a:t>
            </a:r>
          </a:p>
          <a:p>
            <a:pPr>
              <a:spcBef>
                <a:spcPts val="0"/>
              </a:spcBef>
              <a:spcAft>
                <a:spcPts val="400"/>
              </a:spcAft>
            </a:pPr>
            <a:r>
              <a:rPr lang="en-US" sz="2400" dirty="0"/>
              <a:t>• Monitor the school climate</a:t>
            </a:r>
          </a:p>
          <a:p>
            <a:pPr>
              <a:spcBef>
                <a:spcPts val="0"/>
              </a:spcBef>
              <a:spcAft>
                <a:spcPts val="400"/>
              </a:spcAft>
            </a:pPr>
            <a:r>
              <a:rPr lang="en-US" sz="2400" dirty="0"/>
              <a:t>• Foster respect and appreciation for diversity</a:t>
            </a:r>
          </a:p>
          <a:p>
            <a:pPr>
              <a:spcBef>
                <a:spcPts val="0"/>
              </a:spcBef>
              <a:spcAft>
                <a:spcPts val="400"/>
              </a:spcAft>
            </a:pPr>
            <a:r>
              <a:rPr lang="en-US" sz="2400" dirty="0"/>
              <a:t>• Be sensitive to religious holidays</a:t>
            </a:r>
          </a:p>
          <a:p>
            <a:pPr>
              <a:spcBef>
                <a:spcPts val="0"/>
              </a:spcBef>
              <a:spcAft>
                <a:spcPts val="400"/>
              </a:spcAft>
            </a:pPr>
            <a:r>
              <a:rPr lang="en-US" sz="2400" dirty="0"/>
              <a:t>• Implement measures to address harassment immediately and effectively</a:t>
            </a:r>
          </a:p>
          <a:p>
            <a:pPr>
              <a:spcBef>
                <a:spcPts val="0"/>
              </a:spcBef>
              <a:spcAft>
                <a:spcPts val="400"/>
              </a:spcAft>
            </a:pPr>
            <a:r>
              <a:rPr lang="en-US" sz="2400" dirty="0"/>
              <a:t>• Collaborate with law enforcement</a:t>
            </a:r>
          </a:p>
          <a:p>
            <a:pPr>
              <a:spcBef>
                <a:spcPts val="0"/>
              </a:spcBef>
              <a:spcAft>
                <a:spcPts val="400"/>
              </a:spcAft>
            </a:pPr>
            <a:r>
              <a:rPr lang="en-US" sz="2400" dirty="0"/>
              <a:t>• Review crisis intervention plans</a:t>
            </a:r>
          </a:p>
          <a:p>
            <a:pPr>
              <a:spcBef>
                <a:spcPts val="0"/>
              </a:spcBef>
              <a:spcAft>
                <a:spcPts val="400"/>
              </a:spcAft>
            </a:pPr>
            <a:r>
              <a:rPr lang="en-US" sz="2400" dirty="0"/>
              <a:t>• Document and report all harassment incidents</a:t>
            </a:r>
          </a:p>
        </p:txBody>
      </p:sp>
    </p:spTree>
    <p:extLst>
      <p:ext uri="{BB962C8B-B14F-4D97-AF65-F5344CB8AC3E}">
        <p14:creationId xmlns:p14="http://schemas.microsoft.com/office/powerpoint/2010/main" val="233493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AEC0-EFE5-C352-F07E-9E4D55D21BE8}"/>
              </a:ext>
            </a:extLst>
          </p:cNvPr>
          <p:cNvSpPr>
            <a:spLocks noGrp="1"/>
          </p:cNvSpPr>
          <p:nvPr>
            <p:ph type="title"/>
          </p:nvPr>
        </p:nvSpPr>
        <p:spPr/>
        <p:txBody>
          <a:bodyPr/>
          <a:lstStyle/>
          <a:p>
            <a:r>
              <a:rPr lang="en-US" dirty="0"/>
              <a:t>Outreach and Education</a:t>
            </a:r>
          </a:p>
        </p:txBody>
      </p:sp>
      <p:sp>
        <p:nvSpPr>
          <p:cNvPr id="3" name="Content Placeholder 2">
            <a:extLst>
              <a:ext uri="{FF2B5EF4-FFF2-40B4-BE49-F238E27FC236}">
                <a16:creationId xmlns:a16="http://schemas.microsoft.com/office/drawing/2014/main" id="{56F079DA-72B5-15B0-A2D4-0216456EF211}"/>
              </a:ext>
            </a:extLst>
          </p:cNvPr>
          <p:cNvSpPr>
            <a:spLocks noGrp="1"/>
          </p:cNvSpPr>
          <p:nvPr>
            <p:ph idx="1"/>
          </p:nvPr>
        </p:nvSpPr>
        <p:spPr/>
        <p:txBody>
          <a:bodyPr/>
          <a:lstStyle/>
          <a:p>
            <a:pPr marL="457200" indent="-457200" eaLnBrk="1" hangingPunct="1">
              <a:lnSpc>
                <a:spcPct val="90000"/>
              </a:lnSpc>
              <a:spcAft>
                <a:spcPct val="30000"/>
              </a:spcAft>
              <a:buFont typeface="Arial" panose="020B0604020202020204" pitchFamily="34" charset="0"/>
              <a:buChar char="•"/>
            </a:pPr>
            <a:r>
              <a:rPr lang="en-US" altLang="en-US" dirty="0">
                <a:solidFill>
                  <a:srgbClr val="000000"/>
                </a:solidFill>
              </a:rPr>
              <a:t>You want to reach as many potential </a:t>
            </a:r>
            <a:r>
              <a:rPr lang="en-US" altLang="en-US" dirty="0" err="1">
                <a:solidFill>
                  <a:srgbClr val="000000"/>
                </a:solidFill>
              </a:rPr>
              <a:t>eligibles</a:t>
            </a:r>
            <a:r>
              <a:rPr lang="en-US" altLang="en-US" dirty="0">
                <a:solidFill>
                  <a:srgbClr val="000000"/>
                </a:solidFill>
              </a:rPr>
              <a:t> as possible</a:t>
            </a:r>
          </a:p>
          <a:p>
            <a:pPr marL="457200" indent="-457200" eaLnBrk="1" hangingPunct="1">
              <a:lnSpc>
                <a:spcPct val="90000"/>
              </a:lnSpc>
              <a:spcAft>
                <a:spcPct val="30000"/>
              </a:spcAft>
              <a:buFont typeface="Arial" panose="020B0604020202020204" pitchFamily="34" charset="0"/>
              <a:buChar char="•"/>
            </a:pPr>
            <a:r>
              <a:rPr lang="en-US" altLang="en-US" dirty="0">
                <a:solidFill>
                  <a:srgbClr val="000000"/>
                </a:solidFill>
              </a:rPr>
              <a:t>You want to ensure program and service access</a:t>
            </a:r>
          </a:p>
          <a:p>
            <a:pPr marL="457200" indent="-457200" eaLnBrk="1" hangingPunct="1">
              <a:lnSpc>
                <a:spcPct val="90000"/>
              </a:lnSpc>
              <a:spcAft>
                <a:spcPct val="30000"/>
              </a:spcAft>
              <a:buFont typeface="Arial" panose="020B0604020202020204" pitchFamily="34" charset="0"/>
              <a:buChar char="•"/>
            </a:pPr>
            <a:r>
              <a:rPr lang="en-US" altLang="en-US" dirty="0">
                <a:solidFill>
                  <a:srgbClr val="000000"/>
                </a:solidFill>
              </a:rPr>
              <a:t>You need to pay attention to under-represented groups</a:t>
            </a:r>
          </a:p>
          <a:p>
            <a:pPr marL="457200" indent="-457200" eaLnBrk="1" hangingPunct="1">
              <a:lnSpc>
                <a:spcPct val="90000"/>
              </a:lnSpc>
              <a:spcAft>
                <a:spcPct val="30000"/>
              </a:spcAft>
              <a:buFont typeface="Arial" panose="020B0604020202020204" pitchFamily="34" charset="0"/>
              <a:buChar char="•"/>
            </a:pPr>
            <a:r>
              <a:rPr lang="en-US" altLang="en-US" dirty="0">
                <a:solidFill>
                  <a:srgbClr val="000000"/>
                </a:solidFill>
              </a:rPr>
              <a:t>You need to ensure information is available in other languages as needed</a:t>
            </a:r>
          </a:p>
          <a:p>
            <a:endParaRPr lang="en-US" dirty="0"/>
          </a:p>
        </p:txBody>
      </p:sp>
    </p:spTree>
    <p:extLst>
      <p:ext uri="{BB962C8B-B14F-4D97-AF65-F5344CB8AC3E}">
        <p14:creationId xmlns:p14="http://schemas.microsoft.com/office/powerpoint/2010/main" val="410379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6C5A-2F84-B83B-CE23-CEA671275111}"/>
              </a:ext>
            </a:extLst>
          </p:cNvPr>
          <p:cNvSpPr>
            <a:spLocks noGrp="1"/>
          </p:cNvSpPr>
          <p:nvPr>
            <p:ph type="title"/>
          </p:nvPr>
        </p:nvSpPr>
        <p:spPr/>
        <p:txBody>
          <a:bodyPr/>
          <a:lstStyle/>
          <a:p>
            <a:r>
              <a:rPr lang="en-US" dirty="0"/>
              <a:t>Reporting Requirements </a:t>
            </a:r>
          </a:p>
        </p:txBody>
      </p:sp>
      <p:sp>
        <p:nvSpPr>
          <p:cNvPr id="3" name="Content Placeholder 2">
            <a:extLst>
              <a:ext uri="{FF2B5EF4-FFF2-40B4-BE49-F238E27FC236}">
                <a16:creationId xmlns:a16="http://schemas.microsoft.com/office/drawing/2014/main" id="{607AA956-5A0D-7383-C5EC-DD6A6185CA9A}"/>
              </a:ext>
            </a:extLst>
          </p:cNvPr>
          <p:cNvSpPr>
            <a:spLocks noGrp="1"/>
          </p:cNvSpPr>
          <p:nvPr>
            <p:ph idx="1"/>
          </p:nvPr>
        </p:nvSpPr>
        <p:spPr/>
        <p:txBody>
          <a:bodyPr/>
          <a:lstStyle/>
          <a:p>
            <a:r>
              <a:rPr lang="en-US" dirty="0"/>
              <a:t>Any employee or student who believes he/she has been the</a:t>
            </a:r>
          </a:p>
          <a:p>
            <a:r>
              <a:rPr lang="en-US" dirty="0"/>
              <a:t>victim of harassment or discrimination should report it to the</a:t>
            </a:r>
          </a:p>
          <a:p>
            <a:r>
              <a:rPr lang="en-US" dirty="0"/>
              <a:t>school principal or directly to the ASDOE Title IX Coordinator.</a:t>
            </a:r>
          </a:p>
        </p:txBody>
      </p:sp>
    </p:spTree>
    <p:extLst>
      <p:ext uri="{BB962C8B-B14F-4D97-AF65-F5344CB8AC3E}">
        <p14:creationId xmlns:p14="http://schemas.microsoft.com/office/powerpoint/2010/main" val="275113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93C40-3733-5260-1CF4-627E342418AF}"/>
              </a:ext>
            </a:extLst>
          </p:cNvPr>
          <p:cNvSpPr>
            <a:spLocks noGrp="1"/>
          </p:cNvSpPr>
          <p:nvPr>
            <p:ph type="title"/>
          </p:nvPr>
        </p:nvSpPr>
        <p:spPr/>
        <p:txBody>
          <a:bodyPr/>
          <a:lstStyle/>
          <a:p>
            <a:r>
              <a:rPr lang="en-US" dirty="0"/>
              <a:t>Retaliation is Prohibited</a:t>
            </a:r>
          </a:p>
        </p:txBody>
      </p:sp>
      <p:sp>
        <p:nvSpPr>
          <p:cNvPr id="3" name="Content Placeholder 2">
            <a:extLst>
              <a:ext uri="{FF2B5EF4-FFF2-40B4-BE49-F238E27FC236}">
                <a16:creationId xmlns:a16="http://schemas.microsoft.com/office/drawing/2014/main" id="{9AF4E4C4-7671-8DF9-C5B1-826B9E409666}"/>
              </a:ext>
            </a:extLst>
          </p:cNvPr>
          <p:cNvSpPr>
            <a:spLocks noGrp="1"/>
          </p:cNvSpPr>
          <p:nvPr>
            <p:ph idx="1"/>
          </p:nvPr>
        </p:nvSpPr>
        <p:spPr/>
        <p:txBody>
          <a:bodyPr/>
          <a:lstStyle/>
          <a:p>
            <a:r>
              <a:rPr lang="en-US" dirty="0"/>
              <a:t>Retaliation against a person who reports discrimination, provides information during an investigation of discrimination, or witnesses or has reliable information about discrimination is prohibited.</a:t>
            </a:r>
          </a:p>
        </p:txBody>
      </p:sp>
    </p:spTree>
    <p:extLst>
      <p:ext uri="{BB962C8B-B14F-4D97-AF65-F5344CB8AC3E}">
        <p14:creationId xmlns:p14="http://schemas.microsoft.com/office/powerpoint/2010/main" val="199957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a:xfrm>
            <a:off x="952499" y="2394608"/>
            <a:ext cx="10401302" cy="3522663"/>
          </a:xfrm>
        </p:spPr>
        <p:txBody>
          <a:bodyPr>
            <a:normAutofit fontScale="85000" lnSpcReduction="20000"/>
          </a:bodyPr>
          <a:lstStyle/>
          <a:p>
            <a:pPr marL="457200" indent="-457200">
              <a:lnSpc>
                <a:spcPct val="100000"/>
              </a:lnSpc>
              <a:buFont typeface="Arial" panose="020B0604020202020204" pitchFamily="34" charset="0"/>
              <a:buChar char="•"/>
            </a:pPr>
            <a:r>
              <a:rPr lang="en-US" dirty="0"/>
              <a:t>To build knowledge of what constitutes discrimination.</a:t>
            </a:r>
          </a:p>
          <a:p>
            <a:pPr marL="457200" indent="-457200">
              <a:lnSpc>
                <a:spcPct val="100000"/>
              </a:lnSpc>
              <a:buFont typeface="Arial" panose="020B0604020202020204" pitchFamily="34" charset="0"/>
              <a:buChar char="•"/>
            </a:pPr>
            <a:r>
              <a:rPr lang="en-US" dirty="0"/>
              <a:t>To build knowledge of protected classes.</a:t>
            </a:r>
          </a:p>
          <a:p>
            <a:pPr marL="457200" indent="-457200">
              <a:buFont typeface="Arial" panose="020B0604020202020204" pitchFamily="34" charset="0"/>
              <a:buChar char="•"/>
            </a:pPr>
            <a:r>
              <a:rPr lang="en-US" dirty="0"/>
              <a:t>To support ASDOE in ensuring equal access to education and the promotion of educational excellence through enforcement of civil rights in our nation's schools.</a:t>
            </a:r>
          </a:p>
          <a:p>
            <a:pPr marL="457200" indent="-457200">
              <a:buFont typeface="Arial" panose="020B0604020202020204" pitchFamily="34" charset="0"/>
              <a:buChar char="•"/>
            </a:pPr>
            <a:r>
              <a:rPr lang="en-US" dirty="0"/>
              <a:t>To strengthen protections for all students from discrimination and harassment based on race, color, national origin, sex, disability, and age.</a:t>
            </a:r>
          </a:p>
          <a:p>
            <a:pPr>
              <a:lnSpc>
                <a:spcPct val="100000"/>
              </a:lnSpc>
            </a:pPr>
            <a:endParaRPr lang="en-US" dirty="0"/>
          </a:p>
        </p:txBody>
      </p:sp>
    </p:spTree>
    <p:extLst>
      <p:ext uri="{BB962C8B-B14F-4D97-AF65-F5344CB8AC3E}">
        <p14:creationId xmlns:p14="http://schemas.microsoft.com/office/powerpoint/2010/main" val="95616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FADB-111C-91F7-70CA-63BBD8A462E6}"/>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4B2CB976-EC29-DA67-B721-1DA3397BD4B8}"/>
              </a:ext>
            </a:extLst>
          </p:cNvPr>
          <p:cNvSpPr>
            <a:spLocks noGrp="1"/>
          </p:cNvSpPr>
          <p:nvPr>
            <p:ph idx="1"/>
          </p:nvPr>
        </p:nvSpPr>
        <p:spPr/>
        <p:txBody>
          <a:bodyPr/>
          <a:lstStyle/>
          <a:p>
            <a:pPr>
              <a:spcBef>
                <a:spcPts val="400"/>
              </a:spcBef>
              <a:spcAft>
                <a:spcPts val="1000"/>
              </a:spcAft>
            </a:pPr>
            <a:r>
              <a:rPr lang="en-US" dirty="0"/>
              <a:t>Reports of discrimination should be kept completely confidential,</a:t>
            </a:r>
          </a:p>
          <a:p>
            <a:pPr>
              <a:spcBef>
                <a:spcPts val="400"/>
              </a:spcBef>
              <a:spcAft>
                <a:spcPts val="1000"/>
              </a:spcAft>
            </a:pPr>
            <a:r>
              <a:rPr lang="en-US" dirty="0"/>
              <a:t>consistent with necessary investigation procedures and legal</a:t>
            </a:r>
          </a:p>
          <a:p>
            <a:pPr>
              <a:spcBef>
                <a:spcPts val="400"/>
              </a:spcBef>
              <a:spcAft>
                <a:spcPts val="1000"/>
              </a:spcAft>
            </a:pPr>
            <a:r>
              <a:rPr lang="en-US" dirty="0"/>
              <a:t>restraints on the dissemination of information about students</a:t>
            </a:r>
          </a:p>
          <a:p>
            <a:pPr>
              <a:spcBef>
                <a:spcPts val="400"/>
              </a:spcBef>
              <a:spcAft>
                <a:spcPts val="1000"/>
              </a:spcAft>
            </a:pPr>
            <a:r>
              <a:rPr lang="en-US" dirty="0"/>
              <a:t>with the goal of protecting the victim and stopping the behavior.</a:t>
            </a:r>
          </a:p>
        </p:txBody>
      </p:sp>
    </p:spTree>
    <p:extLst>
      <p:ext uri="{BB962C8B-B14F-4D97-AF65-F5344CB8AC3E}">
        <p14:creationId xmlns:p14="http://schemas.microsoft.com/office/powerpoint/2010/main" val="2880075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C026-013A-4C15-7ABF-77F06E72D97F}"/>
              </a:ext>
            </a:extLst>
          </p:cNvPr>
          <p:cNvSpPr>
            <a:spLocks noGrp="1"/>
          </p:cNvSpPr>
          <p:nvPr>
            <p:ph type="title"/>
          </p:nvPr>
        </p:nvSpPr>
        <p:spPr/>
        <p:txBody>
          <a:bodyPr/>
          <a:lstStyle/>
          <a:p>
            <a:r>
              <a:rPr lang="en-US" dirty="0"/>
              <a:t>Right to File a Complaint</a:t>
            </a:r>
          </a:p>
        </p:txBody>
      </p:sp>
      <p:sp>
        <p:nvSpPr>
          <p:cNvPr id="3" name="Content Placeholder 2">
            <a:extLst>
              <a:ext uri="{FF2B5EF4-FFF2-40B4-BE49-F238E27FC236}">
                <a16:creationId xmlns:a16="http://schemas.microsoft.com/office/drawing/2014/main" id="{0DAC202A-9843-9195-0F47-97C83C47AA9C}"/>
              </a:ext>
            </a:extLst>
          </p:cNvPr>
          <p:cNvSpPr>
            <a:spLocks noGrp="1"/>
          </p:cNvSpPr>
          <p:nvPr>
            <p:ph idx="1"/>
          </p:nvPr>
        </p:nvSpPr>
        <p:spPr>
          <a:xfrm>
            <a:off x="952499" y="2518894"/>
            <a:ext cx="10401302" cy="3522663"/>
          </a:xfrm>
        </p:spPr>
        <p:txBody>
          <a:bodyPr/>
          <a:lstStyle/>
          <a:p>
            <a:r>
              <a:rPr lang="en-US" sz="2800" dirty="0"/>
              <a:t>Any person who believes he or she or someone he/she knows has been discriminated against based on Federal protected classes (i.e. National origin, race, etc.) has a right to file a complaint within </a:t>
            </a:r>
            <a:r>
              <a:rPr lang="en-US" sz="2800" b="1" i="1" dirty="0"/>
              <a:t>180 days </a:t>
            </a:r>
            <a:r>
              <a:rPr lang="en-US" sz="2800" dirty="0"/>
              <a:t>of the alleged discriminatory action.  </a:t>
            </a:r>
          </a:p>
          <a:p>
            <a:endParaRPr lang="en-US" dirty="0"/>
          </a:p>
        </p:txBody>
      </p:sp>
    </p:spTree>
    <p:extLst>
      <p:ext uri="{BB962C8B-B14F-4D97-AF65-F5344CB8AC3E}">
        <p14:creationId xmlns:p14="http://schemas.microsoft.com/office/powerpoint/2010/main" val="52611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AD6F-057B-19D2-F593-68BC06644EBD}"/>
              </a:ext>
            </a:extLst>
          </p:cNvPr>
          <p:cNvSpPr>
            <a:spLocks noGrp="1"/>
          </p:cNvSpPr>
          <p:nvPr>
            <p:ph type="title"/>
          </p:nvPr>
        </p:nvSpPr>
        <p:spPr/>
        <p:txBody>
          <a:bodyPr/>
          <a:lstStyle/>
          <a:p>
            <a:r>
              <a:rPr lang="en-US" sz="4800" b="1" dirty="0">
                <a:solidFill>
                  <a:schemeClr val="tx1"/>
                </a:solidFill>
              </a:rPr>
              <a:t>The following information should be included in a Civil Rights Complaint</a:t>
            </a:r>
            <a:endParaRPr lang="en-US" dirty="0"/>
          </a:p>
        </p:txBody>
      </p:sp>
      <p:sp>
        <p:nvSpPr>
          <p:cNvPr id="3" name="Content Placeholder 2">
            <a:extLst>
              <a:ext uri="{FF2B5EF4-FFF2-40B4-BE49-F238E27FC236}">
                <a16:creationId xmlns:a16="http://schemas.microsoft.com/office/drawing/2014/main" id="{E41DB25D-7287-543A-AB3B-28C30D6C2A9B}"/>
              </a:ext>
            </a:extLst>
          </p:cNvPr>
          <p:cNvSpPr>
            <a:spLocks noGrp="1"/>
          </p:cNvSpPr>
          <p:nvPr>
            <p:ph idx="1"/>
          </p:nvPr>
        </p:nvSpPr>
        <p:spPr/>
        <p:txBody>
          <a:bodyPr/>
          <a:lstStyle/>
          <a:p>
            <a:pPr eaLnBrk="1" hangingPunct="1">
              <a:spcAft>
                <a:spcPts val="1200"/>
              </a:spcAft>
              <a:buClr>
                <a:schemeClr val="tx1"/>
              </a:buClr>
              <a:buFont typeface="Wingdings" pitchFamily="2" charset="2"/>
              <a:buChar char="w"/>
            </a:pPr>
            <a:r>
              <a:rPr lang="en-US" sz="2800" dirty="0"/>
              <a:t>Name, address, phone number of complainant, if provided (not required)</a:t>
            </a:r>
          </a:p>
          <a:p>
            <a:pPr eaLnBrk="1" hangingPunct="1">
              <a:spcAft>
                <a:spcPts val="1200"/>
              </a:spcAft>
              <a:buClr>
                <a:schemeClr val="tx1"/>
              </a:buClr>
              <a:buFont typeface="Wingdings" pitchFamily="2" charset="2"/>
              <a:buChar char="w"/>
            </a:pPr>
            <a:r>
              <a:rPr lang="en-US" sz="2800" dirty="0"/>
              <a:t>Specific name and location of entity delivering the benefit or service</a:t>
            </a:r>
          </a:p>
          <a:p>
            <a:pPr eaLnBrk="1" hangingPunct="1">
              <a:buClr>
                <a:schemeClr val="tx1"/>
              </a:buClr>
              <a:buFont typeface="Wingdings" pitchFamily="2" charset="2"/>
              <a:buChar char="w"/>
            </a:pPr>
            <a:r>
              <a:rPr lang="en-US" sz="2800" dirty="0"/>
              <a:t>The nature of the incident, action, or method of administration that led the complainant to feel discriminated against</a:t>
            </a:r>
          </a:p>
          <a:p>
            <a:endParaRPr lang="en-US" dirty="0"/>
          </a:p>
        </p:txBody>
      </p:sp>
    </p:spTree>
    <p:extLst>
      <p:ext uri="{BB962C8B-B14F-4D97-AF65-F5344CB8AC3E}">
        <p14:creationId xmlns:p14="http://schemas.microsoft.com/office/powerpoint/2010/main" val="346324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AD6F-057B-19D2-F593-68BC06644EBD}"/>
              </a:ext>
            </a:extLst>
          </p:cNvPr>
          <p:cNvSpPr>
            <a:spLocks noGrp="1"/>
          </p:cNvSpPr>
          <p:nvPr>
            <p:ph type="title"/>
          </p:nvPr>
        </p:nvSpPr>
        <p:spPr/>
        <p:txBody>
          <a:bodyPr/>
          <a:lstStyle/>
          <a:p>
            <a:r>
              <a:rPr lang="en-US" sz="4800" b="1" dirty="0">
                <a:solidFill>
                  <a:schemeClr val="tx1"/>
                </a:solidFill>
              </a:rPr>
              <a:t>The following information should be included in a Civil Rights Complaint</a:t>
            </a:r>
            <a:endParaRPr lang="en-US" dirty="0"/>
          </a:p>
        </p:txBody>
      </p:sp>
      <p:sp>
        <p:nvSpPr>
          <p:cNvPr id="3" name="Content Placeholder 2">
            <a:extLst>
              <a:ext uri="{FF2B5EF4-FFF2-40B4-BE49-F238E27FC236}">
                <a16:creationId xmlns:a16="http://schemas.microsoft.com/office/drawing/2014/main" id="{E41DB25D-7287-543A-AB3B-28C30D6C2A9B}"/>
              </a:ext>
            </a:extLst>
          </p:cNvPr>
          <p:cNvSpPr>
            <a:spLocks noGrp="1"/>
          </p:cNvSpPr>
          <p:nvPr>
            <p:ph idx="1"/>
          </p:nvPr>
        </p:nvSpPr>
        <p:spPr/>
        <p:txBody>
          <a:bodyPr/>
          <a:lstStyle/>
          <a:p>
            <a:pPr eaLnBrk="1" hangingPunct="1">
              <a:lnSpc>
                <a:spcPct val="90000"/>
              </a:lnSpc>
              <a:spcAft>
                <a:spcPts val="1200"/>
              </a:spcAft>
              <a:buClr>
                <a:schemeClr val="tx1"/>
              </a:buClr>
              <a:buFont typeface="Wingdings" pitchFamily="2" charset="2"/>
              <a:buChar char="w"/>
            </a:pPr>
            <a:r>
              <a:rPr lang="en-US" sz="2800" dirty="0"/>
              <a:t>The basis on which the complainant feels discrimination exists (race, color, national origin, sex, age, or disability)</a:t>
            </a:r>
          </a:p>
          <a:p>
            <a:pPr eaLnBrk="1" hangingPunct="1">
              <a:lnSpc>
                <a:spcPct val="90000"/>
              </a:lnSpc>
              <a:spcAft>
                <a:spcPts val="1200"/>
              </a:spcAft>
              <a:buClr>
                <a:schemeClr val="tx1"/>
              </a:buClr>
              <a:buFont typeface="Wingdings" pitchFamily="2" charset="2"/>
              <a:buChar char="w"/>
            </a:pPr>
            <a:r>
              <a:rPr lang="en-US" sz="2800" dirty="0"/>
              <a:t>The names, titles, and business addresses of persons who may have knowledge of the discriminatory action</a:t>
            </a:r>
          </a:p>
          <a:p>
            <a:pPr eaLnBrk="1" hangingPunct="1">
              <a:lnSpc>
                <a:spcPct val="90000"/>
              </a:lnSpc>
              <a:buClr>
                <a:schemeClr val="tx1"/>
              </a:buClr>
              <a:buFont typeface="Wingdings" pitchFamily="2" charset="2"/>
              <a:buChar char="w"/>
            </a:pPr>
            <a:r>
              <a:rPr lang="en-US" sz="2800" dirty="0"/>
              <a:t>The date(s) during which the alleged discriminatory actions occurred, or if continuing, the duration of such actions</a:t>
            </a:r>
          </a:p>
          <a:p>
            <a:endParaRPr lang="en-US" dirty="0"/>
          </a:p>
        </p:txBody>
      </p:sp>
    </p:spTree>
    <p:extLst>
      <p:ext uri="{BB962C8B-B14F-4D97-AF65-F5344CB8AC3E}">
        <p14:creationId xmlns:p14="http://schemas.microsoft.com/office/powerpoint/2010/main" val="4118233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C170-6D84-8206-DC41-29BFDD2F03D8}"/>
              </a:ext>
            </a:extLst>
          </p:cNvPr>
          <p:cNvSpPr>
            <a:spLocks noGrp="1"/>
          </p:cNvSpPr>
          <p:nvPr>
            <p:ph type="title"/>
          </p:nvPr>
        </p:nvSpPr>
        <p:spPr/>
        <p:txBody>
          <a:bodyPr/>
          <a:lstStyle/>
          <a:p>
            <a:r>
              <a:rPr lang="en-US" dirty="0"/>
              <a:t>Civil Rights Training for ASDOE Staff</a:t>
            </a:r>
          </a:p>
        </p:txBody>
      </p:sp>
      <p:sp>
        <p:nvSpPr>
          <p:cNvPr id="3" name="Content Placeholder 2">
            <a:extLst>
              <a:ext uri="{FF2B5EF4-FFF2-40B4-BE49-F238E27FC236}">
                <a16:creationId xmlns:a16="http://schemas.microsoft.com/office/drawing/2014/main" id="{357DEE81-515E-DA86-809D-AA222C112D97}"/>
              </a:ext>
            </a:extLst>
          </p:cNvPr>
          <p:cNvSpPr>
            <a:spLocks noGrp="1"/>
          </p:cNvSpPr>
          <p:nvPr>
            <p:ph idx="1"/>
          </p:nvPr>
        </p:nvSpPr>
        <p:spPr>
          <a:xfrm>
            <a:off x="952499" y="2204100"/>
            <a:ext cx="10401302" cy="3522663"/>
          </a:xfrm>
        </p:spPr>
        <p:txBody>
          <a:bodyPr/>
          <a:lstStyle/>
          <a:p>
            <a:pPr eaLnBrk="1" hangingPunct="1">
              <a:lnSpc>
                <a:spcPct val="90000"/>
              </a:lnSpc>
              <a:buClr>
                <a:schemeClr val="tx1"/>
              </a:buClr>
            </a:pPr>
            <a:r>
              <a:rPr lang="en-US" sz="2400" dirty="0"/>
              <a:t>All staff who work with the Equity &amp; Compliance Office should receive training on all aspects of civil rights compliance </a:t>
            </a:r>
            <a:r>
              <a:rPr lang="en-US" sz="2400" u="sng" dirty="0"/>
              <a:t>annually.</a:t>
            </a:r>
            <a:endParaRPr lang="en-US" sz="2400" dirty="0"/>
          </a:p>
          <a:p>
            <a:pPr eaLnBrk="1" hangingPunct="1">
              <a:lnSpc>
                <a:spcPct val="90000"/>
              </a:lnSpc>
              <a:buClr>
                <a:schemeClr val="tx1"/>
              </a:buClr>
            </a:pPr>
            <a:r>
              <a:rPr lang="en-US" sz="2400" dirty="0"/>
              <a:t>Topics:	</a:t>
            </a:r>
          </a:p>
          <a:p>
            <a:pPr marL="342900" indent="-342900" eaLnBrk="1" hangingPunct="1">
              <a:lnSpc>
                <a:spcPct val="90000"/>
              </a:lnSpc>
              <a:spcBef>
                <a:spcPts val="400"/>
              </a:spcBef>
              <a:spcAft>
                <a:spcPts val="600"/>
              </a:spcAft>
              <a:buClr>
                <a:schemeClr val="tx1"/>
              </a:buClr>
              <a:buFont typeface="Arial" panose="020B0604020202020204" pitchFamily="34" charset="0"/>
              <a:buChar char="•"/>
            </a:pPr>
            <a:r>
              <a:rPr lang="en-US" sz="2400" dirty="0"/>
              <a:t>What is Discrimination?</a:t>
            </a:r>
          </a:p>
          <a:p>
            <a:pPr marL="342900" indent="-342900" eaLnBrk="1" hangingPunct="1">
              <a:lnSpc>
                <a:spcPct val="90000"/>
              </a:lnSpc>
              <a:spcBef>
                <a:spcPts val="400"/>
              </a:spcBef>
              <a:spcAft>
                <a:spcPts val="600"/>
              </a:spcAft>
              <a:buClr>
                <a:schemeClr val="tx1"/>
              </a:buClr>
              <a:buFont typeface="Arial" panose="020B0604020202020204" pitchFamily="34" charset="0"/>
              <a:buChar char="•"/>
            </a:pPr>
            <a:r>
              <a:rPr lang="en-US" sz="2400" dirty="0"/>
              <a:t>Collecting/recording racial/ethnic data</a:t>
            </a:r>
          </a:p>
          <a:p>
            <a:pPr marL="342900" indent="-342900" eaLnBrk="1" hangingPunct="1">
              <a:lnSpc>
                <a:spcPct val="90000"/>
              </a:lnSpc>
              <a:spcBef>
                <a:spcPts val="400"/>
              </a:spcBef>
              <a:spcAft>
                <a:spcPts val="600"/>
              </a:spcAft>
              <a:buClr>
                <a:schemeClr val="tx1"/>
              </a:buClr>
              <a:buFont typeface="Arial" panose="020B0604020202020204" pitchFamily="34" charset="0"/>
              <a:buChar char="•"/>
            </a:pPr>
            <a:r>
              <a:rPr lang="en-US" sz="2400" dirty="0"/>
              <a:t>Where to display posters</a:t>
            </a:r>
          </a:p>
          <a:p>
            <a:pPr marL="342900" indent="-342900" eaLnBrk="1" hangingPunct="1">
              <a:lnSpc>
                <a:spcPct val="90000"/>
              </a:lnSpc>
              <a:spcBef>
                <a:spcPts val="400"/>
              </a:spcBef>
              <a:spcAft>
                <a:spcPts val="600"/>
              </a:spcAft>
              <a:buClr>
                <a:schemeClr val="tx1"/>
              </a:buClr>
              <a:buFont typeface="Arial" panose="020B0604020202020204" pitchFamily="34" charset="0"/>
              <a:buChar char="•"/>
            </a:pPr>
            <a:r>
              <a:rPr lang="en-US" sz="2400" dirty="0"/>
              <a:t>What is a Civil Rights complaint</a:t>
            </a:r>
          </a:p>
          <a:p>
            <a:pPr marL="342900" indent="-342900" eaLnBrk="1" hangingPunct="1">
              <a:lnSpc>
                <a:spcPct val="90000"/>
              </a:lnSpc>
              <a:spcBef>
                <a:spcPts val="400"/>
              </a:spcBef>
              <a:spcAft>
                <a:spcPts val="600"/>
              </a:spcAft>
              <a:buClr>
                <a:schemeClr val="tx1"/>
              </a:buClr>
              <a:buFont typeface="Arial" panose="020B0604020202020204" pitchFamily="34" charset="0"/>
              <a:buChar char="•"/>
            </a:pPr>
            <a:r>
              <a:rPr lang="en-US" sz="2400" dirty="0"/>
              <a:t>How to handle a Civil Rights complaint</a:t>
            </a:r>
          </a:p>
          <a:p>
            <a:pPr eaLnBrk="1" hangingPunct="1">
              <a:lnSpc>
                <a:spcPct val="90000"/>
              </a:lnSpc>
              <a:buClr>
                <a:schemeClr val="tx1"/>
              </a:buClr>
            </a:pPr>
            <a:r>
              <a:rPr lang="en-US" sz="2400" dirty="0"/>
              <a:t>Retain training records of the people who received civil rights training</a:t>
            </a:r>
          </a:p>
          <a:p>
            <a:endParaRPr lang="en-US" dirty="0"/>
          </a:p>
        </p:txBody>
      </p:sp>
    </p:spTree>
    <p:extLst>
      <p:ext uri="{BB962C8B-B14F-4D97-AF65-F5344CB8AC3E}">
        <p14:creationId xmlns:p14="http://schemas.microsoft.com/office/powerpoint/2010/main" val="84210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EDD5-C70E-785A-0367-9B5989FE1039}"/>
              </a:ext>
            </a:extLst>
          </p:cNvPr>
          <p:cNvSpPr>
            <a:spLocks noGrp="1"/>
          </p:cNvSpPr>
          <p:nvPr>
            <p:ph type="title"/>
          </p:nvPr>
        </p:nvSpPr>
        <p:spPr/>
        <p:txBody>
          <a:bodyPr/>
          <a:lstStyle/>
          <a:p>
            <a:r>
              <a:rPr lang="en-US" dirty="0"/>
              <a:t>Understanding Difference: Inclusive Language</a:t>
            </a:r>
          </a:p>
        </p:txBody>
      </p:sp>
      <p:sp>
        <p:nvSpPr>
          <p:cNvPr id="3" name="Content Placeholder 2">
            <a:extLst>
              <a:ext uri="{FF2B5EF4-FFF2-40B4-BE49-F238E27FC236}">
                <a16:creationId xmlns:a16="http://schemas.microsoft.com/office/drawing/2014/main" id="{150F4FDB-D9B9-8335-668E-A9E921C44559}"/>
              </a:ext>
            </a:extLst>
          </p:cNvPr>
          <p:cNvSpPr>
            <a:spLocks noGrp="1"/>
          </p:cNvSpPr>
          <p:nvPr>
            <p:ph idx="1"/>
          </p:nvPr>
        </p:nvSpPr>
        <p:spPr/>
        <p:txBody>
          <a:bodyPr/>
          <a:lstStyle/>
          <a:p>
            <a:pPr eaLnBrk="1" hangingPunct="1">
              <a:spcAft>
                <a:spcPts val="0"/>
              </a:spcAft>
              <a:buFont typeface="Arial" charset="0"/>
              <a:buNone/>
              <a:defRPr/>
            </a:pPr>
            <a:r>
              <a:rPr lang="en-US" sz="2400" b="1" dirty="0"/>
              <a:t>Put the person first </a:t>
            </a:r>
          </a:p>
          <a:p>
            <a:pPr marL="457200" indent="-457200" eaLnBrk="1" hangingPunct="1">
              <a:spcAft>
                <a:spcPts val="0"/>
              </a:spcAft>
              <a:buFont typeface="Arial" panose="020B0604020202020204" pitchFamily="34" charset="0"/>
              <a:buChar char="•"/>
              <a:defRPr/>
            </a:pPr>
            <a:r>
              <a:rPr lang="en-US" sz="2400" dirty="0"/>
              <a:t>Example: USE “person with a disability”, NOT “disabled person”</a:t>
            </a:r>
          </a:p>
          <a:p>
            <a:pPr eaLnBrk="1" hangingPunct="1">
              <a:buFont typeface="Arial" charset="0"/>
              <a:buNone/>
              <a:defRPr/>
            </a:pPr>
            <a:r>
              <a:rPr lang="en-US" sz="2400" b="1" dirty="0"/>
              <a:t>Use culturally sensitive language</a:t>
            </a:r>
          </a:p>
          <a:p>
            <a:pPr marL="342900" indent="-342900" eaLnBrk="1" hangingPunct="1">
              <a:buFont typeface="Arial" panose="020B0604020202020204" pitchFamily="34" charset="0"/>
              <a:buChar char="•"/>
              <a:defRPr/>
            </a:pPr>
            <a:r>
              <a:rPr lang="en-US" sz="2400" dirty="0"/>
              <a:t>Example:  USE “Samoan”, NOT “Pacific Islander/Asian”</a:t>
            </a:r>
          </a:p>
          <a:p>
            <a:pPr marL="0" indent="0" eaLnBrk="1" hangingPunct="1">
              <a:buFont typeface="Arial" charset="0"/>
              <a:buNone/>
              <a:defRPr/>
            </a:pPr>
            <a:r>
              <a:rPr lang="en-US" sz="2400" b="1" dirty="0"/>
              <a:t>Use inclusive/respectful terms</a:t>
            </a:r>
          </a:p>
          <a:p>
            <a:pPr marL="342900" indent="-342900" eaLnBrk="1" hangingPunct="1">
              <a:buFont typeface="Arial" panose="020B0604020202020204" pitchFamily="34" charset="0"/>
              <a:buChar char="•"/>
              <a:defRPr/>
            </a:pPr>
            <a:r>
              <a:rPr lang="en-US" sz="2400" dirty="0"/>
              <a:t>Example:  USE “chair”, NOT “chairman”</a:t>
            </a:r>
          </a:p>
          <a:p>
            <a:endParaRPr lang="en-US" dirty="0"/>
          </a:p>
        </p:txBody>
      </p:sp>
    </p:spTree>
    <p:extLst>
      <p:ext uri="{BB962C8B-B14F-4D97-AF65-F5344CB8AC3E}">
        <p14:creationId xmlns:p14="http://schemas.microsoft.com/office/powerpoint/2010/main" val="1570225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8053-0C1A-2B33-0FE5-1B703A8E6D54}"/>
              </a:ext>
            </a:extLst>
          </p:cNvPr>
          <p:cNvSpPr>
            <a:spLocks noGrp="1"/>
          </p:cNvSpPr>
          <p:nvPr>
            <p:ph type="title"/>
          </p:nvPr>
        </p:nvSpPr>
        <p:spPr/>
        <p:txBody>
          <a:bodyPr/>
          <a:lstStyle/>
          <a:p>
            <a:r>
              <a:rPr lang="en-US" sz="4800" b="1" dirty="0"/>
              <a:t>Ask yourself each time you </a:t>
            </a:r>
            <a:br>
              <a:rPr lang="en-US" sz="4800" b="1" dirty="0"/>
            </a:br>
            <a:r>
              <a:rPr lang="en-US" sz="4800" b="1" dirty="0"/>
              <a:t>interact with colleagues, students…</a:t>
            </a:r>
            <a:endParaRPr lang="en-US" dirty="0"/>
          </a:p>
        </p:txBody>
      </p:sp>
      <p:sp>
        <p:nvSpPr>
          <p:cNvPr id="3" name="Content Placeholder 2">
            <a:extLst>
              <a:ext uri="{FF2B5EF4-FFF2-40B4-BE49-F238E27FC236}">
                <a16:creationId xmlns:a16="http://schemas.microsoft.com/office/drawing/2014/main" id="{262E69A2-5C58-660C-E5F9-E75E3B456FD1}"/>
              </a:ext>
            </a:extLst>
          </p:cNvPr>
          <p:cNvSpPr>
            <a:spLocks noGrp="1"/>
          </p:cNvSpPr>
          <p:nvPr>
            <p:ph idx="1"/>
          </p:nvPr>
        </p:nvSpPr>
        <p:spPr>
          <a:xfrm>
            <a:off x="952498" y="2998579"/>
            <a:ext cx="10401302" cy="3522663"/>
          </a:xfrm>
        </p:spPr>
        <p:txBody>
          <a:bodyPr/>
          <a:lstStyle/>
          <a:p>
            <a:pPr marL="457200" indent="-457200" eaLnBrk="1" hangingPunct="1">
              <a:spcBef>
                <a:spcPts val="400"/>
              </a:spcBef>
              <a:spcAft>
                <a:spcPts val="1000"/>
              </a:spcAft>
              <a:buFont typeface="Arial" panose="020B0604020202020204" pitchFamily="34" charset="0"/>
              <a:buChar char="•"/>
            </a:pPr>
            <a:r>
              <a:rPr lang="en-US" sz="2400" dirty="0"/>
              <a:t>How would I want to be addressed?</a:t>
            </a:r>
          </a:p>
          <a:p>
            <a:pPr marL="457200" indent="-457200" eaLnBrk="1" hangingPunct="1">
              <a:spcBef>
                <a:spcPts val="400"/>
              </a:spcBef>
              <a:spcAft>
                <a:spcPts val="1000"/>
              </a:spcAft>
              <a:buFont typeface="Arial" panose="020B0604020202020204" pitchFamily="34" charset="0"/>
              <a:buChar char="•"/>
            </a:pPr>
            <a:r>
              <a:rPr lang="en-US" sz="2400" dirty="0"/>
              <a:t>Am I treating this person in the same manner I treat others?</a:t>
            </a:r>
          </a:p>
          <a:p>
            <a:pPr marL="457200" indent="-457200" eaLnBrk="1" hangingPunct="1">
              <a:spcBef>
                <a:spcPts val="400"/>
              </a:spcBef>
              <a:spcAft>
                <a:spcPts val="1000"/>
              </a:spcAft>
              <a:buFont typeface="Arial" panose="020B0604020202020204" pitchFamily="34" charset="0"/>
              <a:buChar char="•"/>
            </a:pPr>
            <a:r>
              <a:rPr lang="en-US" sz="2400" dirty="0"/>
              <a:t>Have I given this person the opportunity to clarify all relevant factors or inconsistencies and ask questions?</a:t>
            </a:r>
          </a:p>
          <a:p>
            <a:pPr marL="457200" indent="-457200" eaLnBrk="1" hangingPunct="1">
              <a:spcBef>
                <a:spcPts val="400"/>
              </a:spcBef>
              <a:spcAft>
                <a:spcPts val="1000"/>
              </a:spcAft>
              <a:buFont typeface="Arial" panose="020B0604020202020204" pitchFamily="34" charset="0"/>
              <a:buChar char="•"/>
            </a:pPr>
            <a:r>
              <a:rPr lang="en-US" sz="2400" dirty="0"/>
              <a:t>Have I provided this person with needed information to make necessary decisions?</a:t>
            </a:r>
          </a:p>
          <a:p>
            <a:endParaRPr lang="en-US" dirty="0"/>
          </a:p>
        </p:txBody>
      </p:sp>
    </p:spTree>
    <p:extLst>
      <p:ext uri="{BB962C8B-B14F-4D97-AF65-F5344CB8AC3E}">
        <p14:creationId xmlns:p14="http://schemas.microsoft.com/office/powerpoint/2010/main" val="50090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73FF-B9FA-D6D4-F743-49630D61F41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198ACD5-C652-92A1-0391-93FCB9C9B97A}"/>
              </a:ext>
            </a:extLst>
          </p:cNvPr>
          <p:cNvSpPr>
            <a:spLocks noGrp="1"/>
          </p:cNvSpPr>
          <p:nvPr>
            <p:ph idx="1"/>
          </p:nvPr>
        </p:nvSpPr>
        <p:spPr/>
        <p:txBody>
          <a:bodyPr/>
          <a:lstStyle/>
          <a:p>
            <a:pPr marL="0" marR="0">
              <a:lnSpc>
                <a:spcPct val="115000"/>
              </a:lnSpc>
              <a:spcBef>
                <a:spcPts val="0"/>
              </a:spcBef>
              <a:spcAft>
                <a:spcPts val="0"/>
              </a:spcAft>
            </a:pPr>
            <a:r>
              <a:rPr lang="en-US" sz="2400" dirty="0">
                <a:solidFill>
                  <a:srgbClr val="1155CC"/>
                </a:solidFill>
                <a:effectLst/>
                <a:ea typeface="Arial" panose="020B0604020202020204" pitchFamily="34" charset="0"/>
                <a:hlinkClick r:id="rId2"/>
              </a:rPr>
              <a:t>Know Your Rights</a:t>
            </a:r>
            <a:r>
              <a:rPr lang="en-US" sz="2400" dirty="0">
                <a:effectLst/>
                <a:ea typeface="Arial" panose="020B0604020202020204" pitchFamily="34" charset="0"/>
              </a:rPr>
              <a:t> (U.S. Department of Education, Office for Civil Rights)</a:t>
            </a:r>
          </a:p>
          <a:p>
            <a:pPr marL="0" marR="0">
              <a:lnSpc>
                <a:spcPct val="115000"/>
              </a:lnSpc>
              <a:spcBef>
                <a:spcPts val="0"/>
              </a:spcBef>
              <a:spcAft>
                <a:spcPts val="0"/>
              </a:spcAft>
            </a:pPr>
            <a:r>
              <a:rPr lang="en-US" sz="2400" dirty="0">
                <a:effectLst/>
                <a:ea typeface="Arial" panose="020B0604020202020204" pitchFamily="34" charset="0"/>
              </a:rPr>
              <a:t> </a:t>
            </a:r>
          </a:p>
          <a:p>
            <a:pPr marL="0" marR="0">
              <a:lnSpc>
                <a:spcPct val="115000"/>
              </a:lnSpc>
              <a:spcBef>
                <a:spcPts val="0"/>
              </a:spcBef>
              <a:spcAft>
                <a:spcPts val="0"/>
              </a:spcAft>
            </a:pPr>
            <a:r>
              <a:rPr lang="en-US" sz="2400" dirty="0">
                <a:solidFill>
                  <a:srgbClr val="1155CC"/>
                </a:solidFill>
                <a:effectLst/>
                <a:ea typeface="Arial" panose="020B0604020202020204" pitchFamily="34" charset="0"/>
                <a:hlinkClick r:id="rId3"/>
              </a:rPr>
              <a:t>Nondiscrimination Law &amp; Policy | OSPI</a:t>
            </a:r>
            <a:r>
              <a:rPr lang="en-US" sz="2400" dirty="0">
                <a:effectLst/>
                <a:ea typeface="Arial" panose="020B0604020202020204" pitchFamily="34" charset="0"/>
              </a:rPr>
              <a:t> (WA Office of Superintendent of Public Education, OSPI)</a:t>
            </a:r>
          </a:p>
          <a:p>
            <a:pPr marL="0" marR="0">
              <a:lnSpc>
                <a:spcPct val="115000"/>
              </a:lnSpc>
              <a:spcBef>
                <a:spcPts val="0"/>
              </a:spcBef>
              <a:spcAft>
                <a:spcPts val="0"/>
              </a:spcAft>
            </a:pPr>
            <a:r>
              <a:rPr lang="en-US" sz="2400" dirty="0">
                <a:effectLst/>
                <a:ea typeface="Arial" panose="020B0604020202020204" pitchFamily="34" charset="0"/>
              </a:rPr>
              <a:t> </a:t>
            </a:r>
          </a:p>
          <a:p>
            <a:pPr marL="0" marR="0">
              <a:lnSpc>
                <a:spcPct val="115000"/>
              </a:lnSpc>
              <a:spcBef>
                <a:spcPts val="0"/>
              </a:spcBef>
              <a:spcAft>
                <a:spcPts val="0"/>
              </a:spcAft>
            </a:pPr>
            <a:r>
              <a:rPr lang="en-US" sz="2400" dirty="0">
                <a:solidFill>
                  <a:srgbClr val="1155CC"/>
                </a:solidFill>
                <a:effectLst/>
                <a:ea typeface="Arial" panose="020B0604020202020204" pitchFamily="34" charset="0"/>
                <a:hlinkClick r:id="rId4"/>
              </a:rPr>
              <a:t>Civil Rights Division | Types of Educational Opportunities Discrimination</a:t>
            </a:r>
            <a:r>
              <a:rPr lang="en-US" sz="2400" dirty="0">
                <a:effectLst/>
                <a:ea typeface="Arial" panose="020B0604020202020204" pitchFamily="34" charset="0"/>
              </a:rPr>
              <a:t> (U.S. Department of Justice, Civil Rights Division)</a:t>
            </a:r>
          </a:p>
          <a:p>
            <a:endParaRPr lang="en-US" dirty="0"/>
          </a:p>
        </p:txBody>
      </p:sp>
    </p:spTree>
    <p:extLst>
      <p:ext uri="{BB962C8B-B14F-4D97-AF65-F5344CB8AC3E}">
        <p14:creationId xmlns:p14="http://schemas.microsoft.com/office/powerpoint/2010/main" val="597755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C669-75C6-60E5-B4DD-F858B1AC402D}"/>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9295D21F-0184-39F5-A086-04FD133F1F1A}"/>
              </a:ext>
            </a:extLst>
          </p:cNvPr>
          <p:cNvSpPr>
            <a:spLocks noGrp="1"/>
          </p:cNvSpPr>
          <p:nvPr>
            <p:ph idx="1"/>
          </p:nvPr>
        </p:nvSpPr>
        <p:spPr>
          <a:xfrm>
            <a:off x="952498" y="2071805"/>
            <a:ext cx="10401302" cy="3522663"/>
          </a:xfrm>
        </p:spPr>
        <p:txBody>
          <a:bodyPr/>
          <a:lstStyle/>
          <a:p>
            <a:pPr marL="342900" marR="0" lvl="0" indent="-342900">
              <a:lnSpc>
                <a:spcPct val="115000"/>
              </a:lnSpc>
              <a:spcBef>
                <a:spcPts val="0"/>
              </a:spcBef>
              <a:spcAft>
                <a:spcPts val="0"/>
              </a:spcAft>
              <a:buClr>
                <a:srgbClr val="666666"/>
              </a:buClr>
              <a:buSzPts val="1200"/>
              <a:buFont typeface="Arial" panose="020B0604020202020204" pitchFamily="34" charset="0"/>
              <a:buChar char="●"/>
            </a:pPr>
            <a:r>
              <a:rPr lang="en-US" sz="2400" u="none" strike="noStrike" dirty="0">
                <a:solidFill>
                  <a:srgbClr val="000000"/>
                </a:solidFill>
                <a:effectLst/>
                <a:ea typeface="Roboto" panose="02000000000000000000" pitchFamily="2" charset="0"/>
                <a:cs typeface="Roboto" panose="02000000000000000000" pitchFamily="2" charset="0"/>
                <a:hlinkClick r:id="rId2"/>
              </a:rPr>
              <a:t>Title VI of the Civil Rights Act of 1964</a:t>
            </a:r>
            <a:r>
              <a:rPr lang="en-US" sz="2400" u="none" strike="noStrike" dirty="0">
                <a:solidFill>
                  <a:srgbClr val="000000"/>
                </a:solidFill>
                <a:effectLst/>
                <a:ea typeface="Roboto" panose="02000000000000000000" pitchFamily="2" charset="0"/>
                <a:cs typeface="Roboto" panose="02000000000000000000" pitchFamily="2" charset="0"/>
              </a:rPr>
              <a:t> - prohibits discrimination on the bases of race, color, and national origin</a:t>
            </a:r>
            <a:endParaRPr lang="en-US" sz="2400" u="none" strike="noStrike" dirty="0">
              <a:effectLst/>
              <a:ea typeface="Roboto" panose="02000000000000000000" pitchFamily="2" charset="0"/>
              <a:cs typeface="Roboto" panose="02000000000000000000" pitchFamily="2" charset="0"/>
            </a:endParaRPr>
          </a:p>
          <a:p>
            <a:pPr marL="342900" marR="0" lvl="0" indent="-342900">
              <a:lnSpc>
                <a:spcPct val="115000"/>
              </a:lnSpc>
              <a:spcBef>
                <a:spcPts val="0"/>
              </a:spcBef>
              <a:spcAft>
                <a:spcPts val="0"/>
              </a:spcAft>
              <a:buClr>
                <a:srgbClr val="666666"/>
              </a:buClr>
              <a:buSzPts val="1200"/>
              <a:buFont typeface="Arial" panose="020B0604020202020204" pitchFamily="34" charset="0"/>
              <a:buChar char="●"/>
            </a:pPr>
            <a:r>
              <a:rPr lang="en-US" sz="2400" u="none" strike="noStrike" dirty="0">
                <a:solidFill>
                  <a:srgbClr val="000000"/>
                </a:solidFill>
                <a:effectLst/>
                <a:ea typeface="Roboto" panose="02000000000000000000" pitchFamily="2" charset="0"/>
                <a:cs typeface="Roboto" panose="02000000000000000000" pitchFamily="2" charset="0"/>
                <a:hlinkClick r:id="rId3"/>
              </a:rPr>
              <a:t>Title IX of the Education Amendments of 1972</a:t>
            </a:r>
            <a:r>
              <a:rPr lang="en-US" sz="2400" u="none" strike="noStrike" dirty="0">
                <a:solidFill>
                  <a:srgbClr val="000000"/>
                </a:solidFill>
                <a:effectLst/>
                <a:ea typeface="Roboto" panose="02000000000000000000" pitchFamily="2" charset="0"/>
                <a:cs typeface="Roboto" panose="02000000000000000000" pitchFamily="2" charset="0"/>
              </a:rPr>
              <a:t> - prohibits sex discrimination</a:t>
            </a:r>
            <a:endParaRPr lang="en-US" sz="2400" u="none" strike="noStrike" dirty="0">
              <a:effectLst/>
              <a:ea typeface="Roboto" panose="02000000000000000000" pitchFamily="2" charset="0"/>
              <a:cs typeface="Roboto" panose="02000000000000000000" pitchFamily="2" charset="0"/>
            </a:endParaRPr>
          </a:p>
          <a:p>
            <a:pPr marL="342900" marR="0" lvl="0" indent="-342900">
              <a:lnSpc>
                <a:spcPct val="115000"/>
              </a:lnSpc>
              <a:spcBef>
                <a:spcPts val="0"/>
              </a:spcBef>
              <a:spcAft>
                <a:spcPts val="0"/>
              </a:spcAft>
              <a:buClr>
                <a:srgbClr val="666666"/>
              </a:buClr>
              <a:buSzPts val="1200"/>
              <a:buFont typeface="Arial" panose="020B0604020202020204" pitchFamily="34" charset="0"/>
              <a:buChar char="●"/>
            </a:pPr>
            <a:r>
              <a:rPr lang="en-US" sz="2400" u="none" strike="noStrike" dirty="0">
                <a:solidFill>
                  <a:srgbClr val="000000"/>
                </a:solidFill>
                <a:effectLst/>
                <a:ea typeface="Roboto" panose="02000000000000000000" pitchFamily="2" charset="0"/>
                <a:cs typeface="Roboto" panose="02000000000000000000" pitchFamily="2" charset="0"/>
                <a:hlinkClick r:id="rId4"/>
              </a:rPr>
              <a:t>Section 504 of the Rehabilitation Act of 1973</a:t>
            </a:r>
            <a:r>
              <a:rPr lang="en-US" sz="2400" u="none" strike="noStrike" dirty="0">
                <a:solidFill>
                  <a:srgbClr val="000000"/>
                </a:solidFill>
                <a:effectLst/>
                <a:ea typeface="Roboto" panose="02000000000000000000" pitchFamily="2" charset="0"/>
                <a:cs typeface="Roboto" panose="02000000000000000000" pitchFamily="2" charset="0"/>
              </a:rPr>
              <a:t> - prohibits disability discrimination</a:t>
            </a:r>
            <a:endParaRPr lang="en-US" sz="2400" u="none" strike="noStrike" dirty="0">
              <a:effectLst/>
              <a:ea typeface="Roboto" panose="02000000000000000000" pitchFamily="2" charset="0"/>
              <a:cs typeface="Roboto" panose="02000000000000000000" pitchFamily="2" charset="0"/>
            </a:endParaRPr>
          </a:p>
          <a:p>
            <a:pPr marL="342900" marR="0" lvl="0" indent="-342900">
              <a:lnSpc>
                <a:spcPct val="115000"/>
              </a:lnSpc>
              <a:spcBef>
                <a:spcPts val="0"/>
              </a:spcBef>
              <a:spcAft>
                <a:spcPts val="0"/>
              </a:spcAft>
              <a:buClr>
                <a:srgbClr val="666666"/>
              </a:buClr>
              <a:buSzPts val="1200"/>
              <a:buFont typeface="Arial" panose="020B0604020202020204" pitchFamily="34" charset="0"/>
              <a:buChar char="●"/>
            </a:pPr>
            <a:r>
              <a:rPr lang="en-US" sz="2400" u="none" strike="noStrike" dirty="0">
                <a:solidFill>
                  <a:srgbClr val="000000"/>
                </a:solidFill>
                <a:effectLst/>
                <a:ea typeface="Roboto" panose="02000000000000000000" pitchFamily="2" charset="0"/>
                <a:cs typeface="Roboto" panose="02000000000000000000" pitchFamily="2" charset="0"/>
                <a:hlinkClick r:id="rId5"/>
              </a:rPr>
              <a:t>Title II of the Americans with Disabilities Act of 1990</a:t>
            </a:r>
            <a:r>
              <a:rPr lang="en-US" sz="2400" u="none" strike="noStrike" dirty="0">
                <a:solidFill>
                  <a:srgbClr val="000000"/>
                </a:solidFill>
                <a:effectLst/>
                <a:ea typeface="Roboto" panose="02000000000000000000" pitchFamily="2" charset="0"/>
                <a:cs typeface="Roboto" panose="02000000000000000000" pitchFamily="2" charset="0"/>
              </a:rPr>
              <a:t> (ADA) - prohibits discrimination on the basis of disability. (Title II prohibits discrimination on the basis of disability by public entities, whether or not they receive federal financial assistance)</a:t>
            </a:r>
            <a:endParaRPr lang="en-US" sz="2400" u="none" strike="noStrike" dirty="0">
              <a:effectLst/>
              <a:ea typeface="Roboto" panose="02000000000000000000" pitchFamily="2" charset="0"/>
              <a:cs typeface="Roboto" panose="02000000000000000000" pitchFamily="2" charset="0"/>
            </a:endParaRPr>
          </a:p>
          <a:p>
            <a:pPr marL="342900" marR="0" lvl="0" indent="-342900">
              <a:lnSpc>
                <a:spcPct val="115000"/>
              </a:lnSpc>
              <a:spcBef>
                <a:spcPts val="0"/>
              </a:spcBef>
              <a:spcAft>
                <a:spcPts val="1200"/>
              </a:spcAft>
              <a:buClr>
                <a:srgbClr val="666666"/>
              </a:buClr>
              <a:buSzPts val="1200"/>
              <a:buFont typeface="Arial" panose="020B0604020202020204" pitchFamily="34" charset="0"/>
              <a:buChar char="●"/>
            </a:pPr>
            <a:r>
              <a:rPr lang="en-US" sz="2400" u="none" strike="noStrike" dirty="0">
                <a:solidFill>
                  <a:srgbClr val="000000"/>
                </a:solidFill>
                <a:effectLst/>
                <a:ea typeface="Roboto" panose="02000000000000000000" pitchFamily="2" charset="0"/>
                <a:cs typeface="Roboto" panose="02000000000000000000" pitchFamily="2" charset="0"/>
                <a:hlinkClick r:id="rId6"/>
              </a:rPr>
              <a:t>Age Discrimination Act of 1975</a:t>
            </a:r>
            <a:r>
              <a:rPr lang="en-US" sz="2400" u="none" strike="noStrike" dirty="0">
                <a:solidFill>
                  <a:srgbClr val="000000"/>
                </a:solidFill>
                <a:effectLst/>
                <a:ea typeface="Roboto" panose="02000000000000000000" pitchFamily="2" charset="0"/>
                <a:cs typeface="Roboto" panose="02000000000000000000" pitchFamily="2" charset="0"/>
              </a:rPr>
              <a:t> - prohibits age discrimination</a:t>
            </a:r>
            <a:endParaRPr lang="en-US" sz="2400" u="none" strike="noStrike" dirty="0">
              <a:effectLst/>
              <a:ea typeface="Roboto" panose="02000000000000000000" pitchFamily="2" charset="0"/>
              <a:cs typeface="Roboto" panose="02000000000000000000" pitchFamily="2" charset="0"/>
            </a:endParaRPr>
          </a:p>
          <a:p>
            <a:endParaRPr lang="en-US" dirty="0"/>
          </a:p>
        </p:txBody>
      </p:sp>
    </p:spTree>
    <p:extLst>
      <p:ext uri="{BB962C8B-B14F-4D97-AF65-F5344CB8AC3E}">
        <p14:creationId xmlns:p14="http://schemas.microsoft.com/office/powerpoint/2010/main" val="3973173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AF08-BC67-36BF-A7C7-A317F4239D3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D00CA2B-B7D1-7656-804A-B8E174502C8C}"/>
              </a:ext>
            </a:extLst>
          </p:cNvPr>
          <p:cNvSpPr>
            <a:spLocks noGrp="1"/>
          </p:cNvSpPr>
          <p:nvPr>
            <p:ph idx="1"/>
          </p:nvPr>
        </p:nvSpPr>
        <p:spPr/>
        <p:txBody>
          <a:bodyPr>
            <a:normAutofit lnSpcReduction="10000"/>
          </a:bodyPr>
          <a:lstStyle/>
          <a:p>
            <a:r>
              <a:rPr lang="en-US" dirty="0"/>
              <a:t>WEEAC: </a:t>
            </a:r>
            <a:r>
              <a:rPr lang="en-US" dirty="0">
                <a:hlinkClick r:id="rId2"/>
              </a:rPr>
              <a:t>https://weeac.wested.org/</a:t>
            </a:r>
            <a:r>
              <a:rPr lang="en-US" dirty="0"/>
              <a:t> </a:t>
            </a:r>
          </a:p>
          <a:p>
            <a:r>
              <a:rPr lang="en-US" dirty="0"/>
              <a:t>Dr. Melly Wilson: </a:t>
            </a:r>
            <a:r>
              <a:rPr lang="en-US" dirty="0">
                <a:hlinkClick r:id="rId3"/>
              </a:rPr>
              <a:t>wilsonm@prel.org</a:t>
            </a:r>
            <a:endParaRPr lang="en-US" dirty="0"/>
          </a:p>
          <a:p>
            <a:endParaRPr lang="en-US" dirty="0"/>
          </a:p>
        </p:txBody>
      </p:sp>
    </p:spTree>
    <p:extLst>
      <p:ext uri="{BB962C8B-B14F-4D97-AF65-F5344CB8AC3E}">
        <p14:creationId xmlns:p14="http://schemas.microsoft.com/office/powerpoint/2010/main" val="227515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A20C-1E33-FDCE-988D-D426074B494A}"/>
              </a:ext>
            </a:extLst>
          </p:cNvPr>
          <p:cNvSpPr>
            <a:spLocks noGrp="1"/>
          </p:cNvSpPr>
          <p:nvPr>
            <p:ph type="title"/>
          </p:nvPr>
        </p:nvSpPr>
        <p:spPr/>
        <p:txBody>
          <a:bodyPr/>
          <a:lstStyle/>
          <a:p>
            <a:r>
              <a:rPr lang="en-US" dirty="0"/>
              <a:t>Federal Law: Title VI of the Civil Rights Act</a:t>
            </a:r>
          </a:p>
        </p:txBody>
      </p:sp>
      <p:sp>
        <p:nvSpPr>
          <p:cNvPr id="3" name="Content Placeholder 2">
            <a:extLst>
              <a:ext uri="{FF2B5EF4-FFF2-40B4-BE49-F238E27FC236}">
                <a16:creationId xmlns:a16="http://schemas.microsoft.com/office/drawing/2014/main" id="{C3CD34B8-0B54-100B-3186-9120879B3F57}"/>
              </a:ext>
            </a:extLst>
          </p:cNvPr>
          <p:cNvSpPr>
            <a:spLocks noGrp="1"/>
          </p:cNvSpPr>
          <p:nvPr>
            <p:ph idx="1"/>
          </p:nvPr>
        </p:nvSpPr>
        <p:spPr/>
        <p:txBody>
          <a:bodyPr/>
          <a:lstStyle/>
          <a:p>
            <a:pPr marL="457200" indent="-457200">
              <a:buFont typeface="Arial" panose="020B0604020202020204" pitchFamily="34" charset="0"/>
              <a:buChar char="•"/>
            </a:pPr>
            <a:r>
              <a:rPr lang="en-US" sz="2400" dirty="0"/>
              <a:t>Protects against discrimination based on race, color, national origin, gender identity, sex, and disability</a:t>
            </a:r>
          </a:p>
          <a:p>
            <a:pPr marL="457200" indent="-457200">
              <a:buFont typeface="Arial" panose="020B0604020202020204" pitchFamily="34" charset="0"/>
              <a:buChar char="•"/>
            </a:pPr>
            <a:r>
              <a:rPr lang="en-US" sz="2400" dirty="0"/>
              <a:t>Applies to students, parents, and employees</a:t>
            </a:r>
          </a:p>
          <a:p>
            <a:pPr marL="457200" indent="-457200">
              <a:buFont typeface="Arial" panose="020B0604020202020204" pitchFamily="34" charset="0"/>
              <a:buChar char="•"/>
            </a:pPr>
            <a:r>
              <a:rPr lang="en-US" sz="2400" dirty="0"/>
              <a:t>Prohibits discrimination in student class assignments or ability tracking and protects English Learner (EL) students</a:t>
            </a:r>
          </a:p>
          <a:p>
            <a:pPr marL="457200" indent="-457200">
              <a:buFont typeface="Arial" panose="020B0604020202020204" pitchFamily="34" charset="0"/>
              <a:buChar char="•"/>
            </a:pPr>
            <a:r>
              <a:rPr lang="en-US" sz="2400" dirty="0"/>
              <a:t>Federal Law: Title IX Prohibits discrimination or harassment related to gender, including sexual harassment.</a:t>
            </a:r>
          </a:p>
        </p:txBody>
      </p:sp>
    </p:spTree>
    <p:extLst>
      <p:ext uri="{BB962C8B-B14F-4D97-AF65-F5344CB8AC3E}">
        <p14:creationId xmlns:p14="http://schemas.microsoft.com/office/powerpoint/2010/main" val="85211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01C0-F362-624A-0A6B-561962B93C9D}"/>
              </a:ext>
            </a:extLst>
          </p:cNvPr>
          <p:cNvSpPr>
            <a:spLocks noGrp="1"/>
          </p:cNvSpPr>
          <p:nvPr>
            <p:ph type="title"/>
          </p:nvPr>
        </p:nvSpPr>
        <p:spPr>
          <a:xfrm>
            <a:off x="474673" y="2266348"/>
            <a:ext cx="4157288" cy="3757121"/>
          </a:xfrm>
        </p:spPr>
        <p:txBody>
          <a:bodyPr/>
          <a:lstStyle/>
          <a:p>
            <a:r>
              <a:rPr lang="en-US" dirty="0"/>
              <a:t>What is Discrimination? </a:t>
            </a:r>
          </a:p>
        </p:txBody>
      </p:sp>
      <p:sp>
        <p:nvSpPr>
          <p:cNvPr id="3" name="Content Placeholder 2">
            <a:extLst>
              <a:ext uri="{FF2B5EF4-FFF2-40B4-BE49-F238E27FC236}">
                <a16:creationId xmlns:a16="http://schemas.microsoft.com/office/drawing/2014/main" id="{2A751DD9-98EC-FAD9-3181-46F77BE08693}"/>
              </a:ext>
            </a:extLst>
          </p:cNvPr>
          <p:cNvSpPr>
            <a:spLocks noGrp="1"/>
          </p:cNvSpPr>
          <p:nvPr>
            <p:ph idx="1"/>
          </p:nvPr>
        </p:nvSpPr>
        <p:spPr>
          <a:xfrm>
            <a:off x="5435601" y="1969239"/>
            <a:ext cx="5918199" cy="4351338"/>
          </a:xfrm>
        </p:spPr>
        <p:txBody>
          <a:bodyPr>
            <a:normAutofit/>
          </a:bodyPr>
          <a:lstStyle/>
          <a:p>
            <a:r>
              <a:rPr lang="en-US" sz="2800" dirty="0"/>
              <a:t>The act of distinguishing one person or group of persons from other, either intentionally, by neglect, or by the effect of actions or lack of actions based on their protected classes</a:t>
            </a:r>
            <a:r>
              <a:rPr lang="en-US" dirty="0"/>
              <a:t>.</a:t>
            </a:r>
          </a:p>
          <a:p>
            <a:endParaRPr lang="en-US" dirty="0"/>
          </a:p>
        </p:txBody>
      </p:sp>
    </p:spTree>
    <p:extLst>
      <p:ext uri="{BB962C8B-B14F-4D97-AF65-F5344CB8AC3E}">
        <p14:creationId xmlns:p14="http://schemas.microsoft.com/office/powerpoint/2010/main" val="230317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A5A6-1BB6-13F4-AEBE-02444C1A46A9}"/>
              </a:ext>
            </a:extLst>
          </p:cNvPr>
          <p:cNvSpPr>
            <a:spLocks noGrp="1"/>
          </p:cNvSpPr>
          <p:nvPr>
            <p:ph type="title"/>
          </p:nvPr>
        </p:nvSpPr>
        <p:spPr/>
        <p:txBody>
          <a:bodyPr/>
          <a:lstStyle/>
          <a:p>
            <a:r>
              <a:rPr lang="en-US" dirty="0"/>
              <a:t>What is a Protected Class?</a:t>
            </a:r>
          </a:p>
        </p:txBody>
      </p:sp>
      <p:sp>
        <p:nvSpPr>
          <p:cNvPr id="3" name="Content Placeholder 2">
            <a:extLst>
              <a:ext uri="{FF2B5EF4-FFF2-40B4-BE49-F238E27FC236}">
                <a16:creationId xmlns:a16="http://schemas.microsoft.com/office/drawing/2014/main" id="{54F69094-A90B-AEC1-E027-585F16692B8C}"/>
              </a:ext>
            </a:extLst>
          </p:cNvPr>
          <p:cNvSpPr>
            <a:spLocks noGrp="1"/>
          </p:cNvSpPr>
          <p:nvPr>
            <p:ph idx="1"/>
          </p:nvPr>
        </p:nvSpPr>
        <p:spPr>
          <a:xfrm>
            <a:off x="5387475" y="1363415"/>
            <a:ext cx="5918199" cy="4351338"/>
          </a:xfrm>
        </p:spPr>
        <p:txBody>
          <a:bodyPr/>
          <a:lstStyle/>
          <a:p>
            <a:r>
              <a:rPr lang="en-US" dirty="0"/>
              <a:t>Any person or group of people who have characteristics for which discrimination is prohibited based on a law, regulation, or executive order.</a:t>
            </a:r>
          </a:p>
          <a:p>
            <a:pPr marL="342900" marR="0" lvl="0" indent="-342900">
              <a:lnSpc>
                <a:spcPct val="115000"/>
              </a:lnSpc>
              <a:spcBef>
                <a:spcPts val="1200"/>
              </a:spcBef>
              <a:spcAft>
                <a:spcPts val="0"/>
              </a:spcAft>
              <a:buFont typeface="Arial" panose="020B0604020202020204" pitchFamily="34" charset="0"/>
              <a:buChar char="●"/>
            </a:pPr>
            <a:r>
              <a:rPr lang="en-US" sz="2000" u="none" strike="noStrike" dirty="0">
                <a:effectLst/>
                <a:latin typeface="Arial" panose="020B0604020202020204" pitchFamily="34" charset="0"/>
                <a:ea typeface="Arial" panose="020B0604020202020204" pitchFamily="34" charset="0"/>
              </a:rPr>
              <a:t>Sex</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Arial" panose="020B0604020202020204" pitchFamily="34" charset="0"/>
                <a:ea typeface="Arial" panose="020B0604020202020204" pitchFamily="34" charset="0"/>
              </a:rPr>
              <a:t>Race and color</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Arial" panose="020B0604020202020204" pitchFamily="34" charset="0"/>
                <a:ea typeface="Arial" panose="020B0604020202020204" pitchFamily="34" charset="0"/>
              </a:rPr>
              <a:t>Religion and creed</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Arial" panose="020B0604020202020204" pitchFamily="34" charset="0"/>
                <a:ea typeface="Arial" panose="020B0604020202020204" pitchFamily="34" charset="0"/>
              </a:rPr>
              <a:t>National origin</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Arial" panose="020B0604020202020204" pitchFamily="34" charset="0"/>
                <a:ea typeface="Arial" panose="020B0604020202020204" pitchFamily="34" charset="0"/>
              </a:rPr>
              <a:t>Sexual orientation</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Arial" panose="020B0604020202020204" pitchFamily="34" charset="0"/>
                <a:ea typeface="Arial" panose="020B0604020202020204" pitchFamily="34" charset="0"/>
              </a:rPr>
              <a:t>Gender identity and gender expression</a:t>
            </a: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Arial" panose="020B0604020202020204" pitchFamily="34" charset="0"/>
                <a:ea typeface="Arial" panose="020B0604020202020204" pitchFamily="34" charset="0"/>
              </a:rPr>
              <a:t>Disability and the use of a trained dog guide or service animal</a:t>
            </a:r>
          </a:p>
          <a:p>
            <a:pPr marL="342900" marR="0" lvl="0" indent="-342900">
              <a:lnSpc>
                <a:spcPct val="115000"/>
              </a:lnSpc>
              <a:spcBef>
                <a:spcPts val="0"/>
              </a:spcBef>
              <a:spcAft>
                <a:spcPts val="1200"/>
              </a:spcAft>
              <a:buFont typeface="Arial" panose="020B0604020202020204" pitchFamily="34" charset="0"/>
              <a:buChar char="●"/>
            </a:pPr>
            <a:r>
              <a:rPr lang="en-US" sz="2000" u="none" strike="noStrike" dirty="0">
                <a:effectLst/>
                <a:latin typeface="Arial" panose="020B0604020202020204" pitchFamily="34" charset="0"/>
                <a:ea typeface="Arial" panose="020B0604020202020204" pitchFamily="34" charset="0"/>
              </a:rPr>
              <a:t>Honorably discharged veteran or military status</a:t>
            </a:r>
          </a:p>
          <a:p>
            <a:endParaRPr lang="en-US" dirty="0"/>
          </a:p>
        </p:txBody>
      </p:sp>
    </p:spTree>
    <p:extLst>
      <p:ext uri="{BB962C8B-B14F-4D97-AF65-F5344CB8AC3E}">
        <p14:creationId xmlns:p14="http://schemas.microsoft.com/office/powerpoint/2010/main" val="60631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482E19-258A-8CB4-EC85-BBFC8976A22F}"/>
              </a:ext>
            </a:extLst>
          </p:cNvPr>
          <p:cNvSpPr>
            <a:spLocks noGrp="1"/>
          </p:cNvSpPr>
          <p:nvPr>
            <p:ph type="title"/>
          </p:nvPr>
        </p:nvSpPr>
        <p:spPr/>
        <p:txBody>
          <a:bodyPr/>
          <a:lstStyle/>
          <a:p>
            <a:r>
              <a:rPr lang="en-US" dirty="0"/>
              <a:t>Where did current laws originate? </a:t>
            </a:r>
          </a:p>
        </p:txBody>
      </p:sp>
      <p:sp>
        <p:nvSpPr>
          <p:cNvPr id="5" name="Content Placeholder 4">
            <a:extLst>
              <a:ext uri="{FF2B5EF4-FFF2-40B4-BE49-F238E27FC236}">
                <a16:creationId xmlns:a16="http://schemas.microsoft.com/office/drawing/2014/main" id="{281895D0-4D4D-8592-EAA5-C20A8A7E9459}"/>
              </a:ext>
            </a:extLst>
          </p:cNvPr>
          <p:cNvSpPr>
            <a:spLocks noGrp="1"/>
          </p:cNvSpPr>
          <p:nvPr>
            <p:ph idx="1"/>
          </p:nvPr>
        </p:nvSpPr>
        <p:spPr/>
        <p:txBody>
          <a:bodyPr/>
          <a:lstStyle/>
          <a:p>
            <a:pPr marL="225425" indent="-225425" eaLnBrk="1" hangingPunct="1">
              <a:spcAft>
                <a:spcPct val="50000"/>
              </a:spcAft>
            </a:pPr>
            <a:r>
              <a:rPr lang="en-US" altLang="en-US" sz="2400" i="1" dirty="0">
                <a:solidFill>
                  <a:srgbClr val="000000"/>
                </a:solidFill>
              </a:rPr>
              <a:t>Title VI</a:t>
            </a:r>
            <a:r>
              <a:rPr lang="en-US" altLang="en-US" sz="2400" i="1" dirty="0">
                <a:solidFill>
                  <a:srgbClr val="000000"/>
                </a:solidFill>
                <a:cs typeface="Arial" panose="020B0604020202020204" pitchFamily="34" charset="0"/>
              </a:rPr>
              <a:t>—</a:t>
            </a:r>
            <a:r>
              <a:rPr lang="en-US" altLang="en-US" sz="2400" i="1" dirty="0">
                <a:solidFill>
                  <a:srgbClr val="000000"/>
                </a:solidFill>
              </a:rPr>
              <a:t>Civil Rights Act of 1964</a:t>
            </a:r>
            <a:r>
              <a:rPr lang="en-US" altLang="en-US" sz="2400" i="1" dirty="0">
                <a:solidFill>
                  <a:srgbClr val="000000"/>
                </a:solidFill>
                <a:cs typeface="Arial" panose="020B0604020202020204" pitchFamily="34" charset="0"/>
              </a:rPr>
              <a:t>—</a:t>
            </a:r>
            <a:r>
              <a:rPr lang="en-US" altLang="en-US" sz="2400" i="1" dirty="0">
                <a:solidFill>
                  <a:srgbClr val="000000"/>
                </a:solidFill>
              </a:rPr>
              <a:t>Prohibits discrimination based on race, color, and national origin.</a:t>
            </a:r>
          </a:p>
          <a:p>
            <a:pPr marL="225425" indent="-225425" eaLnBrk="1" hangingPunct="1">
              <a:spcBef>
                <a:spcPct val="0"/>
              </a:spcBef>
              <a:spcAft>
                <a:spcPct val="50000"/>
              </a:spcAft>
            </a:pPr>
            <a:r>
              <a:rPr lang="en-US" altLang="en-US" sz="2400" i="1" dirty="0">
                <a:solidFill>
                  <a:srgbClr val="000000"/>
                </a:solidFill>
              </a:rPr>
              <a:t>Title IX of the Education Amendments of 1972</a:t>
            </a:r>
            <a:r>
              <a:rPr lang="en-US" altLang="en-US" sz="2400" dirty="0">
                <a:solidFill>
                  <a:srgbClr val="000000"/>
                </a:solidFill>
                <a:cs typeface="Arial" panose="020B0604020202020204" pitchFamily="34" charset="0"/>
              </a:rPr>
              <a:t>—</a:t>
            </a:r>
            <a:r>
              <a:rPr lang="en-US" altLang="en-US" sz="2400" i="1" dirty="0">
                <a:solidFill>
                  <a:srgbClr val="000000"/>
                </a:solidFill>
              </a:rPr>
              <a:t>Prohibits discrimination based on sex under any education program or activity that is receiving federal financial assistance.</a:t>
            </a:r>
          </a:p>
          <a:p>
            <a:pPr marL="225425" indent="-225425" eaLnBrk="1" hangingPunct="1">
              <a:spcAft>
                <a:spcPct val="25000"/>
              </a:spcAft>
            </a:pPr>
            <a:r>
              <a:rPr lang="en-US" altLang="en-US" sz="2400" i="1" dirty="0">
                <a:solidFill>
                  <a:srgbClr val="000000"/>
                </a:solidFill>
              </a:rPr>
              <a:t>Section 504 of the Rehabilitation Act of 1973</a:t>
            </a:r>
            <a:r>
              <a:rPr lang="en-US" altLang="en-US" sz="2400" i="1" dirty="0">
                <a:solidFill>
                  <a:srgbClr val="000000"/>
                </a:solidFill>
                <a:cs typeface="Arial" panose="020B0604020202020204" pitchFamily="34" charset="0"/>
              </a:rPr>
              <a:t>—</a:t>
            </a:r>
            <a:r>
              <a:rPr lang="en-US" altLang="en-US" sz="2400" i="1" dirty="0">
                <a:solidFill>
                  <a:srgbClr val="000000"/>
                </a:solidFill>
              </a:rPr>
              <a:t>Prohibits discrimination based on disability.</a:t>
            </a:r>
          </a:p>
          <a:p>
            <a:endParaRPr lang="en-US" dirty="0"/>
          </a:p>
        </p:txBody>
      </p:sp>
    </p:spTree>
    <p:extLst>
      <p:ext uri="{BB962C8B-B14F-4D97-AF65-F5344CB8AC3E}">
        <p14:creationId xmlns:p14="http://schemas.microsoft.com/office/powerpoint/2010/main" val="61142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482E19-258A-8CB4-EC85-BBFC8976A22F}"/>
              </a:ext>
            </a:extLst>
          </p:cNvPr>
          <p:cNvSpPr>
            <a:spLocks noGrp="1"/>
          </p:cNvSpPr>
          <p:nvPr>
            <p:ph type="title"/>
          </p:nvPr>
        </p:nvSpPr>
        <p:spPr/>
        <p:txBody>
          <a:bodyPr/>
          <a:lstStyle/>
          <a:p>
            <a:r>
              <a:rPr lang="en-US" dirty="0"/>
              <a:t>Where did current laws originate? </a:t>
            </a:r>
          </a:p>
        </p:txBody>
      </p:sp>
      <p:sp>
        <p:nvSpPr>
          <p:cNvPr id="5" name="Content Placeholder 4">
            <a:extLst>
              <a:ext uri="{FF2B5EF4-FFF2-40B4-BE49-F238E27FC236}">
                <a16:creationId xmlns:a16="http://schemas.microsoft.com/office/drawing/2014/main" id="{281895D0-4D4D-8592-EAA5-C20A8A7E9459}"/>
              </a:ext>
            </a:extLst>
          </p:cNvPr>
          <p:cNvSpPr>
            <a:spLocks noGrp="1"/>
          </p:cNvSpPr>
          <p:nvPr>
            <p:ph idx="1"/>
          </p:nvPr>
        </p:nvSpPr>
        <p:spPr/>
        <p:txBody>
          <a:bodyPr/>
          <a:lstStyle/>
          <a:p>
            <a:pPr marL="225425" indent="-225425" eaLnBrk="1" hangingPunct="1">
              <a:lnSpc>
                <a:spcPct val="85000"/>
              </a:lnSpc>
            </a:pPr>
            <a:r>
              <a:rPr lang="en-US" altLang="en-US" sz="2400" dirty="0">
                <a:solidFill>
                  <a:srgbClr val="000000"/>
                </a:solidFill>
              </a:rPr>
              <a:t>Americans With Disabilities Act of 1990</a:t>
            </a:r>
            <a:r>
              <a:rPr lang="en-US" altLang="en-US" sz="2400" dirty="0">
                <a:solidFill>
                  <a:srgbClr val="000000"/>
                </a:solidFill>
                <a:cs typeface="Arial" panose="020B0604020202020204" pitchFamily="34" charset="0"/>
              </a:rPr>
              <a:t>—</a:t>
            </a:r>
            <a:r>
              <a:rPr lang="en-US" altLang="en-US" sz="2400" i="1" dirty="0">
                <a:solidFill>
                  <a:srgbClr val="000000"/>
                </a:solidFill>
              </a:rPr>
              <a:t>Prohibits discrimination based on a disability.</a:t>
            </a:r>
          </a:p>
          <a:p>
            <a:pPr marL="225425" indent="-225425" eaLnBrk="1" hangingPunct="1">
              <a:lnSpc>
                <a:spcPct val="85000"/>
              </a:lnSpc>
            </a:pPr>
            <a:r>
              <a:rPr lang="en-US" altLang="en-US" sz="2400" dirty="0">
                <a:solidFill>
                  <a:srgbClr val="000000"/>
                </a:solidFill>
              </a:rPr>
              <a:t>Age Discrimination Act of 1975</a:t>
            </a:r>
            <a:r>
              <a:rPr lang="en-US" altLang="en-US" sz="2400" dirty="0">
                <a:solidFill>
                  <a:srgbClr val="000000"/>
                </a:solidFill>
                <a:cs typeface="Arial" panose="020B0604020202020204" pitchFamily="34" charset="0"/>
              </a:rPr>
              <a:t>—</a:t>
            </a:r>
            <a:r>
              <a:rPr lang="en-US" altLang="en-US" sz="2400" i="1" dirty="0">
                <a:solidFill>
                  <a:srgbClr val="000000"/>
                </a:solidFill>
              </a:rPr>
              <a:t>This Act clarifies and elaborates on the original Civil Rights Act of 1964 by ensuring nondiscrimination in all programs and activities.</a:t>
            </a:r>
          </a:p>
          <a:p>
            <a:pPr marL="225425" indent="-225425" eaLnBrk="1" hangingPunct="1">
              <a:lnSpc>
                <a:spcPct val="85000"/>
              </a:lnSpc>
            </a:pPr>
            <a:r>
              <a:rPr lang="en-US" altLang="en-US" sz="2400" dirty="0">
                <a:solidFill>
                  <a:srgbClr val="000000"/>
                </a:solidFill>
              </a:rPr>
              <a:t>Civil Rights Restoration Act of 1987</a:t>
            </a:r>
            <a:r>
              <a:rPr lang="en-US" altLang="en-US" sz="2400" dirty="0">
                <a:solidFill>
                  <a:srgbClr val="000000"/>
                </a:solidFill>
                <a:cs typeface="Arial" panose="020B0604020202020204" pitchFamily="34" charset="0"/>
              </a:rPr>
              <a:t>—</a:t>
            </a:r>
            <a:r>
              <a:rPr lang="en-US" altLang="en-US" sz="2400" i="1" dirty="0">
                <a:solidFill>
                  <a:srgbClr val="000000"/>
                </a:solidFill>
              </a:rPr>
              <a:t>Prohibits discrimination based on race, color, and national origin.</a:t>
            </a:r>
          </a:p>
          <a:p>
            <a:endParaRPr lang="en-US" dirty="0"/>
          </a:p>
        </p:txBody>
      </p:sp>
    </p:spTree>
    <p:extLst>
      <p:ext uri="{BB962C8B-B14F-4D97-AF65-F5344CB8AC3E}">
        <p14:creationId xmlns:p14="http://schemas.microsoft.com/office/powerpoint/2010/main" val="416252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E25E-4B8A-C4C9-EA8D-A421200BCE03}"/>
              </a:ext>
            </a:extLst>
          </p:cNvPr>
          <p:cNvSpPr>
            <a:spLocks noGrp="1"/>
          </p:cNvSpPr>
          <p:nvPr>
            <p:ph type="title"/>
          </p:nvPr>
        </p:nvSpPr>
        <p:spPr/>
        <p:txBody>
          <a:bodyPr/>
          <a:lstStyle/>
          <a:p>
            <a:r>
              <a:rPr lang="en-US" kern="1200" dirty="0">
                <a:solidFill>
                  <a:schemeClr val="accent4"/>
                </a:solidFill>
                <a:latin typeface="Franklin Gothic Medium" panose="020B0603020102020204" pitchFamily="34" charset="0"/>
                <a:ea typeface="+mn-ea"/>
                <a:cs typeface="+mn-cs"/>
              </a:rPr>
              <a:t>Discrimination = Four D’s</a:t>
            </a:r>
            <a:endParaRPr lang="en-US" b="0" dirty="0">
              <a:solidFill>
                <a:schemeClr val="accent4"/>
              </a:solidFill>
              <a:ea typeface="+mn-ea"/>
              <a:cs typeface="+mn-cs"/>
            </a:endParaRPr>
          </a:p>
        </p:txBody>
      </p:sp>
      <p:sp>
        <p:nvSpPr>
          <p:cNvPr id="3" name="Content Placeholder 2">
            <a:extLst>
              <a:ext uri="{FF2B5EF4-FFF2-40B4-BE49-F238E27FC236}">
                <a16:creationId xmlns:a16="http://schemas.microsoft.com/office/drawing/2014/main" id="{B425839D-AD75-F703-33CD-5C6949DC7694}"/>
              </a:ext>
            </a:extLst>
          </p:cNvPr>
          <p:cNvSpPr>
            <a:spLocks noGrp="1"/>
          </p:cNvSpPr>
          <p:nvPr>
            <p:ph idx="1"/>
          </p:nvPr>
        </p:nvSpPr>
        <p:spPr>
          <a:xfrm>
            <a:off x="952499" y="2511020"/>
            <a:ext cx="10401302" cy="3522663"/>
          </a:xfrm>
        </p:spPr>
        <p:txBody>
          <a:bodyPr/>
          <a:lstStyle/>
          <a:p>
            <a:pPr eaLnBrk="1" hangingPunct="1">
              <a:buFontTx/>
              <a:buNone/>
            </a:pPr>
            <a:r>
              <a:rPr lang="en-US" sz="2400" kern="1200" dirty="0">
                <a:solidFill>
                  <a:schemeClr val="accent4"/>
                </a:solidFill>
                <a:latin typeface="Franklin Gothic Medium" panose="020B0603020102020204" pitchFamily="34" charset="0"/>
              </a:rPr>
              <a:t>…an individual or group is:</a:t>
            </a:r>
          </a:p>
          <a:p>
            <a:pPr lvl="1">
              <a:buClr>
                <a:schemeClr val="tx1"/>
              </a:buClr>
            </a:pPr>
            <a:r>
              <a:rPr lang="en-US" kern="1200" dirty="0">
                <a:solidFill>
                  <a:schemeClr val="accent4"/>
                </a:solidFill>
                <a:latin typeface="Franklin Gothic Medium" panose="020B0603020102020204" pitchFamily="34" charset="0"/>
                <a:ea typeface="+mn-ea"/>
                <a:cs typeface="+mn-cs"/>
              </a:rPr>
              <a:t>Denied  benefits or services that other </a:t>
            </a:r>
            <a:r>
              <a:rPr lang="en-US" dirty="0">
                <a:solidFill>
                  <a:schemeClr val="accent4"/>
                </a:solidFill>
              </a:rPr>
              <a:t>receive</a:t>
            </a:r>
            <a:r>
              <a:rPr lang="en-US" kern="1200" dirty="0">
                <a:solidFill>
                  <a:schemeClr val="accent4"/>
                </a:solidFill>
                <a:latin typeface="Franklin Gothic Medium" panose="020B0603020102020204" pitchFamily="34" charset="0"/>
                <a:ea typeface="+mn-ea"/>
                <a:cs typeface="+mn-cs"/>
              </a:rPr>
              <a:t>	</a:t>
            </a:r>
          </a:p>
          <a:p>
            <a:pPr lvl="1">
              <a:buClr>
                <a:schemeClr val="tx1"/>
              </a:buClr>
            </a:pPr>
            <a:r>
              <a:rPr lang="en-US" kern="1200" dirty="0">
                <a:solidFill>
                  <a:schemeClr val="accent4"/>
                </a:solidFill>
                <a:latin typeface="Franklin Gothic Medium" panose="020B0603020102020204" pitchFamily="34" charset="0"/>
                <a:ea typeface="+mn-ea"/>
                <a:cs typeface="+mn-cs"/>
              </a:rPr>
              <a:t>Delayed receiving  benefits or services that others receive</a:t>
            </a:r>
          </a:p>
          <a:p>
            <a:pPr lvl="1">
              <a:buClr>
                <a:schemeClr val="tx1"/>
              </a:buClr>
            </a:pPr>
            <a:r>
              <a:rPr lang="en-US" kern="1200" dirty="0">
                <a:solidFill>
                  <a:schemeClr val="accent4"/>
                </a:solidFill>
                <a:latin typeface="Franklin Gothic Medium" panose="020B0603020102020204" pitchFamily="34" charset="0"/>
                <a:ea typeface="+mn-ea"/>
                <a:cs typeface="+mn-cs"/>
              </a:rPr>
              <a:t>Treated Differently than others to their</a:t>
            </a:r>
            <a:r>
              <a:rPr lang="en-US" dirty="0">
                <a:solidFill>
                  <a:schemeClr val="accent4"/>
                </a:solidFill>
              </a:rPr>
              <a:t> </a:t>
            </a:r>
            <a:r>
              <a:rPr lang="en-US" kern="1200" dirty="0">
                <a:solidFill>
                  <a:schemeClr val="accent4"/>
                </a:solidFill>
                <a:latin typeface="Franklin Gothic Medium" panose="020B0603020102020204" pitchFamily="34" charset="0"/>
                <a:ea typeface="+mn-ea"/>
                <a:cs typeface="+mn-cs"/>
              </a:rPr>
              <a:t>disadvantage</a:t>
            </a:r>
          </a:p>
          <a:p>
            <a:pPr lvl="1">
              <a:buClr>
                <a:schemeClr val="tx1"/>
              </a:buClr>
            </a:pPr>
            <a:r>
              <a:rPr lang="en-US" kern="1200" dirty="0">
                <a:solidFill>
                  <a:schemeClr val="accent4"/>
                </a:solidFill>
                <a:latin typeface="Franklin Gothic Medium" panose="020B0603020102020204" pitchFamily="34" charset="0"/>
                <a:ea typeface="+mn-ea"/>
                <a:cs typeface="+mn-cs"/>
              </a:rPr>
              <a:t>Given Disparate treatment something which does not seem discriminatory, but has a discriminatory impact in practice</a:t>
            </a:r>
          </a:p>
          <a:p>
            <a:endParaRPr lang="en-US" dirty="0"/>
          </a:p>
        </p:txBody>
      </p:sp>
    </p:spTree>
    <p:extLst>
      <p:ext uri="{BB962C8B-B14F-4D97-AF65-F5344CB8AC3E}">
        <p14:creationId xmlns:p14="http://schemas.microsoft.com/office/powerpoint/2010/main" val="120031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78B4-2244-32DD-1850-C30294923359}"/>
              </a:ext>
            </a:extLst>
          </p:cNvPr>
          <p:cNvSpPr>
            <a:spLocks noGrp="1"/>
          </p:cNvSpPr>
          <p:nvPr>
            <p:ph type="title"/>
          </p:nvPr>
        </p:nvSpPr>
        <p:spPr/>
        <p:txBody>
          <a:bodyPr/>
          <a:lstStyle/>
          <a:p>
            <a:r>
              <a:rPr lang="en-US" dirty="0"/>
              <a:t>Examples of Discrimination</a:t>
            </a:r>
          </a:p>
        </p:txBody>
      </p:sp>
      <p:sp>
        <p:nvSpPr>
          <p:cNvPr id="3" name="Content Placeholder 2">
            <a:extLst>
              <a:ext uri="{FF2B5EF4-FFF2-40B4-BE49-F238E27FC236}">
                <a16:creationId xmlns:a16="http://schemas.microsoft.com/office/drawing/2014/main" id="{C17FB821-C933-2736-CA21-D4105158BD09}"/>
              </a:ext>
            </a:extLst>
          </p:cNvPr>
          <p:cNvSpPr>
            <a:spLocks noGrp="1"/>
          </p:cNvSpPr>
          <p:nvPr>
            <p:ph idx="1"/>
          </p:nvPr>
        </p:nvSpPr>
        <p:spPr>
          <a:xfrm>
            <a:off x="952499" y="2394608"/>
            <a:ext cx="10401302" cy="3522663"/>
          </a:xfrm>
        </p:spPr>
        <p:txBody>
          <a:bodyPr/>
          <a:lstStyle/>
          <a:p>
            <a:pPr marL="457200" indent="-457200" eaLnBrk="1" hangingPunct="1">
              <a:lnSpc>
                <a:spcPct val="90000"/>
              </a:lnSpc>
              <a:spcBef>
                <a:spcPts val="0"/>
              </a:spcBef>
              <a:spcAft>
                <a:spcPts val="600"/>
              </a:spcAft>
              <a:buClr>
                <a:schemeClr val="tx1"/>
              </a:buClr>
              <a:buFont typeface="Arial" panose="020B0604020202020204" pitchFamily="34" charset="0"/>
              <a:buChar char="•"/>
            </a:pPr>
            <a:r>
              <a:rPr lang="en-US" sz="2800" dirty="0"/>
              <a:t>Refuse a participant’s enrollment based on disability</a:t>
            </a:r>
          </a:p>
          <a:p>
            <a:pPr marL="457200" indent="-457200" eaLnBrk="1" hangingPunct="1">
              <a:spcAft>
                <a:spcPts val="600"/>
              </a:spcAft>
              <a:buClr>
                <a:schemeClr val="tx1"/>
              </a:buClr>
              <a:buFont typeface="Arial" panose="020B0604020202020204" pitchFamily="34" charset="0"/>
              <a:buChar char="•"/>
            </a:pPr>
            <a:r>
              <a:rPr lang="en-US" sz="2800" dirty="0"/>
              <a:t>Failure to provide reasonable accommodations to disabled individuals</a:t>
            </a:r>
          </a:p>
          <a:p>
            <a:pPr marL="457200" indent="-457200" eaLnBrk="1" hangingPunct="1">
              <a:lnSpc>
                <a:spcPct val="90000"/>
              </a:lnSpc>
              <a:spcAft>
                <a:spcPts val="600"/>
              </a:spcAft>
              <a:buClr>
                <a:schemeClr val="tx1"/>
              </a:buClr>
              <a:buFont typeface="Arial" panose="020B0604020202020204" pitchFamily="34" charset="0"/>
              <a:buChar char="•"/>
            </a:pPr>
            <a:r>
              <a:rPr lang="en-US" sz="2800" dirty="0"/>
              <a:t>Serving meals at a time, place, or manner  that is discriminatory</a:t>
            </a:r>
          </a:p>
          <a:p>
            <a:pPr marL="457200" indent="-457200" eaLnBrk="1" hangingPunct="1">
              <a:lnSpc>
                <a:spcPct val="90000"/>
              </a:lnSpc>
              <a:spcAft>
                <a:spcPts val="600"/>
              </a:spcAft>
              <a:buClr>
                <a:schemeClr val="tx1"/>
              </a:buClr>
              <a:buFont typeface="Arial" panose="020B0604020202020204" pitchFamily="34" charset="0"/>
              <a:buChar char="•"/>
            </a:pPr>
            <a:r>
              <a:rPr lang="en-US" sz="2800" dirty="0"/>
              <a:t>Selectively distributing applications and income forms</a:t>
            </a:r>
          </a:p>
          <a:p>
            <a:pPr marL="457200" indent="-457200" eaLnBrk="1" hangingPunct="1">
              <a:lnSpc>
                <a:spcPct val="90000"/>
              </a:lnSpc>
              <a:spcAft>
                <a:spcPts val="600"/>
              </a:spcAft>
              <a:buClr>
                <a:schemeClr val="tx1"/>
              </a:buClr>
              <a:buFont typeface="Arial" panose="020B0604020202020204" pitchFamily="34" charset="0"/>
              <a:buChar char="•"/>
            </a:pPr>
            <a:r>
              <a:rPr lang="en-US" sz="2800" dirty="0"/>
              <a:t>Failure to provide the same eligibility criteria  to all participants</a:t>
            </a:r>
          </a:p>
          <a:p>
            <a:endParaRPr lang="en-US" dirty="0"/>
          </a:p>
        </p:txBody>
      </p:sp>
    </p:spTree>
    <p:extLst>
      <p:ext uri="{BB962C8B-B14F-4D97-AF65-F5344CB8AC3E}">
        <p14:creationId xmlns:p14="http://schemas.microsoft.com/office/powerpoint/2010/main" val="643385389"/>
      </p:ext>
    </p:extLst>
  </p:cSld>
  <p:clrMapOvr>
    <a:masterClrMapping/>
  </p:clrMapOvr>
</p:sld>
</file>

<file path=ppt/theme/theme1.xml><?xml version="1.0" encoding="utf-8"?>
<a:theme xmlns:a="http://schemas.openxmlformats.org/drawingml/2006/main" name="Office Theme">
  <a:themeElements>
    <a:clrScheme name="126FA0">
      <a:dk1>
        <a:srgbClr val="104877"/>
      </a:dk1>
      <a:lt1>
        <a:srgbClr val="FFFFFF"/>
      </a:lt1>
      <a:dk2>
        <a:srgbClr val="0A2C3F"/>
      </a:dk2>
      <a:lt2>
        <a:srgbClr val="EEEEEE"/>
      </a:lt2>
      <a:accent1>
        <a:srgbClr val="F7BF30"/>
      </a:accent1>
      <a:accent2>
        <a:srgbClr val="F37456"/>
      </a:accent2>
      <a:accent3>
        <a:srgbClr val="0AAD8E"/>
      </a:accent3>
      <a:accent4>
        <a:srgbClr val="126FA0"/>
      </a:accent4>
      <a:accent5>
        <a:srgbClr val="36A1B2"/>
      </a:accent5>
      <a:accent6>
        <a:srgbClr val="09AC8E"/>
      </a:accent6>
      <a:hlink>
        <a:srgbClr val="126FA0"/>
      </a:hlink>
      <a:folHlink>
        <a:srgbClr val="36A1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4248</TotalTime>
  <Words>1678</Words>
  <Application>Microsoft Macintosh PowerPoint</Application>
  <PresentationFormat>Widescreen</PresentationFormat>
  <Paragraphs>161</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Franklin Gothic Medium</vt:lpstr>
      <vt:lpstr>Helvetica</vt:lpstr>
      <vt:lpstr>Wingdings</vt:lpstr>
      <vt:lpstr>Office Theme</vt:lpstr>
      <vt:lpstr>Discrimination &amp; Protected Classes</vt:lpstr>
      <vt:lpstr>Session Objectives</vt:lpstr>
      <vt:lpstr>Federal Law: Title VI of the Civil Rights Act</vt:lpstr>
      <vt:lpstr>What is Discrimination? </vt:lpstr>
      <vt:lpstr>What is a Protected Class?</vt:lpstr>
      <vt:lpstr>Where did current laws originate? </vt:lpstr>
      <vt:lpstr>Where did current laws originate? </vt:lpstr>
      <vt:lpstr>Discrimination = Four D’s</vt:lpstr>
      <vt:lpstr>Examples of Discrimination</vt:lpstr>
      <vt:lpstr>Goals of Civil Rights Legislation</vt:lpstr>
      <vt:lpstr>Components of Civil Rights Compliance</vt:lpstr>
      <vt:lpstr>Equal Access</vt:lpstr>
      <vt:lpstr>Language Assistance </vt:lpstr>
      <vt:lpstr>Limited English Proficiency </vt:lpstr>
      <vt:lpstr>A shortage of resources does not eliminate the translation requirement </vt:lpstr>
      <vt:lpstr>Tips for Addressing Harassment &amp; Discrimination</vt:lpstr>
      <vt:lpstr>Outreach and Education</vt:lpstr>
      <vt:lpstr>Reporting Requirements </vt:lpstr>
      <vt:lpstr>Retaliation is Prohibited</vt:lpstr>
      <vt:lpstr>Confidentiality </vt:lpstr>
      <vt:lpstr>Right to File a Complaint</vt:lpstr>
      <vt:lpstr>The following information should be included in a Civil Rights Complaint</vt:lpstr>
      <vt:lpstr>The following information should be included in a Civil Rights Complaint</vt:lpstr>
      <vt:lpstr>Civil Rights Training for ASDOE Staff</vt:lpstr>
      <vt:lpstr>Understanding Difference: Inclusive Language</vt:lpstr>
      <vt:lpstr>Ask yourself each time you  interact with colleagues, students…</vt:lpstr>
      <vt:lpstr>Resources</vt:lpstr>
      <vt:lpstr>Reference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 of a large headline</dc:title>
  <dc:creator>Michael Medina</dc:creator>
  <cp:lastModifiedBy>Melly Wilson</cp:lastModifiedBy>
  <cp:revision>60</cp:revision>
  <dcterms:created xsi:type="dcterms:W3CDTF">2023-01-12T22:22:18Z</dcterms:created>
  <dcterms:modified xsi:type="dcterms:W3CDTF">2023-09-07T22:08:49Z</dcterms:modified>
</cp:coreProperties>
</file>