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0"/>
  </p:notesMasterIdLst>
  <p:sldIdLst>
    <p:sldId id="279" r:id="rId2"/>
    <p:sldId id="428" r:id="rId3"/>
    <p:sldId id="398" r:id="rId4"/>
    <p:sldId id="444" r:id="rId5"/>
    <p:sldId id="434" r:id="rId6"/>
    <p:sldId id="394" r:id="rId7"/>
    <p:sldId id="388" r:id="rId8"/>
    <p:sldId id="433" r:id="rId9"/>
    <p:sldId id="727" r:id="rId10"/>
    <p:sldId id="737" r:id="rId11"/>
    <p:sldId id="742" r:id="rId12"/>
    <p:sldId id="442" r:id="rId13"/>
    <p:sldId id="439" r:id="rId14"/>
    <p:sldId id="427" r:id="rId15"/>
    <p:sldId id="440" r:id="rId16"/>
    <p:sldId id="430" r:id="rId17"/>
    <p:sldId id="259" r:id="rId18"/>
    <p:sldId id="261" r:id="rId19"/>
    <p:sldId id="447" r:id="rId20"/>
    <p:sldId id="731" r:id="rId21"/>
    <p:sldId id="266" r:id="rId22"/>
    <p:sldId id="446" r:id="rId23"/>
    <p:sldId id="443" r:id="rId24"/>
    <p:sldId id="436" r:id="rId25"/>
    <p:sldId id="438" r:id="rId26"/>
    <p:sldId id="437" r:id="rId27"/>
    <p:sldId id="260" r:id="rId28"/>
    <p:sldId id="262" r:id="rId29"/>
    <p:sldId id="263" r:id="rId30"/>
    <p:sldId id="265" r:id="rId31"/>
    <p:sldId id="264" r:id="rId32"/>
    <p:sldId id="267" r:id="rId33"/>
    <p:sldId id="270" r:id="rId34"/>
    <p:sldId id="271" r:id="rId35"/>
    <p:sldId id="293" r:id="rId36"/>
    <p:sldId id="429" r:id="rId37"/>
    <p:sldId id="339" r:id="rId38"/>
    <p:sldId id="273" r:id="rId39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86C17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3061" autoAdjust="0"/>
  </p:normalViewPr>
  <p:slideViewPr>
    <p:cSldViewPr snapToGrid="0" snapToObjects="1">
      <p:cViewPr varScale="1">
        <p:scale>
          <a:sx n="105" d="100"/>
          <a:sy n="105" d="100"/>
        </p:scale>
        <p:origin x="2312" y="-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A656D-D1D7-4CEC-85D7-F54F695A147D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CCD4B3D-7E02-4030-87F9-AB704629CF27}">
      <dgm:prSet/>
      <dgm:spPr/>
      <dgm:t>
        <a:bodyPr/>
        <a:lstStyle/>
        <a:p>
          <a:r>
            <a:rPr lang="en-US" dirty="0"/>
            <a:t>Using and communicating evaluation findings.</a:t>
          </a:r>
        </a:p>
      </dgm:t>
    </dgm:pt>
    <dgm:pt modelId="{97ABAE0D-7D42-43D3-8FF2-CEFA559A75D8}" type="parTrans" cxnId="{FF91F814-67C2-4537-9993-A072AC920D52}">
      <dgm:prSet/>
      <dgm:spPr/>
      <dgm:t>
        <a:bodyPr/>
        <a:lstStyle/>
        <a:p>
          <a:endParaRPr lang="en-US"/>
        </a:p>
      </dgm:t>
    </dgm:pt>
    <dgm:pt modelId="{EE3AFBC0-E5CC-4204-889C-E341B884B2A1}" type="sibTrans" cxnId="{FF91F814-67C2-4537-9993-A072AC920D52}">
      <dgm:prSet/>
      <dgm:spPr/>
      <dgm:t>
        <a:bodyPr/>
        <a:lstStyle/>
        <a:p>
          <a:endParaRPr lang="en-US"/>
        </a:p>
      </dgm:t>
    </dgm:pt>
    <dgm:pt modelId="{99F8E7C8-CA5D-4AD2-A1ED-09A5CF4F3C41}">
      <dgm:prSet/>
      <dgm:spPr/>
      <dgm:t>
        <a:bodyPr/>
        <a:lstStyle/>
        <a:p>
          <a:r>
            <a:rPr lang="en-US" dirty="0"/>
            <a:t>analyzing and interpreting evaluation results</a:t>
          </a:r>
        </a:p>
      </dgm:t>
    </dgm:pt>
    <dgm:pt modelId="{CF5E8436-CD7A-4115-AC18-E12D74A74FEE}" type="parTrans" cxnId="{E52CDF0C-102F-4874-9642-B09FB05788BD}">
      <dgm:prSet/>
      <dgm:spPr/>
      <dgm:t>
        <a:bodyPr/>
        <a:lstStyle/>
        <a:p>
          <a:endParaRPr lang="en-US"/>
        </a:p>
      </dgm:t>
    </dgm:pt>
    <dgm:pt modelId="{286E579F-586E-41D8-929E-DE42FAD51ED8}" type="sibTrans" cxnId="{E52CDF0C-102F-4874-9642-B09FB05788BD}">
      <dgm:prSet/>
      <dgm:spPr/>
      <dgm:t>
        <a:bodyPr/>
        <a:lstStyle/>
        <a:p>
          <a:endParaRPr lang="en-US"/>
        </a:p>
      </dgm:t>
    </dgm:pt>
    <dgm:pt modelId="{7BF137F3-6C65-4985-B0AD-776E8ADFB87C}">
      <dgm:prSet/>
      <dgm:spPr/>
      <dgm:t>
        <a:bodyPr/>
        <a:lstStyle/>
        <a:p>
          <a:r>
            <a:rPr lang="en-US" dirty="0"/>
            <a:t>using descriptive statistics, tabulation, and  data visualization</a:t>
          </a:r>
        </a:p>
      </dgm:t>
    </dgm:pt>
    <dgm:pt modelId="{3A50E0B8-B3C1-4EB1-94BF-1E06823EEE07}" type="parTrans" cxnId="{57F464C9-1382-4890-9012-D484BCC72C3B}">
      <dgm:prSet/>
      <dgm:spPr/>
      <dgm:t>
        <a:bodyPr/>
        <a:lstStyle/>
        <a:p>
          <a:endParaRPr lang="en-US"/>
        </a:p>
      </dgm:t>
    </dgm:pt>
    <dgm:pt modelId="{767BD9C7-4A9A-47AE-9604-B14FBD8CBFC6}" type="sibTrans" cxnId="{57F464C9-1382-4890-9012-D484BCC72C3B}">
      <dgm:prSet/>
      <dgm:spPr/>
      <dgm:t>
        <a:bodyPr/>
        <a:lstStyle/>
        <a:p>
          <a:endParaRPr lang="en-US"/>
        </a:p>
      </dgm:t>
    </dgm:pt>
    <dgm:pt modelId="{AD85E5F3-716B-4C44-9374-614655E63BD4}" type="pres">
      <dgm:prSet presAssocID="{5DAA656D-D1D7-4CEC-85D7-F54F695A147D}" presName="linear" presStyleCnt="0">
        <dgm:presLayoutVars>
          <dgm:animLvl val="lvl"/>
          <dgm:resizeHandles val="exact"/>
        </dgm:presLayoutVars>
      </dgm:prSet>
      <dgm:spPr/>
    </dgm:pt>
    <dgm:pt modelId="{048FE6B5-83AB-46C0-9D85-DCFB7575F194}" type="pres">
      <dgm:prSet presAssocID="{9CCD4B3D-7E02-4030-87F9-AB704629CF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12EB2C-56E4-4146-9123-734142150054}" type="pres">
      <dgm:prSet presAssocID="{EE3AFBC0-E5CC-4204-889C-E341B884B2A1}" presName="spacer" presStyleCnt="0"/>
      <dgm:spPr/>
    </dgm:pt>
    <dgm:pt modelId="{AC47CCEE-4DB7-47A7-8DB8-FBED75111A3F}" type="pres">
      <dgm:prSet presAssocID="{99F8E7C8-CA5D-4AD2-A1ED-09A5CF4F3C41}" presName="parentText" presStyleLbl="node1" presStyleIdx="1" presStyleCnt="3" custLinFactNeighborX="-3622" custLinFactNeighborY="-13077">
        <dgm:presLayoutVars>
          <dgm:chMax val="0"/>
          <dgm:bulletEnabled val="1"/>
        </dgm:presLayoutVars>
      </dgm:prSet>
      <dgm:spPr/>
    </dgm:pt>
    <dgm:pt modelId="{3E4A92BA-3101-4578-A6C8-50256D6B69E7}" type="pres">
      <dgm:prSet presAssocID="{286E579F-586E-41D8-929E-DE42FAD51ED8}" presName="spacer" presStyleCnt="0"/>
      <dgm:spPr/>
    </dgm:pt>
    <dgm:pt modelId="{7BF8BB3F-D07C-43B3-9C70-F43030E6F01D}" type="pres">
      <dgm:prSet presAssocID="{7BF137F3-6C65-4985-B0AD-776E8ADFB8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52CDF0C-102F-4874-9642-B09FB05788BD}" srcId="{5DAA656D-D1D7-4CEC-85D7-F54F695A147D}" destId="{99F8E7C8-CA5D-4AD2-A1ED-09A5CF4F3C41}" srcOrd="1" destOrd="0" parTransId="{CF5E8436-CD7A-4115-AC18-E12D74A74FEE}" sibTransId="{286E579F-586E-41D8-929E-DE42FAD51ED8}"/>
    <dgm:cxn modelId="{FF91F814-67C2-4537-9993-A072AC920D52}" srcId="{5DAA656D-D1D7-4CEC-85D7-F54F695A147D}" destId="{9CCD4B3D-7E02-4030-87F9-AB704629CF27}" srcOrd="0" destOrd="0" parTransId="{97ABAE0D-7D42-43D3-8FF2-CEFA559A75D8}" sibTransId="{EE3AFBC0-E5CC-4204-889C-E341B884B2A1}"/>
    <dgm:cxn modelId="{00936B26-D069-46C2-A160-7CA3B662B0A3}" type="presOf" srcId="{99F8E7C8-CA5D-4AD2-A1ED-09A5CF4F3C41}" destId="{AC47CCEE-4DB7-47A7-8DB8-FBED75111A3F}" srcOrd="0" destOrd="0" presId="urn:microsoft.com/office/officeart/2005/8/layout/vList2"/>
    <dgm:cxn modelId="{AB558B2F-D082-45B9-B511-154DC83D58C3}" type="presOf" srcId="{9CCD4B3D-7E02-4030-87F9-AB704629CF27}" destId="{048FE6B5-83AB-46C0-9D85-DCFB7575F194}" srcOrd="0" destOrd="0" presId="urn:microsoft.com/office/officeart/2005/8/layout/vList2"/>
    <dgm:cxn modelId="{AFE9B758-ED77-4254-991F-17344F117DD2}" type="presOf" srcId="{5DAA656D-D1D7-4CEC-85D7-F54F695A147D}" destId="{AD85E5F3-716B-4C44-9374-614655E63BD4}" srcOrd="0" destOrd="0" presId="urn:microsoft.com/office/officeart/2005/8/layout/vList2"/>
    <dgm:cxn modelId="{5BDC9886-F0D1-4B7C-A857-57C98814FB90}" type="presOf" srcId="{7BF137F3-6C65-4985-B0AD-776E8ADFB87C}" destId="{7BF8BB3F-D07C-43B3-9C70-F43030E6F01D}" srcOrd="0" destOrd="0" presId="urn:microsoft.com/office/officeart/2005/8/layout/vList2"/>
    <dgm:cxn modelId="{57F464C9-1382-4890-9012-D484BCC72C3B}" srcId="{5DAA656D-D1D7-4CEC-85D7-F54F695A147D}" destId="{7BF137F3-6C65-4985-B0AD-776E8ADFB87C}" srcOrd="2" destOrd="0" parTransId="{3A50E0B8-B3C1-4EB1-94BF-1E06823EEE07}" sibTransId="{767BD9C7-4A9A-47AE-9604-B14FBD8CBFC6}"/>
    <dgm:cxn modelId="{3A9D5C30-F1D0-4112-870A-CC5E8724A2DE}" type="presParOf" srcId="{AD85E5F3-716B-4C44-9374-614655E63BD4}" destId="{048FE6B5-83AB-46C0-9D85-DCFB7575F194}" srcOrd="0" destOrd="0" presId="urn:microsoft.com/office/officeart/2005/8/layout/vList2"/>
    <dgm:cxn modelId="{48F6C4E1-9EF8-4F5A-835F-91547102BF3A}" type="presParOf" srcId="{AD85E5F3-716B-4C44-9374-614655E63BD4}" destId="{3A12EB2C-56E4-4146-9123-734142150054}" srcOrd="1" destOrd="0" presId="urn:microsoft.com/office/officeart/2005/8/layout/vList2"/>
    <dgm:cxn modelId="{EEBC4316-89F9-4754-8631-891E8C7F5616}" type="presParOf" srcId="{AD85E5F3-716B-4C44-9374-614655E63BD4}" destId="{AC47CCEE-4DB7-47A7-8DB8-FBED75111A3F}" srcOrd="2" destOrd="0" presId="urn:microsoft.com/office/officeart/2005/8/layout/vList2"/>
    <dgm:cxn modelId="{70C60E2A-E031-45D8-B677-220A4A09643A}" type="presParOf" srcId="{AD85E5F3-716B-4C44-9374-614655E63BD4}" destId="{3E4A92BA-3101-4578-A6C8-50256D6B69E7}" srcOrd="3" destOrd="0" presId="urn:microsoft.com/office/officeart/2005/8/layout/vList2"/>
    <dgm:cxn modelId="{91217271-71DB-438E-945C-97314BFAEFEC}" type="presParOf" srcId="{AD85E5F3-716B-4C44-9374-614655E63BD4}" destId="{7BF8BB3F-D07C-43B3-9C70-F43030E6F0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A656D-D1D7-4CEC-85D7-F54F695A147D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BF137F3-6C65-4985-B0AD-776E8ADFB87C}">
      <dgm:prSet/>
      <dgm:spPr/>
      <dgm:t>
        <a:bodyPr/>
        <a:lstStyle/>
        <a:p>
          <a:r>
            <a:rPr lang="en-US" dirty="0"/>
            <a:t>using and communicating evaluation findings</a:t>
          </a:r>
        </a:p>
      </dgm:t>
    </dgm:pt>
    <dgm:pt modelId="{3A50E0B8-B3C1-4EB1-94BF-1E06823EEE07}" type="parTrans" cxnId="{57F464C9-1382-4890-9012-D484BCC72C3B}">
      <dgm:prSet/>
      <dgm:spPr/>
      <dgm:t>
        <a:bodyPr/>
        <a:lstStyle/>
        <a:p>
          <a:endParaRPr lang="en-US"/>
        </a:p>
      </dgm:t>
    </dgm:pt>
    <dgm:pt modelId="{767BD9C7-4A9A-47AE-9604-B14FBD8CBFC6}" type="sibTrans" cxnId="{57F464C9-1382-4890-9012-D484BCC72C3B}">
      <dgm:prSet/>
      <dgm:spPr/>
      <dgm:t>
        <a:bodyPr/>
        <a:lstStyle/>
        <a:p>
          <a:endParaRPr lang="en-US"/>
        </a:p>
      </dgm:t>
    </dgm:pt>
    <dgm:pt modelId="{AD85E5F3-716B-4C44-9374-614655E63BD4}" type="pres">
      <dgm:prSet presAssocID="{5DAA656D-D1D7-4CEC-85D7-F54F695A147D}" presName="linear" presStyleCnt="0">
        <dgm:presLayoutVars>
          <dgm:animLvl val="lvl"/>
          <dgm:resizeHandles val="exact"/>
        </dgm:presLayoutVars>
      </dgm:prSet>
      <dgm:spPr/>
    </dgm:pt>
    <dgm:pt modelId="{7BF8BB3F-D07C-43B3-9C70-F43030E6F01D}" type="pres">
      <dgm:prSet presAssocID="{7BF137F3-6C65-4985-B0AD-776E8ADFB87C}" presName="parentText" presStyleLbl="node1" presStyleIdx="0" presStyleCnt="1" custLinFactNeighborX="-13270" custLinFactNeighborY="-24249">
        <dgm:presLayoutVars>
          <dgm:chMax val="0"/>
          <dgm:bulletEnabled val="1"/>
        </dgm:presLayoutVars>
      </dgm:prSet>
      <dgm:spPr/>
    </dgm:pt>
  </dgm:ptLst>
  <dgm:cxnLst>
    <dgm:cxn modelId="{AFE9B758-ED77-4254-991F-17344F117DD2}" type="presOf" srcId="{5DAA656D-D1D7-4CEC-85D7-F54F695A147D}" destId="{AD85E5F3-716B-4C44-9374-614655E63BD4}" srcOrd="0" destOrd="0" presId="urn:microsoft.com/office/officeart/2005/8/layout/vList2"/>
    <dgm:cxn modelId="{5BDC9886-F0D1-4B7C-A857-57C98814FB90}" type="presOf" srcId="{7BF137F3-6C65-4985-B0AD-776E8ADFB87C}" destId="{7BF8BB3F-D07C-43B3-9C70-F43030E6F01D}" srcOrd="0" destOrd="0" presId="urn:microsoft.com/office/officeart/2005/8/layout/vList2"/>
    <dgm:cxn modelId="{57F464C9-1382-4890-9012-D484BCC72C3B}" srcId="{5DAA656D-D1D7-4CEC-85D7-F54F695A147D}" destId="{7BF137F3-6C65-4985-B0AD-776E8ADFB87C}" srcOrd="0" destOrd="0" parTransId="{3A50E0B8-B3C1-4EB1-94BF-1E06823EEE07}" sibTransId="{767BD9C7-4A9A-47AE-9604-B14FBD8CBFC6}"/>
    <dgm:cxn modelId="{91217271-71DB-438E-945C-97314BFAEFEC}" type="presParOf" srcId="{AD85E5F3-716B-4C44-9374-614655E63BD4}" destId="{7BF8BB3F-D07C-43B3-9C70-F43030E6F0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A656D-D1D7-4CEC-85D7-F54F695A147D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CCD4B3D-7E02-4030-87F9-AB704629CF27}">
      <dgm:prSet/>
      <dgm:spPr/>
      <dgm:t>
        <a:bodyPr/>
        <a:lstStyle/>
        <a:p>
          <a:r>
            <a:rPr lang="en-US" dirty="0"/>
            <a:t>analyzing and interpreting evaluation results</a:t>
          </a:r>
        </a:p>
      </dgm:t>
    </dgm:pt>
    <dgm:pt modelId="{97ABAE0D-7D42-43D3-8FF2-CEFA559A75D8}" type="parTrans" cxnId="{FF91F814-67C2-4537-9993-A072AC920D52}">
      <dgm:prSet/>
      <dgm:spPr/>
      <dgm:t>
        <a:bodyPr/>
        <a:lstStyle/>
        <a:p>
          <a:endParaRPr lang="en-US"/>
        </a:p>
      </dgm:t>
    </dgm:pt>
    <dgm:pt modelId="{EE3AFBC0-E5CC-4204-889C-E341B884B2A1}" type="sibTrans" cxnId="{FF91F814-67C2-4537-9993-A072AC920D52}">
      <dgm:prSet/>
      <dgm:spPr/>
      <dgm:t>
        <a:bodyPr/>
        <a:lstStyle/>
        <a:p>
          <a:endParaRPr lang="en-US"/>
        </a:p>
      </dgm:t>
    </dgm:pt>
    <dgm:pt modelId="{AD85E5F3-716B-4C44-9374-614655E63BD4}" type="pres">
      <dgm:prSet presAssocID="{5DAA656D-D1D7-4CEC-85D7-F54F695A147D}" presName="linear" presStyleCnt="0">
        <dgm:presLayoutVars>
          <dgm:animLvl val="lvl"/>
          <dgm:resizeHandles val="exact"/>
        </dgm:presLayoutVars>
      </dgm:prSet>
      <dgm:spPr/>
    </dgm:pt>
    <dgm:pt modelId="{048FE6B5-83AB-46C0-9D85-DCFB7575F194}" type="pres">
      <dgm:prSet presAssocID="{9CCD4B3D-7E02-4030-87F9-AB704629CF27}" presName="parentText" presStyleLbl="node1" presStyleIdx="0" presStyleCnt="1" custLinFactNeighborX="-7255" custLinFactNeighborY="-14016">
        <dgm:presLayoutVars>
          <dgm:chMax val="0"/>
          <dgm:bulletEnabled val="1"/>
        </dgm:presLayoutVars>
      </dgm:prSet>
      <dgm:spPr/>
    </dgm:pt>
  </dgm:ptLst>
  <dgm:cxnLst>
    <dgm:cxn modelId="{FF91F814-67C2-4537-9993-A072AC920D52}" srcId="{5DAA656D-D1D7-4CEC-85D7-F54F695A147D}" destId="{9CCD4B3D-7E02-4030-87F9-AB704629CF27}" srcOrd="0" destOrd="0" parTransId="{97ABAE0D-7D42-43D3-8FF2-CEFA559A75D8}" sibTransId="{EE3AFBC0-E5CC-4204-889C-E341B884B2A1}"/>
    <dgm:cxn modelId="{AB558B2F-D082-45B9-B511-154DC83D58C3}" type="presOf" srcId="{9CCD4B3D-7E02-4030-87F9-AB704629CF27}" destId="{048FE6B5-83AB-46C0-9D85-DCFB7575F194}" srcOrd="0" destOrd="0" presId="urn:microsoft.com/office/officeart/2005/8/layout/vList2"/>
    <dgm:cxn modelId="{AFE9B758-ED77-4254-991F-17344F117DD2}" type="presOf" srcId="{5DAA656D-D1D7-4CEC-85D7-F54F695A147D}" destId="{AD85E5F3-716B-4C44-9374-614655E63BD4}" srcOrd="0" destOrd="0" presId="urn:microsoft.com/office/officeart/2005/8/layout/vList2"/>
    <dgm:cxn modelId="{3A9D5C30-F1D0-4112-870A-CC5E8724A2DE}" type="presParOf" srcId="{AD85E5F3-716B-4C44-9374-614655E63BD4}" destId="{048FE6B5-83AB-46C0-9D85-DCFB7575F1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41D420-A66E-4071-B6CE-4926FB90DC8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3126D3-AF09-47E2-A0FD-C2383F5FF623}">
      <dgm:prSet phldrT="[Text]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/>
            <a:t>STEP 1: DEFINE – What is the program?</a:t>
          </a:r>
        </a:p>
      </dgm:t>
    </dgm:pt>
    <dgm:pt modelId="{31CCB56E-88C0-4136-8E13-27EDC3707AA6}" type="parTrans" cxnId="{DA93192A-0FC4-4437-B4A3-D0AC45A2D4D3}">
      <dgm:prSet/>
      <dgm:spPr/>
      <dgm:t>
        <a:bodyPr/>
        <a:lstStyle/>
        <a:p>
          <a:endParaRPr lang="en-US"/>
        </a:p>
      </dgm:t>
    </dgm:pt>
    <dgm:pt modelId="{266D4260-04E1-4C7C-AD9C-8E4DDB9C1121}" type="sibTrans" cxnId="{DA93192A-0FC4-4437-B4A3-D0AC45A2D4D3}">
      <dgm:prSet/>
      <dgm:spPr/>
      <dgm:t>
        <a:bodyPr/>
        <a:lstStyle/>
        <a:p>
          <a:endParaRPr lang="en-US"/>
        </a:p>
      </dgm:t>
    </dgm:pt>
    <dgm:pt modelId="{5782EA8D-FAC0-4029-B552-ADE2DCE829A6}">
      <dgm:prSet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/>
            <a:t>STEP 2: PLAN – How do I plan the evaluation?</a:t>
          </a:r>
        </a:p>
      </dgm:t>
    </dgm:pt>
    <dgm:pt modelId="{92455E50-FEC8-455D-80FD-43D765DF85E5}" type="parTrans" cxnId="{EE930E96-EC48-4C77-A467-1F69533D393D}">
      <dgm:prSet/>
      <dgm:spPr/>
      <dgm:t>
        <a:bodyPr/>
        <a:lstStyle/>
        <a:p>
          <a:endParaRPr lang="en-US"/>
        </a:p>
      </dgm:t>
    </dgm:pt>
    <dgm:pt modelId="{15A7CF1F-2EB6-4C25-A29F-76485F76AA41}" type="sibTrans" cxnId="{EE930E96-EC48-4C77-A467-1F69533D393D}">
      <dgm:prSet/>
      <dgm:spPr/>
      <dgm:t>
        <a:bodyPr/>
        <a:lstStyle/>
        <a:p>
          <a:endParaRPr lang="en-US"/>
        </a:p>
      </dgm:t>
    </dgm:pt>
    <dgm:pt modelId="{DDFA38D1-E1A3-4D33-B381-070B07032AF8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STEP 3: IMPLEMENT – How do I evaluate the program?</a:t>
          </a:r>
        </a:p>
      </dgm:t>
    </dgm:pt>
    <dgm:pt modelId="{9E94F6F6-D9A7-4977-8866-B63A1955D67D}" type="parTrans" cxnId="{1F3CFD77-B9D3-4FC3-9F29-1071CD07DFA9}">
      <dgm:prSet/>
      <dgm:spPr/>
      <dgm:t>
        <a:bodyPr/>
        <a:lstStyle/>
        <a:p>
          <a:endParaRPr lang="en-US"/>
        </a:p>
      </dgm:t>
    </dgm:pt>
    <dgm:pt modelId="{0255EC23-65EA-44FF-9BF2-CD17E9C233E9}" type="sibTrans" cxnId="{1F3CFD77-B9D3-4FC3-9F29-1071CD07DFA9}">
      <dgm:prSet/>
      <dgm:spPr/>
      <dgm:t>
        <a:bodyPr/>
        <a:lstStyle/>
        <a:p>
          <a:endParaRPr lang="en-US"/>
        </a:p>
      </dgm:t>
    </dgm:pt>
    <dgm:pt modelId="{310F64CA-E9EF-4708-B75D-1F7430040611}">
      <dgm:prSet/>
      <dgm:spPr/>
      <dgm:t>
        <a:bodyPr/>
        <a:lstStyle/>
        <a:p>
          <a:r>
            <a:rPr lang="en-US" dirty="0"/>
            <a:t>STEP 4: INTERPRET – How do I interpret the results?</a:t>
          </a:r>
        </a:p>
      </dgm:t>
    </dgm:pt>
    <dgm:pt modelId="{B58CBACB-035B-496B-BD5D-BF47FC71B887}" type="parTrans" cxnId="{9BAE1C41-B4A0-4273-A06A-E9081FD4A158}">
      <dgm:prSet/>
      <dgm:spPr/>
      <dgm:t>
        <a:bodyPr/>
        <a:lstStyle/>
        <a:p>
          <a:endParaRPr lang="en-US"/>
        </a:p>
      </dgm:t>
    </dgm:pt>
    <dgm:pt modelId="{799B28B4-628F-4E1A-B371-EBB29CAF62F8}" type="sibTrans" cxnId="{9BAE1C41-B4A0-4273-A06A-E9081FD4A158}">
      <dgm:prSet/>
      <dgm:spPr/>
      <dgm:t>
        <a:bodyPr/>
        <a:lstStyle/>
        <a:p>
          <a:endParaRPr lang="en-US"/>
        </a:p>
      </dgm:t>
    </dgm:pt>
    <dgm:pt modelId="{3A098490-51E2-4970-ABFB-97D142C11D03}">
      <dgm:prSet/>
      <dgm:spPr/>
      <dgm:t>
        <a:bodyPr/>
        <a:lstStyle/>
        <a:p>
          <a:r>
            <a:rPr lang="en-US" dirty="0"/>
            <a:t>STEP 5: COMMUNICATE (a) and REFINE (b) – How do I use the results?</a:t>
          </a:r>
        </a:p>
      </dgm:t>
    </dgm:pt>
    <dgm:pt modelId="{A892033D-2E1F-4B0E-8724-15F17DCEBEF1}" type="parTrans" cxnId="{F0AC94D1-9806-4F1B-9672-1D03BEE13728}">
      <dgm:prSet/>
      <dgm:spPr/>
      <dgm:t>
        <a:bodyPr/>
        <a:lstStyle/>
        <a:p>
          <a:endParaRPr lang="en-US"/>
        </a:p>
      </dgm:t>
    </dgm:pt>
    <dgm:pt modelId="{5F0383BA-EDB4-4B97-B723-BE0CAD1A9101}" type="sibTrans" cxnId="{F0AC94D1-9806-4F1B-9672-1D03BEE13728}">
      <dgm:prSet/>
      <dgm:spPr/>
      <dgm:t>
        <a:bodyPr/>
        <a:lstStyle/>
        <a:p>
          <a:endParaRPr lang="en-US"/>
        </a:p>
      </dgm:t>
    </dgm:pt>
    <dgm:pt modelId="{C6498CF6-3095-427D-BBA3-49CE2F001B39}" type="pres">
      <dgm:prSet presAssocID="{6C41D420-A66E-4071-B6CE-4926FB90DC85}" presName="Name0" presStyleCnt="0">
        <dgm:presLayoutVars>
          <dgm:dir/>
          <dgm:resizeHandles val="exact"/>
        </dgm:presLayoutVars>
      </dgm:prSet>
      <dgm:spPr/>
    </dgm:pt>
    <dgm:pt modelId="{AC2DDD53-6900-4A35-901F-1A75096FAAD2}" type="pres">
      <dgm:prSet presAssocID="{6C41D420-A66E-4071-B6CE-4926FB90DC85}" presName="cycle" presStyleCnt="0"/>
      <dgm:spPr/>
    </dgm:pt>
    <dgm:pt modelId="{488BEC66-7A3A-4BDA-9BE3-BDF1BAD9E3B0}" type="pres">
      <dgm:prSet presAssocID="{003126D3-AF09-47E2-A0FD-C2383F5FF623}" presName="nodeFirstNode" presStyleLbl="node1" presStyleIdx="0" presStyleCnt="5">
        <dgm:presLayoutVars>
          <dgm:bulletEnabled val="1"/>
        </dgm:presLayoutVars>
      </dgm:prSet>
      <dgm:spPr/>
    </dgm:pt>
    <dgm:pt modelId="{78AC7B9B-362E-4ACD-B1C2-C8E418624FF2}" type="pres">
      <dgm:prSet presAssocID="{266D4260-04E1-4C7C-AD9C-8E4DDB9C1121}" presName="sibTransFirstNode" presStyleLbl="bgShp" presStyleIdx="0" presStyleCnt="1"/>
      <dgm:spPr/>
    </dgm:pt>
    <dgm:pt modelId="{3BF0E298-098F-464D-B4D1-5B17C19A2D15}" type="pres">
      <dgm:prSet presAssocID="{5782EA8D-FAC0-4029-B552-ADE2DCE829A6}" presName="nodeFollowingNodes" presStyleLbl="node1" presStyleIdx="1" presStyleCnt="5">
        <dgm:presLayoutVars>
          <dgm:bulletEnabled val="1"/>
        </dgm:presLayoutVars>
      </dgm:prSet>
      <dgm:spPr/>
    </dgm:pt>
    <dgm:pt modelId="{27744EA5-03A7-4097-8538-C961A9C270EE}" type="pres">
      <dgm:prSet presAssocID="{DDFA38D1-E1A3-4D33-B381-070B07032AF8}" presName="nodeFollowingNodes" presStyleLbl="node1" presStyleIdx="2" presStyleCnt="5">
        <dgm:presLayoutVars>
          <dgm:bulletEnabled val="1"/>
        </dgm:presLayoutVars>
      </dgm:prSet>
      <dgm:spPr/>
    </dgm:pt>
    <dgm:pt modelId="{35A613E6-6C7C-4531-9672-F29A17890BDC}" type="pres">
      <dgm:prSet presAssocID="{310F64CA-E9EF-4708-B75D-1F7430040611}" presName="nodeFollowingNodes" presStyleLbl="node1" presStyleIdx="3" presStyleCnt="5">
        <dgm:presLayoutVars>
          <dgm:bulletEnabled val="1"/>
        </dgm:presLayoutVars>
      </dgm:prSet>
      <dgm:spPr/>
    </dgm:pt>
    <dgm:pt modelId="{D0AEAA89-74CE-4026-A45A-3FAECB55F1CD}" type="pres">
      <dgm:prSet presAssocID="{3A098490-51E2-4970-ABFB-97D142C11D03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DA93192A-0FC4-4437-B4A3-D0AC45A2D4D3}" srcId="{6C41D420-A66E-4071-B6CE-4926FB90DC85}" destId="{003126D3-AF09-47E2-A0FD-C2383F5FF623}" srcOrd="0" destOrd="0" parTransId="{31CCB56E-88C0-4136-8E13-27EDC3707AA6}" sibTransId="{266D4260-04E1-4C7C-AD9C-8E4DDB9C1121}"/>
    <dgm:cxn modelId="{9BAE1C41-B4A0-4273-A06A-E9081FD4A158}" srcId="{6C41D420-A66E-4071-B6CE-4926FB90DC85}" destId="{310F64CA-E9EF-4708-B75D-1F7430040611}" srcOrd="3" destOrd="0" parTransId="{B58CBACB-035B-496B-BD5D-BF47FC71B887}" sibTransId="{799B28B4-628F-4E1A-B371-EBB29CAF62F8}"/>
    <dgm:cxn modelId="{BB04E443-0B15-4F04-A305-4BAC1C5BEB63}" type="presOf" srcId="{6C41D420-A66E-4071-B6CE-4926FB90DC85}" destId="{C6498CF6-3095-427D-BBA3-49CE2F001B39}" srcOrd="0" destOrd="0" presId="urn:microsoft.com/office/officeart/2005/8/layout/cycle3"/>
    <dgm:cxn modelId="{94A3685A-EED8-4DF2-87B1-EC44C0907AF8}" type="presOf" srcId="{DDFA38D1-E1A3-4D33-B381-070B07032AF8}" destId="{27744EA5-03A7-4097-8538-C961A9C270EE}" srcOrd="0" destOrd="0" presId="urn:microsoft.com/office/officeart/2005/8/layout/cycle3"/>
    <dgm:cxn modelId="{1F3CFD77-B9D3-4FC3-9F29-1071CD07DFA9}" srcId="{6C41D420-A66E-4071-B6CE-4926FB90DC85}" destId="{DDFA38D1-E1A3-4D33-B381-070B07032AF8}" srcOrd="2" destOrd="0" parTransId="{9E94F6F6-D9A7-4977-8866-B63A1955D67D}" sibTransId="{0255EC23-65EA-44FF-9BF2-CD17E9C233E9}"/>
    <dgm:cxn modelId="{EE930E96-EC48-4C77-A467-1F69533D393D}" srcId="{6C41D420-A66E-4071-B6CE-4926FB90DC85}" destId="{5782EA8D-FAC0-4029-B552-ADE2DCE829A6}" srcOrd="1" destOrd="0" parTransId="{92455E50-FEC8-455D-80FD-43D765DF85E5}" sibTransId="{15A7CF1F-2EB6-4C25-A29F-76485F76AA41}"/>
    <dgm:cxn modelId="{C9CD74C6-63A5-4B1B-B744-4EEB35D003E9}" type="presOf" srcId="{266D4260-04E1-4C7C-AD9C-8E4DDB9C1121}" destId="{78AC7B9B-362E-4ACD-B1C2-C8E418624FF2}" srcOrd="0" destOrd="0" presId="urn:microsoft.com/office/officeart/2005/8/layout/cycle3"/>
    <dgm:cxn modelId="{A14599C7-73C3-4BD4-A968-9B47E0AF719A}" type="presOf" srcId="{3A098490-51E2-4970-ABFB-97D142C11D03}" destId="{D0AEAA89-74CE-4026-A45A-3FAECB55F1CD}" srcOrd="0" destOrd="0" presId="urn:microsoft.com/office/officeart/2005/8/layout/cycle3"/>
    <dgm:cxn modelId="{F0AC94D1-9806-4F1B-9672-1D03BEE13728}" srcId="{6C41D420-A66E-4071-B6CE-4926FB90DC85}" destId="{3A098490-51E2-4970-ABFB-97D142C11D03}" srcOrd="4" destOrd="0" parTransId="{A892033D-2E1F-4B0E-8724-15F17DCEBEF1}" sibTransId="{5F0383BA-EDB4-4B97-B723-BE0CAD1A9101}"/>
    <dgm:cxn modelId="{ABD910DF-0A85-468D-97CE-51B8F24E5C2E}" type="presOf" srcId="{310F64CA-E9EF-4708-B75D-1F7430040611}" destId="{35A613E6-6C7C-4531-9672-F29A17890BDC}" srcOrd="0" destOrd="0" presId="urn:microsoft.com/office/officeart/2005/8/layout/cycle3"/>
    <dgm:cxn modelId="{F9F825F1-4B92-433B-BF7C-A21DCB9E2E7A}" type="presOf" srcId="{003126D3-AF09-47E2-A0FD-C2383F5FF623}" destId="{488BEC66-7A3A-4BDA-9BE3-BDF1BAD9E3B0}" srcOrd="0" destOrd="0" presId="urn:microsoft.com/office/officeart/2005/8/layout/cycle3"/>
    <dgm:cxn modelId="{FF9049F9-13E5-4D59-9060-5789685D8DA5}" type="presOf" srcId="{5782EA8D-FAC0-4029-B552-ADE2DCE829A6}" destId="{3BF0E298-098F-464D-B4D1-5B17C19A2D15}" srcOrd="0" destOrd="0" presId="urn:microsoft.com/office/officeart/2005/8/layout/cycle3"/>
    <dgm:cxn modelId="{A1D2621F-E2DF-4DF5-ABAA-6100DA6401F3}" type="presParOf" srcId="{C6498CF6-3095-427D-BBA3-49CE2F001B39}" destId="{AC2DDD53-6900-4A35-901F-1A75096FAAD2}" srcOrd="0" destOrd="0" presId="urn:microsoft.com/office/officeart/2005/8/layout/cycle3"/>
    <dgm:cxn modelId="{C17F804C-E868-46C9-8A69-0DA1BF921FDB}" type="presParOf" srcId="{AC2DDD53-6900-4A35-901F-1A75096FAAD2}" destId="{488BEC66-7A3A-4BDA-9BE3-BDF1BAD9E3B0}" srcOrd="0" destOrd="0" presId="urn:microsoft.com/office/officeart/2005/8/layout/cycle3"/>
    <dgm:cxn modelId="{7B31FC44-AE9F-457D-9C3E-25A24DA06683}" type="presParOf" srcId="{AC2DDD53-6900-4A35-901F-1A75096FAAD2}" destId="{78AC7B9B-362E-4ACD-B1C2-C8E418624FF2}" srcOrd="1" destOrd="0" presId="urn:microsoft.com/office/officeart/2005/8/layout/cycle3"/>
    <dgm:cxn modelId="{30BA7505-2F30-4418-9637-2723EAECB25D}" type="presParOf" srcId="{AC2DDD53-6900-4A35-901F-1A75096FAAD2}" destId="{3BF0E298-098F-464D-B4D1-5B17C19A2D15}" srcOrd="2" destOrd="0" presId="urn:microsoft.com/office/officeart/2005/8/layout/cycle3"/>
    <dgm:cxn modelId="{CF8D8DC1-C0F0-4A56-B2F0-037D098FEE81}" type="presParOf" srcId="{AC2DDD53-6900-4A35-901F-1A75096FAAD2}" destId="{27744EA5-03A7-4097-8538-C961A9C270EE}" srcOrd="3" destOrd="0" presId="urn:microsoft.com/office/officeart/2005/8/layout/cycle3"/>
    <dgm:cxn modelId="{6DE00A08-F1D1-4A6A-B98E-A5ECE1FE43C2}" type="presParOf" srcId="{AC2DDD53-6900-4A35-901F-1A75096FAAD2}" destId="{35A613E6-6C7C-4531-9672-F29A17890BDC}" srcOrd="4" destOrd="0" presId="urn:microsoft.com/office/officeart/2005/8/layout/cycle3"/>
    <dgm:cxn modelId="{AFD107CE-68A1-4047-BEA3-5CAB3AA6F525}" type="presParOf" srcId="{AC2DDD53-6900-4A35-901F-1A75096FAAD2}" destId="{D0AEAA89-74CE-4026-A45A-3FAECB55F1C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ACC77F-82F1-483B-AD97-A45130283347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1D95525-B0E6-48DB-83A6-788EBC7EA34A}">
      <dgm:prSet phldrT="[Text]" custT="1"/>
      <dgm:spPr/>
      <dgm:t>
        <a:bodyPr/>
        <a:lstStyle/>
        <a:p>
          <a:r>
            <a:rPr lang="en-US" sz="3600" dirty="0"/>
            <a:t>Data analysis</a:t>
          </a:r>
        </a:p>
      </dgm:t>
    </dgm:pt>
    <dgm:pt modelId="{E3EC12EE-4C83-4260-85C1-B842D86FE391}" type="parTrans" cxnId="{99B914EC-B135-4E6F-AC22-AF10E13EE3BD}">
      <dgm:prSet/>
      <dgm:spPr/>
      <dgm:t>
        <a:bodyPr/>
        <a:lstStyle/>
        <a:p>
          <a:endParaRPr lang="en-US"/>
        </a:p>
      </dgm:t>
    </dgm:pt>
    <dgm:pt modelId="{3DE688B3-20F6-4495-A0DA-98580A905ACF}" type="sibTrans" cxnId="{99B914EC-B135-4E6F-AC22-AF10E13EE3BD}">
      <dgm:prSet/>
      <dgm:spPr/>
      <dgm:t>
        <a:bodyPr/>
        <a:lstStyle/>
        <a:p>
          <a:endParaRPr lang="en-US"/>
        </a:p>
      </dgm:t>
    </dgm:pt>
    <dgm:pt modelId="{F3E32194-2C93-4566-83C4-D7C571756DDB}">
      <dgm:prSet phldrT="[Text]"/>
      <dgm:spPr/>
      <dgm:t>
        <a:bodyPr/>
        <a:lstStyle/>
        <a:p>
          <a:r>
            <a:rPr lang="en-US" dirty="0"/>
            <a:t>act of identifying and explaining core meaning of the data. </a:t>
          </a:r>
        </a:p>
      </dgm:t>
    </dgm:pt>
    <dgm:pt modelId="{1865C7E1-E40C-4A9D-96DF-4D018F307031}" type="parTrans" cxnId="{57C8BEB2-CE99-42A9-91FF-CD8D277EEF47}">
      <dgm:prSet/>
      <dgm:spPr/>
      <dgm:t>
        <a:bodyPr/>
        <a:lstStyle/>
        <a:p>
          <a:endParaRPr lang="en-US"/>
        </a:p>
      </dgm:t>
    </dgm:pt>
    <dgm:pt modelId="{B7E8E701-500C-4E69-A813-F4708753ED76}" type="sibTrans" cxnId="{57C8BEB2-CE99-42A9-91FF-CD8D277EEF47}">
      <dgm:prSet/>
      <dgm:spPr/>
      <dgm:t>
        <a:bodyPr/>
        <a:lstStyle/>
        <a:p>
          <a:endParaRPr lang="en-US"/>
        </a:p>
      </dgm:t>
    </dgm:pt>
    <dgm:pt modelId="{5279F31F-1007-4672-87B3-76F4BA5D456E}">
      <dgm:prSet custT="1"/>
      <dgm:spPr/>
      <dgm:t>
        <a:bodyPr/>
        <a:lstStyle/>
        <a:p>
          <a:r>
            <a:rPr lang="en-US" sz="3600" dirty="0"/>
            <a:t>Interpretation</a:t>
          </a:r>
        </a:p>
      </dgm:t>
    </dgm:pt>
    <dgm:pt modelId="{28B5AD1B-D8CD-4108-877D-8069B9A30E3A}" type="parTrans" cxnId="{6B5A9A6C-F842-4C8A-B42D-B1F89E32CD04}">
      <dgm:prSet/>
      <dgm:spPr/>
      <dgm:t>
        <a:bodyPr/>
        <a:lstStyle/>
        <a:p>
          <a:endParaRPr lang="en-US"/>
        </a:p>
      </dgm:t>
    </dgm:pt>
    <dgm:pt modelId="{00DF0A60-42DA-4B5C-B176-231BA1005339}" type="sibTrans" cxnId="{6B5A9A6C-F842-4C8A-B42D-B1F89E32CD04}">
      <dgm:prSet/>
      <dgm:spPr/>
      <dgm:t>
        <a:bodyPr/>
        <a:lstStyle/>
        <a:p>
          <a:endParaRPr lang="en-US"/>
        </a:p>
      </dgm:t>
    </dgm:pt>
    <dgm:pt modelId="{37AE7522-0621-4488-A2C7-26446A3F3983}">
      <dgm:prSet phldrT="[Text]"/>
      <dgm:spPr/>
      <dgm:t>
        <a:bodyPr/>
        <a:lstStyle/>
        <a:p>
          <a:r>
            <a:rPr lang="en-US" dirty="0"/>
            <a:t>is a process of inspecting, cleansing, transforming data  in order interpret it </a:t>
          </a:r>
        </a:p>
      </dgm:t>
    </dgm:pt>
    <dgm:pt modelId="{88EE33EB-CA15-4DF7-A088-7B149CAA9B56}" type="parTrans" cxnId="{A8988440-CF69-4895-B02A-D6E23FB141AE}">
      <dgm:prSet/>
      <dgm:spPr/>
      <dgm:t>
        <a:bodyPr/>
        <a:lstStyle/>
        <a:p>
          <a:endParaRPr lang="en-US"/>
        </a:p>
      </dgm:t>
    </dgm:pt>
    <dgm:pt modelId="{1A463938-19C3-455C-B3CD-4F8AA27C4F66}" type="sibTrans" cxnId="{A8988440-CF69-4895-B02A-D6E23FB141AE}">
      <dgm:prSet/>
      <dgm:spPr/>
      <dgm:t>
        <a:bodyPr/>
        <a:lstStyle/>
        <a:p>
          <a:endParaRPr lang="en-US"/>
        </a:p>
      </dgm:t>
    </dgm:pt>
    <dgm:pt modelId="{A78DC0BD-D6CA-4577-A7E4-E28EA21A8680}">
      <dgm:prSet phldrT="[Text]"/>
      <dgm:spPr/>
      <dgm:t>
        <a:bodyPr/>
        <a:lstStyle/>
        <a:p>
          <a:r>
            <a:rPr lang="en-US" dirty="0"/>
            <a:t>use a range of tools—including tabulation, data visualization, and statistical analysis</a:t>
          </a:r>
        </a:p>
      </dgm:t>
    </dgm:pt>
    <dgm:pt modelId="{AA81FE3E-154D-43E5-87EF-9B0DF7C7F02B}" type="parTrans" cxnId="{E847B05D-FBF3-4117-8DAE-076815785303}">
      <dgm:prSet/>
      <dgm:spPr/>
      <dgm:t>
        <a:bodyPr/>
        <a:lstStyle/>
        <a:p>
          <a:endParaRPr lang="en-US"/>
        </a:p>
      </dgm:t>
    </dgm:pt>
    <dgm:pt modelId="{3565360F-A461-4825-8FE1-2EF5CF1635D3}" type="sibTrans" cxnId="{E847B05D-FBF3-4117-8DAE-076815785303}">
      <dgm:prSet/>
      <dgm:spPr/>
      <dgm:t>
        <a:bodyPr/>
        <a:lstStyle/>
        <a:p>
          <a:endParaRPr lang="en-US"/>
        </a:p>
      </dgm:t>
    </dgm:pt>
    <dgm:pt modelId="{BE6A57D4-D2CD-4F84-B7E6-894EBEB567AB}">
      <dgm:prSet phldrT="[Text]"/>
      <dgm:spPr/>
      <dgm:t>
        <a:bodyPr/>
        <a:lstStyle/>
        <a:p>
          <a:endParaRPr lang="en-US" dirty="0"/>
        </a:p>
      </dgm:t>
    </dgm:pt>
    <dgm:pt modelId="{37A3F48B-5EE4-4852-B7E9-0A0E6834A791}" type="parTrans" cxnId="{891A077C-D2A2-4F89-BB8F-3D29A3A554C5}">
      <dgm:prSet/>
      <dgm:spPr/>
    </dgm:pt>
    <dgm:pt modelId="{78EC62F8-B517-4F5D-B0D5-1BC61A7602B3}" type="sibTrans" cxnId="{891A077C-D2A2-4F89-BB8F-3D29A3A554C5}">
      <dgm:prSet/>
      <dgm:spPr/>
    </dgm:pt>
    <dgm:pt modelId="{F81831F5-A055-4FDD-8968-A5C5A01435AB}">
      <dgm:prSet/>
      <dgm:spPr/>
      <dgm:t>
        <a:bodyPr/>
        <a:lstStyle/>
        <a:p>
          <a:endParaRPr lang="en-US" dirty="0"/>
        </a:p>
      </dgm:t>
    </dgm:pt>
    <dgm:pt modelId="{5968BACA-6EC2-4029-B263-95DF9A717635}" type="parTrans" cxnId="{6CAFB5F1-955E-4C1C-8407-7620D8B4D3CC}">
      <dgm:prSet/>
      <dgm:spPr/>
      <dgm:t>
        <a:bodyPr/>
        <a:lstStyle/>
        <a:p>
          <a:endParaRPr lang="en-US"/>
        </a:p>
      </dgm:t>
    </dgm:pt>
    <dgm:pt modelId="{BF9C8D86-4E64-48DB-8F4F-2A36389597C7}" type="sibTrans" cxnId="{6CAFB5F1-955E-4C1C-8407-7620D8B4D3CC}">
      <dgm:prSet/>
      <dgm:spPr/>
      <dgm:t>
        <a:bodyPr/>
        <a:lstStyle/>
        <a:p>
          <a:endParaRPr lang="en-US"/>
        </a:p>
      </dgm:t>
    </dgm:pt>
    <dgm:pt modelId="{6E206110-517F-4E62-AA01-2ACD4C069E48}">
      <dgm:prSet phldrT="[Text]"/>
      <dgm:spPr/>
      <dgm:t>
        <a:bodyPr/>
        <a:lstStyle/>
        <a:p>
          <a:r>
            <a:rPr lang="en-US" dirty="0"/>
            <a:t>Summarizing and drawing conclusions </a:t>
          </a:r>
        </a:p>
      </dgm:t>
    </dgm:pt>
    <dgm:pt modelId="{12D83937-8894-4EFA-9260-C68D6CBC69D1}" type="parTrans" cxnId="{30457F6C-AAA6-478E-AD6D-88AF211E1320}">
      <dgm:prSet/>
      <dgm:spPr/>
    </dgm:pt>
    <dgm:pt modelId="{EC4EA60F-FF50-42A0-9E1A-FCED17648CA2}" type="sibTrans" cxnId="{30457F6C-AAA6-478E-AD6D-88AF211E1320}">
      <dgm:prSet/>
      <dgm:spPr/>
    </dgm:pt>
    <dgm:pt modelId="{626EAE26-BD28-4AF6-B731-D73ED0DC58D7}" type="pres">
      <dgm:prSet presAssocID="{EBACC77F-82F1-483B-AD97-A45130283347}" presName="linearFlow" presStyleCnt="0">
        <dgm:presLayoutVars>
          <dgm:dir/>
          <dgm:animLvl val="lvl"/>
          <dgm:resizeHandles val="exact"/>
        </dgm:presLayoutVars>
      </dgm:prSet>
      <dgm:spPr/>
    </dgm:pt>
    <dgm:pt modelId="{9EA2A6DB-3D89-4800-B047-87877A25DEFE}" type="pres">
      <dgm:prSet presAssocID="{91D95525-B0E6-48DB-83A6-788EBC7EA34A}" presName="composite" presStyleCnt="0"/>
      <dgm:spPr/>
    </dgm:pt>
    <dgm:pt modelId="{16C4A360-5A52-4BE8-96C1-67E40E03BD48}" type="pres">
      <dgm:prSet presAssocID="{91D95525-B0E6-48DB-83A6-788EBC7EA34A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CE617BA-3337-4394-846D-BD353F8E780A}" type="pres">
      <dgm:prSet presAssocID="{91D95525-B0E6-48DB-83A6-788EBC7EA34A}" presName="parSh" presStyleLbl="node1" presStyleIdx="0" presStyleCnt="2" custScaleX="137175" custScaleY="203580" custLinFactNeighborX="-21" custLinFactNeighborY="-56422"/>
      <dgm:spPr/>
    </dgm:pt>
    <dgm:pt modelId="{90FBA70E-565A-4F41-8CA0-4F3C6B2DFE5F}" type="pres">
      <dgm:prSet presAssocID="{91D95525-B0E6-48DB-83A6-788EBC7EA34A}" presName="desTx" presStyleLbl="fgAcc1" presStyleIdx="0" presStyleCnt="2" custScaleX="105348" custScaleY="83635" custLinFactNeighborX="8534" custLinFactNeighborY="-86">
        <dgm:presLayoutVars>
          <dgm:bulletEnabled val="1"/>
        </dgm:presLayoutVars>
      </dgm:prSet>
      <dgm:spPr/>
    </dgm:pt>
    <dgm:pt modelId="{F57F82AF-3115-4EA5-BF65-58FBBC86751B}" type="pres">
      <dgm:prSet presAssocID="{3DE688B3-20F6-4495-A0DA-98580A905ACF}" presName="sibTrans" presStyleLbl="sibTrans2D1" presStyleIdx="0" presStyleCnt="1"/>
      <dgm:spPr/>
    </dgm:pt>
    <dgm:pt modelId="{5D72A63D-D34E-4970-BF2B-65F8C69F9467}" type="pres">
      <dgm:prSet presAssocID="{3DE688B3-20F6-4495-A0DA-98580A905ACF}" presName="connTx" presStyleLbl="sibTrans2D1" presStyleIdx="0" presStyleCnt="1"/>
      <dgm:spPr/>
    </dgm:pt>
    <dgm:pt modelId="{4C1520A4-B513-4DCE-B6F9-CA05B855AF29}" type="pres">
      <dgm:prSet presAssocID="{5279F31F-1007-4672-87B3-76F4BA5D456E}" presName="composite" presStyleCnt="0"/>
      <dgm:spPr/>
    </dgm:pt>
    <dgm:pt modelId="{2DEE2DAF-2650-491F-BD27-6D4810321E06}" type="pres">
      <dgm:prSet presAssocID="{5279F31F-1007-4672-87B3-76F4BA5D456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DF7CF0D-A854-427F-9292-0119D84DF9C4}" type="pres">
      <dgm:prSet presAssocID="{5279F31F-1007-4672-87B3-76F4BA5D456E}" presName="parSh" presStyleLbl="node1" presStyleIdx="1" presStyleCnt="2" custScaleX="152827" custScaleY="166421" custLinFactNeighborX="21" custLinFactNeighborY="-35615"/>
      <dgm:spPr/>
    </dgm:pt>
    <dgm:pt modelId="{3526FA87-1D4B-4C9E-8F1D-73AD52D5F8A1}" type="pres">
      <dgm:prSet presAssocID="{5279F31F-1007-4672-87B3-76F4BA5D456E}" presName="desTx" presStyleLbl="fgAcc1" presStyleIdx="1" presStyleCnt="2" custScaleX="114250" custScaleY="90808" custLinFactNeighborX="-7907" custLinFactNeighborY="5660">
        <dgm:presLayoutVars>
          <dgm:bulletEnabled val="1"/>
        </dgm:presLayoutVars>
      </dgm:prSet>
      <dgm:spPr/>
    </dgm:pt>
  </dgm:ptLst>
  <dgm:cxnLst>
    <dgm:cxn modelId="{BAF8F406-6AC9-497D-A1CE-A7B22D1749BE}" type="presOf" srcId="{3DE688B3-20F6-4495-A0DA-98580A905ACF}" destId="{F57F82AF-3115-4EA5-BF65-58FBBC86751B}" srcOrd="0" destOrd="0" presId="urn:microsoft.com/office/officeart/2005/8/layout/process3"/>
    <dgm:cxn modelId="{F291C02F-938A-46F7-88CE-9BF77C35CA83}" type="presOf" srcId="{37AE7522-0621-4488-A2C7-26446A3F3983}" destId="{90FBA70E-565A-4F41-8CA0-4F3C6B2DFE5F}" srcOrd="0" destOrd="0" presId="urn:microsoft.com/office/officeart/2005/8/layout/process3"/>
    <dgm:cxn modelId="{16633732-356B-4BFD-B58D-20B80150AD47}" type="presOf" srcId="{6E206110-517F-4E62-AA01-2ACD4C069E48}" destId="{3526FA87-1D4B-4C9E-8F1D-73AD52D5F8A1}" srcOrd="0" destOrd="1" presId="urn:microsoft.com/office/officeart/2005/8/layout/process3"/>
    <dgm:cxn modelId="{A8988440-CF69-4895-B02A-D6E23FB141AE}" srcId="{91D95525-B0E6-48DB-83A6-788EBC7EA34A}" destId="{37AE7522-0621-4488-A2C7-26446A3F3983}" srcOrd="0" destOrd="0" parTransId="{88EE33EB-CA15-4DF7-A088-7B149CAA9B56}" sibTransId="{1A463938-19C3-455C-B3CD-4F8AA27C4F66}"/>
    <dgm:cxn modelId="{FCFB8D40-6FC1-437C-BB1B-7D4D9A430301}" type="presOf" srcId="{91D95525-B0E6-48DB-83A6-788EBC7EA34A}" destId="{ECE617BA-3337-4394-846D-BD353F8E780A}" srcOrd="1" destOrd="0" presId="urn:microsoft.com/office/officeart/2005/8/layout/process3"/>
    <dgm:cxn modelId="{E847B05D-FBF3-4117-8DAE-076815785303}" srcId="{91D95525-B0E6-48DB-83A6-788EBC7EA34A}" destId="{A78DC0BD-D6CA-4577-A7E4-E28EA21A8680}" srcOrd="1" destOrd="0" parTransId="{AA81FE3E-154D-43E5-87EF-9B0DF7C7F02B}" sibTransId="{3565360F-A461-4825-8FE1-2EF5CF1635D3}"/>
    <dgm:cxn modelId="{66C4735F-B612-41FE-B49E-BC18A897FC7D}" type="presOf" srcId="{EBACC77F-82F1-483B-AD97-A45130283347}" destId="{626EAE26-BD28-4AF6-B731-D73ED0DC58D7}" srcOrd="0" destOrd="0" presId="urn:microsoft.com/office/officeart/2005/8/layout/process3"/>
    <dgm:cxn modelId="{30457F6C-AAA6-478E-AD6D-88AF211E1320}" srcId="{5279F31F-1007-4672-87B3-76F4BA5D456E}" destId="{6E206110-517F-4E62-AA01-2ACD4C069E48}" srcOrd="1" destOrd="0" parTransId="{12D83937-8894-4EFA-9260-C68D6CBC69D1}" sibTransId="{EC4EA60F-FF50-42A0-9E1A-FCED17648CA2}"/>
    <dgm:cxn modelId="{6B5A9A6C-F842-4C8A-B42D-B1F89E32CD04}" srcId="{EBACC77F-82F1-483B-AD97-A45130283347}" destId="{5279F31F-1007-4672-87B3-76F4BA5D456E}" srcOrd="1" destOrd="0" parTransId="{28B5AD1B-D8CD-4108-877D-8069B9A30E3A}" sibTransId="{00DF0A60-42DA-4B5C-B176-231BA1005339}"/>
    <dgm:cxn modelId="{891A077C-D2A2-4F89-BB8F-3D29A3A554C5}" srcId="{5279F31F-1007-4672-87B3-76F4BA5D456E}" destId="{BE6A57D4-D2CD-4F84-B7E6-894EBEB567AB}" srcOrd="3" destOrd="0" parTransId="{37A3F48B-5EE4-4852-B7E9-0A0E6834A791}" sibTransId="{78EC62F8-B517-4F5D-B0D5-1BC61A7602B3}"/>
    <dgm:cxn modelId="{4494C888-7C15-449A-B745-AC1B6E69E32B}" type="presOf" srcId="{5279F31F-1007-4672-87B3-76F4BA5D456E}" destId="{0DF7CF0D-A854-427F-9292-0119D84DF9C4}" srcOrd="1" destOrd="0" presId="urn:microsoft.com/office/officeart/2005/8/layout/process3"/>
    <dgm:cxn modelId="{3549638E-C5DF-48BD-8144-57BAC45A6E6A}" type="presOf" srcId="{F81831F5-A055-4FDD-8968-A5C5A01435AB}" destId="{3526FA87-1D4B-4C9E-8F1D-73AD52D5F8A1}" srcOrd="0" destOrd="2" presId="urn:microsoft.com/office/officeart/2005/8/layout/process3"/>
    <dgm:cxn modelId="{27012590-F493-4F3F-ADF7-2BD2CC215CD7}" type="presOf" srcId="{3DE688B3-20F6-4495-A0DA-98580A905ACF}" destId="{5D72A63D-D34E-4970-BF2B-65F8C69F9467}" srcOrd="1" destOrd="0" presId="urn:microsoft.com/office/officeart/2005/8/layout/process3"/>
    <dgm:cxn modelId="{BDAC09A8-5265-406D-B2B3-D4F65409D04A}" type="presOf" srcId="{BE6A57D4-D2CD-4F84-B7E6-894EBEB567AB}" destId="{3526FA87-1D4B-4C9E-8F1D-73AD52D5F8A1}" srcOrd="0" destOrd="3" presId="urn:microsoft.com/office/officeart/2005/8/layout/process3"/>
    <dgm:cxn modelId="{57C8BEB2-CE99-42A9-91FF-CD8D277EEF47}" srcId="{5279F31F-1007-4672-87B3-76F4BA5D456E}" destId="{F3E32194-2C93-4566-83C4-D7C571756DDB}" srcOrd="0" destOrd="0" parTransId="{1865C7E1-E40C-4A9D-96DF-4D018F307031}" sibTransId="{B7E8E701-500C-4E69-A813-F4708753ED76}"/>
    <dgm:cxn modelId="{CE704BB7-CFF5-417C-915A-2146F985B68C}" type="presOf" srcId="{91D95525-B0E6-48DB-83A6-788EBC7EA34A}" destId="{16C4A360-5A52-4BE8-96C1-67E40E03BD48}" srcOrd="0" destOrd="0" presId="urn:microsoft.com/office/officeart/2005/8/layout/process3"/>
    <dgm:cxn modelId="{8F4E85CB-1039-4186-A333-09B0C0B84FF5}" type="presOf" srcId="{A78DC0BD-D6CA-4577-A7E4-E28EA21A8680}" destId="{90FBA70E-565A-4F41-8CA0-4F3C6B2DFE5F}" srcOrd="0" destOrd="1" presId="urn:microsoft.com/office/officeart/2005/8/layout/process3"/>
    <dgm:cxn modelId="{99B914EC-B135-4E6F-AC22-AF10E13EE3BD}" srcId="{EBACC77F-82F1-483B-AD97-A45130283347}" destId="{91D95525-B0E6-48DB-83A6-788EBC7EA34A}" srcOrd="0" destOrd="0" parTransId="{E3EC12EE-4C83-4260-85C1-B842D86FE391}" sibTransId="{3DE688B3-20F6-4495-A0DA-98580A905ACF}"/>
    <dgm:cxn modelId="{6CAFB5F1-955E-4C1C-8407-7620D8B4D3CC}" srcId="{5279F31F-1007-4672-87B3-76F4BA5D456E}" destId="{F81831F5-A055-4FDD-8968-A5C5A01435AB}" srcOrd="2" destOrd="0" parTransId="{5968BACA-6EC2-4029-B263-95DF9A717635}" sibTransId="{BF9C8D86-4E64-48DB-8F4F-2A36389597C7}"/>
    <dgm:cxn modelId="{087AEBF2-849B-4941-AF1E-2B7DAC1C6797}" type="presOf" srcId="{5279F31F-1007-4672-87B3-76F4BA5D456E}" destId="{2DEE2DAF-2650-491F-BD27-6D4810321E06}" srcOrd="0" destOrd="0" presId="urn:microsoft.com/office/officeart/2005/8/layout/process3"/>
    <dgm:cxn modelId="{8E77B9F5-209A-4B26-8811-528C89A119E8}" type="presOf" srcId="{F3E32194-2C93-4566-83C4-D7C571756DDB}" destId="{3526FA87-1D4B-4C9E-8F1D-73AD52D5F8A1}" srcOrd="0" destOrd="0" presId="urn:microsoft.com/office/officeart/2005/8/layout/process3"/>
    <dgm:cxn modelId="{08BDBD53-95DF-4532-9680-6E63CD1D915B}" type="presParOf" srcId="{626EAE26-BD28-4AF6-B731-D73ED0DC58D7}" destId="{9EA2A6DB-3D89-4800-B047-87877A25DEFE}" srcOrd="0" destOrd="0" presId="urn:microsoft.com/office/officeart/2005/8/layout/process3"/>
    <dgm:cxn modelId="{C88615AA-8C81-49D4-B181-39ED12C41122}" type="presParOf" srcId="{9EA2A6DB-3D89-4800-B047-87877A25DEFE}" destId="{16C4A360-5A52-4BE8-96C1-67E40E03BD48}" srcOrd="0" destOrd="0" presId="urn:microsoft.com/office/officeart/2005/8/layout/process3"/>
    <dgm:cxn modelId="{280FAEF8-14F5-4066-A928-248F39881442}" type="presParOf" srcId="{9EA2A6DB-3D89-4800-B047-87877A25DEFE}" destId="{ECE617BA-3337-4394-846D-BD353F8E780A}" srcOrd="1" destOrd="0" presId="urn:microsoft.com/office/officeart/2005/8/layout/process3"/>
    <dgm:cxn modelId="{AEB265F8-0A93-4B7B-84DE-890E7406FF17}" type="presParOf" srcId="{9EA2A6DB-3D89-4800-B047-87877A25DEFE}" destId="{90FBA70E-565A-4F41-8CA0-4F3C6B2DFE5F}" srcOrd="2" destOrd="0" presId="urn:microsoft.com/office/officeart/2005/8/layout/process3"/>
    <dgm:cxn modelId="{ED524764-9A05-4238-98AB-01AFC8EF0343}" type="presParOf" srcId="{626EAE26-BD28-4AF6-B731-D73ED0DC58D7}" destId="{F57F82AF-3115-4EA5-BF65-58FBBC86751B}" srcOrd="1" destOrd="0" presId="urn:microsoft.com/office/officeart/2005/8/layout/process3"/>
    <dgm:cxn modelId="{E882236C-CEA6-456B-B157-55A4DBF498E2}" type="presParOf" srcId="{F57F82AF-3115-4EA5-BF65-58FBBC86751B}" destId="{5D72A63D-D34E-4970-BF2B-65F8C69F9467}" srcOrd="0" destOrd="0" presId="urn:microsoft.com/office/officeart/2005/8/layout/process3"/>
    <dgm:cxn modelId="{EF44113B-E34A-4639-BE05-F2C2F5BA3939}" type="presParOf" srcId="{626EAE26-BD28-4AF6-B731-D73ED0DC58D7}" destId="{4C1520A4-B513-4DCE-B6F9-CA05B855AF29}" srcOrd="2" destOrd="0" presId="urn:microsoft.com/office/officeart/2005/8/layout/process3"/>
    <dgm:cxn modelId="{3080BE35-16E6-4A37-93B6-6B19FCB4CF24}" type="presParOf" srcId="{4C1520A4-B513-4DCE-B6F9-CA05B855AF29}" destId="{2DEE2DAF-2650-491F-BD27-6D4810321E06}" srcOrd="0" destOrd="0" presId="urn:microsoft.com/office/officeart/2005/8/layout/process3"/>
    <dgm:cxn modelId="{07785EF1-FA50-4F03-9865-5BD44EA921AB}" type="presParOf" srcId="{4C1520A4-B513-4DCE-B6F9-CA05B855AF29}" destId="{0DF7CF0D-A854-427F-9292-0119D84DF9C4}" srcOrd="1" destOrd="0" presId="urn:microsoft.com/office/officeart/2005/8/layout/process3"/>
    <dgm:cxn modelId="{2A955374-42AE-4422-980A-E3C4E808F7C9}" type="presParOf" srcId="{4C1520A4-B513-4DCE-B6F9-CA05B855AF29}" destId="{3526FA87-1D4B-4C9E-8F1D-73AD52D5F8A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AA656D-D1D7-4CEC-85D7-F54F695A147D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9F8E7C8-CA5D-4AD2-A1ED-09A5CF4F3C41}">
      <dgm:prSet/>
      <dgm:spPr/>
      <dgm:t>
        <a:bodyPr/>
        <a:lstStyle/>
        <a:p>
          <a:r>
            <a:rPr lang="en-US" dirty="0"/>
            <a:t>using descriptive statistics, tabulation, and data visualization</a:t>
          </a:r>
        </a:p>
      </dgm:t>
    </dgm:pt>
    <dgm:pt modelId="{286E579F-586E-41D8-929E-DE42FAD51ED8}" type="sibTrans" cxnId="{E52CDF0C-102F-4874-9642-B09FB05788BD}">
      <dgm:prSet/>
      <dgm:spPr/>
      <dgm:t>
        <a:bodyPr/>
        <a:lstStyle/>
        <a:p>
          <a:endParaRPr lang="en-US"/>
        </a:p>
      </dgm:t>
    </dgm:pt>
    <dgm:pt modelId="{CF5E8436-CD7A-4115-AC18-E12D74A74FEE}" type="parTrans" cxnId="{E52CDF0C-102F-4874-9642-B09FB05788BD}">
      <dgm:prSet/>
      <dgm:spPr/>
      <dgm:t>
        <a:bodyPr/>
        <a:lstStyle/>
        <a:p>
          <a:endParaRPr lang="en-US"/>
        </a:p>
      </dgm:t>
    </dgm:pt>
    <dgm:pt modelId="{AD85E5F3-716B-4C44-9374-614655E63BD4}" type="pres">
      <dgm:prSet presAssocID="{5DAA656D-D1D7-4CEC-85D7-F54F695A147D}" presName="linear" presStyleCnt="0">
        <dgm:presLayoutVars>
          <dgm:animLvl val="lvl"/>
          <dgm:resizeHandles val="exact"/>
        </dgm:presLayoutVars>
      </dgm:prSet>
      <dgm:spPr/>
    </dgm:pt>
    <dgm:pt modelId="{AC47CCEE-4DB7-47A7-8DB8-FBED75111A3F}" type="pres">
      <dgm:prSet presAssocID="{99F8E7C8-CA5D-4AD2-A1ED-09A5CF4F3C41}" presName="parentText" presStyleLbl="node1" presStyleIdx="0" presStyleCnt="1" custLinFactNeighborX="-13270" custLinFactNeighborY="-5835">
        <dgm:presLayoutVars>
          <dgm:chMax val="0"/>
          <dgm:bulletEnabled val="1"/>
        </dgm:presLayoutVars>
      </dgm:prSet>
      <dgm:spPr/>
    </dgm:pt>
  </dgm:ptLst>
  <dgm:cxnLst>
    <dgm:cxn modelId="{E52CDF0C-102F-4874-9642-B09FB05788BD}" srcId="{5DAA656D-D1D7-4CEC-85D7-F54F695A147D}" destId="{99F8E7C8-CA5D-4AD2-A1ED-09A5CF4F3C41}" srcOrd="0" destOrd="0" parTransId="{CF5E8436-CD7A-4115-AC18-E12D74A74FEE}" sibTransId="{286E579F-586E-41D8-929E-DE42FAD51ED8}"/>
    <dgm:cxn modelId="{00936B26-D069-46C2-A160-7CA3B662B0A3}" type="presOf" srcId="{99F8E7C8-CA5D-4AD2-A1ED-09A5CF4F3C41}" destId="{AC47CCEE-4DB7-47A7-8DB8-FBED75111A3F}" srcOrd="0" destOrd="0" presId="urn:microsoft.com/office/officeart/2005/8/layout/vList2"/>
    <dgm:cxn modelId="{AFE9B758-ED77-4254-991F-17344F117DD2}" type="presOf" srcId="{5DAA656D-D1D7-4CEC-85D7-F54F695A147D}" destId="{AD85E5F3-716B-4C44-9374-614655E63BD4}" srcOrd="0" destOrd="0" presId="urn:microsoft.com/office/officeart/2005/8/layout/vList2"/>
    <dgm:cxn modelId="{EEBC4316-89F9-4754-8631-891E8C7F5616}" type="presParOf" srcId="{AD85E5F3-716B-4C44-9374-614655E63BD4}" destId="{AC47CCEE-4DB7-47A7-8DB8-FBED75111A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FE6B5-83AB-46C0-9D85-DCFB7575F194}">
      <dsp:nvSpPr>
        <dsp:cNvPr id="0" name=""/>
        <dsp:cNvSpPr/>
      </dsp:nvSpPr>
      <dsp:spPr>
        <a:xfrm>
          <a:off x="0" y="34245"/>
          <a:ext cx="4351020" cy="16321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Using and communicating evaluation findings.</a:t>
          </a:r>
        </a:p>
      </dsp:txBody>
      <dsp:txXfrm>
        <a:off x="79675" y="113920"/>
        <a:ext cx="4191670" cy="1472800"/>
      </dsp:txXfrm>
    </dsp:sp>
    <dsp:sp modelId="{AC47CCEE-4DB7-47A7-8DB8-FBED75111A3F}">
      <dsp:nvSpPr>
        <dsp:cNvPr id="0" name=""/>
        <dsp:cNvSpPr/>
      </dsp:nvSpPr>
      <dsp:spPr>
        <a:xfrm>
          <a:off x="0" y="1743999"/>
          <a:ext cx="4351020" cy="16321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analyzing and interpreting evaluation results</a:t>
          </a:r>
        </a:p>
      </dsp:txBody>
      <dsp:txXfrm>
        <a:off x="79675" y="1823674"/>
        <a:ext cx="4191670" cy="1472800"/>
      </dsp:txXfrm>
    </dsp:sp>
    <dsp:sp modelId="{7BF8BB3F-D07C-43B3-9C70-F43030E6F01D}">
      <dsp:nvSpPr>
        <dsp:cNvPr id="0" name=""/>
        <dsp:cNvSpPr/>
      </dsp:nvSpPr>
      <dsp:spPr>
        <a:xfrm>
          <a:off x="0" y="3477105"/>
          <a:ext cx="4351020" cy="16321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using descriptive statistics, tabulation, and  data visualization</a:t>
          </a:r>
        </a:p>
      </dsp:txBody>
      <dsp:txXfrm>
        <a:off x="79675" y="3556780"/>
        <a:ext cx="4191670" cy="147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8BB3F-D07C-43B3-9C70-F43030E6F01D}">
      <dsp:nvSpPr>
        <dsp:cNvPr id="0" name=""/>
        <dsp:cNvSpPr/>
      </dsp:nvSpPr>
      <dsp:spPr>
        <a:xfrm>
          <a:off x="0" y="405179"/>
          <a:ext cx="4351020" cy="29179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using and communicating evaluation findings</a:t>
          </a:r>
        </a:p>
      </dsp:txBody>
      <dsp:txXfrm>
        <a:off x="142444" y="547623"/>
        <a:ext cx="4066132" cy="2633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FE6B5-83AB-46C0-9D85-DCFB7575F194}">
      <dsp:nvSpPr>
        <dsp:cNvPr id="0" name=""/>
        <dsp:cNvSpPr/>
      </dsp:nvSpPr>
      <dsp:spPr>
        <a:xfrm>
          <a:off x="0" y="0"/>
          <a:ext cx="4351020" cy="45045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analyzing and interpreting evaluation results</a:t>
          </a:r>
        </a:p>
      </dsp:txBody>
      <dsp:txXfrm>
        <a:off x="212399" y="212399"/>
        <a:ext cx="3926222" cy="4079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7B9B-362E-4ACD-B1C2-C8E418624FF2}">
      <dsp:nvSpPr>
        <dsp:cNvPr id="0" name=""/>
        <dsp:cNvSpPr/>
      </dsp:nvSpPr>
      <dsp:spPr>
        <a:xfrm>
          <a:off x="2557409" y="-21448"/>
          <a:ext cx="3560551" cy="3560551"/>
        </a:xfrm>
        <a:prstGeom prst="circularArrow">
          <a:avLst>
            <a:gd name="adj1" fmla="val 5544"/>
            <a:gd name="adj2" fmla="val 330680"/>
            <a:gd name="adj3" fmla="val 13758789"/>
            <a:gd name="adj4" fmla="val 1739640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BEC66-7A3A-4BDA-9BE3-BDF1BAD9E3B0}">
      <dsp:nvSpPr>
        <dsp:cNvPr id="0" name=""/>
        <dsp:cNvSpPr/>
      </dsp:nvSpPr>
      <dsp:spPr>
        <a:xfrm>
          <a:off x="3497893" y="1663"/>
          <a:ext cx="1679582" cy="839791"/>
        </a:xfrm>
        <a:prstGeom prst="roundRect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STEP 1: DEFINE – What is the program?</a:t>
          </a:r>
        </a:p>
      </dsp:txBody>
      <dsp:txXfrm>
        <a:off x="3538888" y="42658"/>
        <a:ext cx="1597592" cy="757801"/>
      </dsp:txXfrm>
    </dsp:sp>
    <dsp:sp modelId="{3BF0E298-098F-464D-B4D1-5B17C19A2D15}">
      <dsp:nvSpPr>
        <dsp:cNvPr id="0" name=""/>
        <dsp:cNvSpPr/>
      </dsp:nvSpPr>
      <dsp:spPr>
        <a:xfrm>
          <a:off x="4941938" y="1050823"/>
          <a:ext cx="1679582" cy="839791"/>
        </a:xfrm>
        <a:prstGeom prst="roundRect">
          <a:avLst/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STEP 2: PLAN – How do I plan the evaluation?</a:t>
          </a:r>
        </a:p>
      </dsp:txBody>
      <dsp:txXfrm>
        <a:off x="4982933" y="1091818"/>
        <a:ext cx="1597592" cy="757801"/>
      </dsp:txXfrm>
    </dsp:sp>
    <dsp:sp modelId="{27744EA5-03A7-4097-8538-C961A9C270EE}">
      <dsp:nvSpPr>
        <dsp:cNvPr id="0" name=""/>
        <dsp:cNvSpPr/>
      </dsp:nvSpPr>
      <dsp:spPr>
        <a:xfrm>
          <a:off x="4390362" y="2748399"/>
          <a:ext cx="1679582" cy="83979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STEP 3: IMPLEMENT – How do I evaluate the program?</a:t>
          </a:r>
        </a:p>
      </dsp:txBody>
      <dsp:txXfrm>
        <a:off x="4431357" y="2789394"/>
        <a:ext cx="1597592" cy="757801"/>
      </dsp:txXfrm>
    </dsp:sp>
    <dsp:sp modelId="{35A613E6-6C7C-4531-9672-F29A17890BDC}">
      <dsp:nvSpPr>
        <dsp:cNvPr id="0" name=""/>
        <dsp:cNvSpPr/>
      </dsp:nvSpPr>
      <dsp:spPr>
        <a:xfrm>
          <a:off x="2605425" y="2748399"/>
          <a:ext cx="1679582" cy="8397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STEP 4: INTERPRET – How do I interpret the results?</a:t>
          </a:r>
        </a:p>
      </dsp:txBody>
      <dsp:txXfrm>
        <a:off x="2646420" y="2789394"/>
        <a:ext cx="1597592" cy="757801"/>
      </dsp:txXfrm>
    </dsp:sp>
    <dsp:sp modelId="{D0AEAA89-74CE-4026-A45A-3FAECB55F1CD}">
      <dsp:nvSpPr>
        <dsp:cNvPr id="0" name=""/>
        <dsp:cNvSpPr/>
      </dsp:nvSpPr>
      <dsp:spPr>
        <a:xfrm>
          <a:off x="2053849" y="1050823"/>
          <a:ext cx="1679582" cy="83979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STEP 5: COMMUNICATE (a) and REFINE (b) – How do I use the results?</a:t>
          </a:r>
        </a:p>
      </dsp:txBody>
      <dsp:txXfrm>
        <a:off x="2094844" y="1091818"/>
        <a:ext cx="1597592" cy="757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617BA-3337-4394-846D-BD353F8E780A}">
      <dsp:nvSpPr>
        <dsp:cNvPr id="0" name=""/>
        <dsp:cNvSpPr/>
      </dsp:nvSpPr>
      <dsp:spPr>
        <a:xfrm>
          <a:off x="2370" y="0"/>
          <a:ext cx="3171570" cy="1670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Data analysis</a:t>
          </a:r>
        </a:p>
      </dsp:txBody>
      <dsp:txXfrm>
        <a:off x="2370" y="0"/>
        <a:ext cx="3171570" cy="1113989"/>
      </dsp:txXfrm>
    </dsp:sp>
    <dsp:sp modelId="{90FBA70E-565A-4F41-8CA0-4F3C6B2DFE5F}">
      <dsp:nvSpPr>
        <dsp:cNvPr id="0" name=""/>
        <dsp:cNvSpPr/>
      </dsp:nvSpPr>
      <dsp:spPr>
        <a:xfrm>
          <a:off x="1041652" y="1338803"/>
          <a:ext cx="2435710" cy="29175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is a process of inspecting, cleansing, transforming data  in order interpret it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use a range of tools—including tabulation, data visualization, and statistical analysis</a:t>
          </a:r>
        </a:p>
      </dsp:txBody>
      <dsp:txXfrm>
        <a:off x="1112992" y="1410143"/>
        <a:ext cx="2293030" cy="2774843"/>
      </dsp:txXfrm>
    </dsp:sp>
    <dsp:sp modelId="{F57F82AF-3115-4EA5-BF65-58FBBC86751B}">
      <dsp:nvSpPr>
        <dsp:cNvPr id="0" name=""/>
        <dsp:cNvSpPr/>
      </dsp:nvSpPr>
      <dsp:spPr>
        <a:xfrm rot="21520356">
          <a:off x="3432627" y="220079"/>
          <a:ext cx="548719" cy="575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432649" y="337113"/>
        <a:ext cx="384103" cy="345382"/>
      </dsp:txXfrm>
    </dsp:sp>
    <dsp:sp modelId="{0DF7CF0D-A854-427F-9292-0119D84DF9C4}">
      <dsp:nvSpPr>
        <dsp:cNvPr id="0" name=""/>
        <dsp:cNvSpPr/>
      </dsp:nvSpPr>
      <dsp:spPr>
        <a:xfrm>
          <a:off x="4208982" y="0"/>
          <a:ext cx="3533453" cy="1365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Interpretation</a:t>
          </a:r>
        </a:p>
      </dsp:txBody>
      <dsp:txXfrm>
        <a:off x="4208982" y="0"/>
        <a:ext cx="3533453" cy="910655"/>
      </dsp:txXfrm>
    </dsp:sp>
    <dsp:sp modelId="{3526FA87-1D4B-4C9E-8F1D-73AD52D5F8A1}">
      <dsp:nvSpPr>
        <dsp:cNvPr id="0" name=""/>
        <dsp:cNvSpPr/>
      </dsp:nvSpPr>
      <dsp:spPr>
        <a:xfrm>
          <a:off x="4945199" y="1175653"/>
          <a:ext cx="2641530" cy="31677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act of identifying and explaining core meaning of the data.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Summarizing and drawing conclusions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5022567" y="1253021"/>
        <a:ext cx="2486794" cy="3013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7CCEE-4DB7-47A7-8DB8-FBED75111A3F}">
      <dsp:nvSpPr>
        <dsp:cNvPr id="0" name=""/>
        <dsp:cNvSpPr/>
      </dsp:nvSpPr>
      <dsp:spPr>
        <a:xfrm>
          <a:off x="0" y="0"/>
          <a:ext cx="4351020" cy="48929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using descriptive statistics, tabulation, and data visualization</a:t>
          </a:r>
        </a:p>
      </dsp:txBody>
      <dsp:txXfrm>
        <a:off x="212399" y="212399"/>
        <a:ext cx="3926222" cy="446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39C3E-D64E-45F1-993F-2EBF45F325C1}" type="datetimeFigureOut">
              <a:rPr lang="en-US" smtClean="0"/>
              <a:t>8/20/19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59152-0F79-43F7-A734-8CE8BE5D5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9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44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bbefd2e6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4bbefd2e6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bbefd2e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4bbefd2e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bbefd2e6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bbefd2e6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1" name="Google Shape;83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20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130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09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57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result for school vector">
            <a:extLst>
              <a:ext uri="{FF2B5EF4-FFF2-40B4-BE49-F238E27FC236}">
                <a16:creationId xmlns:a16="http://schemas.microsoft.com/office/drawing/2014/main" id="{D1B22EDF-3A7A-461C-9708-F982160CD7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1"/>
          <a:stretch/>
        </p:blipFill>
        <p:spPr bwMode="auto">
          <a:xfrm>
            <a:off x="17589" y="-325582"/>
            <a:ext cx="10156557" cy="101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93A5272-9160-4DEB-9893-919C53294488}"/>
              </a:ext>
            </a:extLst>
          </p:cNvPr>
          <p:cNvGrpSpPr/>
          <p:nvPr userDrawn="1"/>
        </p:nvGrpSpPr>
        <p:grpSpPr>
          <a:xfrm>
            <a:off x="-163773" y="-325582"/>
            <a:ext cx="10420066" cy="10157997"/>
            <a:chOff x="-174297" y="-325582"/>
            <a:chExt cx="10420066" cy="10157997"/>
          </a:xfrm>
        </p:grpSpPr>
        <p:pic>
          <p:nvPicPr>
            <p:cNvPr id="22" name="Picture 2" descr="Image result for school vector">
              <a:extLst>
                <a:ext uri="{FF2B5EF4-FFF2-40B4-BE49-F238E27FC236}">
                  <a16:creationId xmlns:a16="http://schemas.microsoft.com/office/drawing/2014/main" id="{8B58E938-4050-4412-82C6-871296A778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01"/>
            <a:stretch/>
          </p:blipFill>
          <p:spPr bwMode="auto">
            <a:xfrm>
              <a:off x="17589" y="-325582"/>
              <a:ext cx="10156557" cy="10157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6EF69BD-49DB-4797-92FF-12CE6EE46A45}"/>
                </a:ext>
              </a:extLst>
            </p:cNvPr>
            <p:cNvGrpSpPr/>
            <p:nvPr/>
          </p:nvGrpSpPr>
          <p:grpSpPr>
            <a:xfrm>
              <a:off x="-174297" y="792866"/>
              <a:ext cx="10420066" cy="6139814"/>
              <a:chOff x="-174297" y="792866"/>
              <a:chExt cx="10420066" cy="613981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605B462-71B2-4337-A4AF-0A5EAF6E7225}"/>
                  </a:ext>
                </a:extLst>
              </p:cNvPr>
              <p:cNvGrpSpPr/>
              <p:nvPr/>
            </p:nvGrpSpPr>
            <p:grpSpPr>
              <a:xfrm>
                <a:off x="-174297" y="792866"/>
                <a:ext cx="10420066" cy="6131809"/>
                <a:chOff x="-189933" y="508466"/>
                <a:chExt cx="10319364" cy="6108278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C593A36-DF03-4019-9AE4-6A983FE5B035}"/>
                    </a:ext>
                  </a:extLst>
                </p:cNvPr>
                <p:cNvGrpSpPr/>
                <p:nvPr/>
              </p:nvGrpSpPr>
              <p:grpSpPr>
                <a:xfrm>
                  <a:off x="-189933" y="734400"/>
                  <a:ext cx="10319364" cy="5673600"/>
                  <a:chOff x="-189933" y="734400"/>
                  <a:chExt cx="10319364" cy="5673600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A8FBD005-B89D-4D10-AEBC-FFEECADE91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9933" y="734400"/>
                    <a:ext cx="10319364" cy="4042800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87B1317E-C06D-4968-B2B0-3CBDFE5AA3F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40509" y="4777200"/>
                    <a:ext cx="10169940" cy="1630800"/>
                  </a:xfrm>
                  <a:prstGeom prst="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844B7A4C-16F3-47C7-9ED1-0A5231DC2A8C}"/>
                    </a:ext>
                  </a:extLst>
                </p:cNvPr>
                <p:cNvSpPr/>
                <p:nvPr/>
              </p:nvSpPr>
              <p:spPr bwMode="auto">
                <a:xfrm rot="5400000">
                  <a:off x="-1719220" y="2413112"/>
                  <a:ext cx="5673600" cy="2316177"/>
                </a:xfrm>
                <a:prstGeom prst="triangle">
                  <a:avLst>
                    <a:gd name="adj" fmla="val 49429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D829559E-A05E-4513-AA4C-F68B4DF1CD10}"/>
                    </a:ext>
                  </a:extLst>
                </p:cNvPr>
                <p:cNvSpPr/>
                <p:nvPr/>
              </p:nvSpPr>
              <p:spPr bwMode="auto">
                <a:xfrm flipH="1">
                  <a:off x="-28803" y="508466"/>
                  <a:ext cx="4680792" cy="6108278"/>
                </a:xfrm>
                <a:prstGeom prst="chevron">
                  <a:avLst>
                    <a:gd name="adj" fmla="val 50861"/>
                  </a:avLst>
                </a:prstGeom>
                <a:solidFill>
                  <a:srgbClr val="BF9000">
                    <a:alpha val="58039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BC837E18-572D-4028-817F-D04A6D7F3824}"/>
                    </a:ext>
                  </a:extLst>
                </p:cNvPr>
                <p:cNvSpPr/>
                <p:nvPr/>
              </p:nvSpPr>
              <p:spPr bwMode="auto">
                <a:xfrm>
                  <a:off x="1250105" y="3530680"/>
                  <a:ext cx="1968222" cy="1246520"/>
                </a:xfrm>
                <a:prstGeom prst="triangle">
                  <a:avLst>
                    <a:gd name="adj" fmla="val 51433"/>
                  </a:avLst>
                </a:prstGeom>
                <a:solidFill>
                  <a:srgbClr val="886C1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9524FB54-6DE3-4CD7-8903-7B0F22168B8E}"/>
                  </a:ext>
                </a:extLst>
              </p:cNvPr>
              <p:cNvSpPr/>
              <p:nvPr/>
            </p:nvSpPr>
            <p:spPr bwMode="auto">
              <a:xfrm>
                <a:off x="4530090" y="800487"/>
                <a:ext cx="339090" cy="225934"/>
              </a:xfrm>
              <a:prstGeom prst="triangle">
                <a:avLst>
                  <a:gd name="adj" fmla="val 51433"/>
                </a:avLst>
              </a:prstGeom>
              <a:solidFill>
                <a:srgbClr val="886C1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9DF5DF25-5185-466B-8627-9816F54CF8A0}"/>
                  </a:ext>
                </a:extLst>
              </p:cNvPr>
              <p:cNvSpPr/>
              <p:nvPr/>
            </p:nvSpPr>
            <p:spPr bwMode="auto">
              <a:xfrm flipV="1">
                <a:off x="4531614" y="6706746"/>
                <a:ext cx="339090" cy="225934"/>
              </a:xfrm>
              <a:prstGeom prst="triangle">
                <a:avLst>
                  <a:gd name="adj" fmla="val 51433"/>
                </a:avLst>
              </a:prstGeom>
              <a:solidFill>
                <a:srgbClr val="886C1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24" name="Picture 23" descr="\\kpfs1\users\jecaparo\Jenna\1Personal_Admin\Other\Mel\DOE logo.png">
              <a:extLst>
                <a:ext uri="{FF2B5EF4-FFF2-40B4-BE49-F238E27FC236}">
                  <a16:creationId xmlns:a16="http://schemas.microsoft.com/office/drawing/2014/main" id="{04FCABDD-DBE3-4A64-87BA-0D862331D9C9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132" y="5397500"/>
              <a:ext cx="1131510" cy="10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8400" y="2414588"/>
            <a:ext cx="5365938" cy="1665287"/>
          </a:xfrm>
          <a:effectLst/>
        </p:spPr>
        <p:txBody>
          <a:bodyPr/>
          <a:lstStyle>
            <a:lvl1pPr>
              <a:defRPr b="1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0399" y="4403725"/>
            <a:ext cx="4539875" cy="1987550"/>
          </a:xfrm>
        </p:spPr>
        <p:txBody>
          <a:bodyPr/>
          <a:lstStyle>
            <a:lvl1pPr marL="0" indent="0" algn="ctr">
              <a:buNone/>
              <a:defRPr spc="-1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5B1F5D-740F-4F4F-82D4-E254700C1732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860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D323D-72C0-974D-9602-74C961AE63C4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110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2766E-ACF2-1945-BFD4-AE5D25313014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2181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091407" cy="7772400"/>
            <a:chOff x="0" y="0"/>
            <a:chExt cx="625" cy="4320"/>
          </a:xfrm>
        </p:grpSpPr>
        <p:pic>
          <p:nvPicPr>
            <p:cNvPr id="5" name="Picture 8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5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92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8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Logo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1" y="7167881"/>
            <a:ext cx="27765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9220200" y="259080"/>
          <a:ext cx="502920" cy="45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5" name="Photo Editor Photo" r:id="rId5" imgW="781159" imgH="914286" progId="MSPhotoEd.3">
                  <p:embed/>
                </p:oleObj>
              </mc:Choice>
              <mc:Fallback>
                <p:oleObj name="Photo Editor Photo" r:id="rId5" imgW="781159" imgH="9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048" r="10976" b="14285"/>
                      <a:stretch>
                        <a:fillRect/>
                      </a:stretch>
                    </p:blipFill>
                    <p:spPr bwMode="auto">
                      <a:xfrm>
                        <a:off x="9220200" y="259080"/>
                        <a:ext cx="502920" cy="453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0" y="7146290"/>
            <a:ext cx="3185160" cy="53975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BBE4-AA24-4E19-960B-66F5B9BC300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430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340" y="604520"/>
            <a:ext cx="6873240" cy="10363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89660" y="1986280"/>
            <a:ext cx="8968740" cy="492252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286500" y="7146290"/>
            <a:ext cx="3185160" cy="53975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152F0-74F3-484F-AFAB-9693D45D702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349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091407" cy="7772400"/>
            <a:chOff x="0" y="0"/>
            <a:chExt cx="625" cy="4320"/>
          </a:xfrm>
        </p:grpSpPr>
        <p:pic>
          <p:nvPicPr>
            <p:cNvPr id="5" name="Picture 8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5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92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8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Logo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1" y="7167881"/>
            <a:ext cx="27765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9220200" y="259080"/>
          <a:ext cx="502920" cy="45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2" name="Photo Editor Photo" r:id="rId5" imgW="781159" imgH="914286" progId="MSPhotoEd.3">
                  <p:embed/>
                </p:oleObj>
              </mc:Choice>
              <mc:Fallback>
                <p:oleObj name="Photo Editor Photo" r:id="rId5" imgW="781159" imgH="9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048" r="10976" b="14285"/>
                      <a:stretch>
                        <a:fillRect/>
                      </a:stretch>
                    </p:blipFill>
                    <p:spPr bwMode="auto">
                      <a:xfrm>
                        <a:off x="9220200" y="259080"/>
                        <a:ext cx="502920" cy="453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0" y="7146290"/>
            <a:ext cx="3185160" cy="53975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BBE4-AA24-4E19-960B-66F5B9BC30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430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690880"/>
            <a:ext cx="6982485" cy="3857413"/>
          </a:xfrm>
        </p:spPr>
        <p:txBody>
          <a:bodyPr anchor="ctr">
            <a:normAutofit/>
          </a:bodyPr>
          <a:lstStyle>
            <a:lvl1pPr algn="l">
              <a:defRPr sz="4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5066453"/>
            <a:ext cx="6982485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0475E-4D47-CE4F-96E4-6E811FA5A5C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484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9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980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50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85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0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0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0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0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0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91515" y="7256900"/>
            <a:ext cx="226314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athroom with a walk in shower&#10;&#10;Description automatically generated">
            <a:extLst>
              <a:ext uri="{FF2B5EF4-FFF2-40B4-BE49-F238E27FC236}">
                <a16:creationId xmlns:a16="http://schemas.microsoft.com/office/drawing/2014/main" id="{075D1BA3-50C4-43BA-9FD3-E1AAE1F93FBB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9838" r="2896"/>
          <a:stretch/>
        </p:blipFill>
        <p:spPr>
          <a:xfrm rot="5400000">
            <a:off x="1143000" y="-1142996"/>
            <a:ext cx="7772402" cy="10058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1A3F7-6BD2-F64D-9F1E-7D900992AF00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134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50BAE-DE01-E34E-BE0E-1974CE6BBEB0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896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35105-0C47-7241-B84C-A67A38242746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625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B3A6F-3611-5E41-BC08-539509059415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298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A130B-0287-494E-A680-20DFD7F73277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793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2B913-EF1D-D64C-8358-8A14DCB9B25A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141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55A38-C388-6D4A-A356-FE2E507DF0E1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856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48984-B241-964A-9C88-5848B10F6D18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043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7162800"/>
            <a:ext cx="1905000" cy="307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rgbClr val="1933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7010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93300"/>
                </a:solidFill>
              </a:defRPr>
            </a:lvl1pPr>
          </a:lstStyle>
          <a:p>
            <a:fld id="{D3B3FAB4-E5A2-B64C-ADC0-5CE5F83823BF}" type="slidenum">
              <a:rPr lang="en-US" smtClean="0"/>
              <a:pPr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60" r:id="rId14"/>
    <p:sldLayoutId id="2147483676" r:id="rId15"/>
    <p:sldLayoutId id="2147483677" r:id="rId16"/>
  </p:sldLayoutIdLst>
  <p:hf sldNum="0" hdr="0" ftr="0" dt="0"/>
  <p:txStyles>
    <p:titleStyle>
      <a:lvl1pPr algn="ctr" defTabSz="1019175" rtl="0" eaLnBrk="1" fontAlgn="base" hangingPunct="1">
        <a:spcBef>
          <a:spcPct val="0"/>
        </a:spcBef>
        <a:spcAft>
          <a:spcPct val="0"/>
        </a:spcAft>
        <a:defRPr sz="4600" b="1" spc="-3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  <a:lvl2pPr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rgbClr val="1933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rgbClr val="1933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rgbClr val="1933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rgbClr val="1933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82588" indent="-382588" algn="l" defTabSz="1019175" rtl="0" eaLnBrk="1" fontAlgn="base" hangingPunct="1">
        <a:spcBef>
          <a:spcPct val="20000"/>
        </a:spcBef>
        <a:spcAft>
          <a:spcPct val="0"/>
        </a:spcAft>
        <a:buChar char="•"/>
        <a:defRPr sz="3600" spc="-150">
          <a:solidFill>
            <a:srgbClr val="1933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827088" indent="-3175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3100" spc="-150">
          <a:solidFill>
            <a:srgbClr val="1933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273175" indent="-254000" algn="l" defTabSz="1019175" rtl="0" eaLnBrk="1" fontAlgn="base" hangingPunct="1">
        <a:spcBef>
          <a:spcPct val="20000"/>
        </a:spcBef>
        <a:spcAft>
          <a:spcPct val="0"/>
        </a:spcAft>
        <a:buChar char="•"/>
        <a:defRPr sz="2700" spc="-150">
          <a:solidFill>
            <a:srgbClr val="1933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782763" indent="-2540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2200" spc="-150">
          <a:solidFill>
            <a:srgbClr val="1933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2923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 spc="-150">
          <a:solidFill>
            <a:srgbClr val="1933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7495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2067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6639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1211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quote.org/wiki/File:Busy_desk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egardingnannies.com/tag/nannypreneur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openclipart.org/detail/125899/affiche--poster-by-lmproul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www.google.com/url?sa=i&amp;rct=j&amp;q=&amp;esrc=s&amp;source=images&amp;cd=&amp;ved=2ahUKEwii39nlhsbfAhWDJTQIHbD7CYUQjRx6BAgBEAU&amp;url=https://ar-ar.facebook.com/misssamoanswofficial/photos/msnsw2017-pageant-sponsors-supportwe-would-like-to-express-our-deepest-gratitude/675585832631259/&amp;psig=AOvVaw3VoN36aIxylc1yLFGBGbMW&amp;ust=154620772901899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0159/presentation-with-gir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D0C7-D031-4BBE-95B6-865DA326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5751" y="1051034"/>
            <a:ext cx="6500449" cy="2217682"/>
          </a:xfrm>
        </p:spPr>
        <p:txBody>
          <a:bodyPr/>
          <a:lstStyle/>
          <a:p>
            <a:r>
              <a:rPr lang="en-US" sz="5400" dirty="0">
                <a:solidFill>
                  <a:schemeClr val="accent4"/>
                </a:solidFill>
              </a:rPr>
              <a:t>Basics of Program Evaluation &amp; Reporting: Day 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F420E-6737-4074-8C4D-F385564D9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2185" y="3762171"/>
            <a:ext cx="5934762" cy="1987550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</a:pPr>
            <a:r>
              <a:rPr lang="en-US" sz="1600" b="1" dirty="0"/>
              <a:t>Training Presented By:  </a:t>
            </a:r>
            <a:r>
              <a:rPr lang="en-US" sz="1800" dirty="0"/>
              <a:t>Pacific Resources for Education and Learning</a:t>
            </a:r>
          </a:p>
          <a:p>
            <a:pPr lv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</a:pPr>
            <a:r>
              <a:rPr lang="en-US" sz="1800" dirty="0"/>
              <a:t>Dr. Genevieve Manset and Sonja Evensen</a:t>
            </a:r>
          </a:p>
          <a:p>
            <a:pPr lv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</a:pPr>
            <a:r>
              <a:rPr lang="en-US" sz="1800" dirty="0"/>
              <a:t>	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For: Consolidated Grants Management Office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Pago Pago, American Samoa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January 14-16, 2019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DAY 3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2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436D-8802-4D9D-BBF4-C543E14D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 share: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57A0-6BC2-47DC-B916-AFA337A39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• What do the people you work with, care about?</a:t>
            </a:r>
          </a:p>
          <a:p>
            <a:r>
              <a:rPr lang="en-US" sz="3200" dirty="0"/>
              <a:t>What communication formats do you often use when communicating your results? </a:t>
            </a:r>
          </a:p>
          <a:p>
            <a:pPr marL="404813" indent="-404813">
              <a:buNone/>
            </a:pPr>
            <a:r>
              <a:rPr lang="en-US" sz="3200" dirty="0"/>
              <a:t> • Thinking of a recent or upcoming assessment project, where would be one opportunity for you to use a new/different format for communicating your results?</a:t>
            </a:r>
          </a:p>
        </p:txBody>
      </p:sp>
    </p:spTree>
    <p:extLst>
      <p:ext uri="{BB962C8B-B14F-4D97-AF65-F5344CB8AC3E}">
        <p14:creationId xmlns:p14="http://schemas.microsoft.com/office/powerpoint/2010/main" val="63240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304A-4B1C-4795-8B09-2D2674D6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your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87899-0772-4DD0-858C-9C049E696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Activity: in your workgroups, think of an audience you might want to reach and fill out the four quadrants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65B86-C729-4C9B-A584-C0A312BA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75" y="3729581"/>
            <a:ext cx="4775835" cy="35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9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6AA2E1-A3E8-4EA6-A1B3-9B36D09E5C12}"/>
              </a:ext>
            </a:extLst>
          </p:cNvPr>
          <p:cNvSpPr/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accent4">
              <a:lumMod val="75000"/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2B1F54-B5A5-4203-8621-3F99508E5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132747"/>
              </p:ext>
            </p:extLst>
          </p:nvPr>
        </p:nvGraphicFramePr>
        <p:xfrm>
          <a:off x="3431078" y="2112645"/>
          <a:ext cx="435102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D32A72-D4A0-47DC-A81E-F258D6A9CBA9}"/>
              </a:ext>
            </a:extLst>
          </p:cNvPr>
          <p:cNvSpPr txBox="1"/>
          <p:nvPr/>
        </p:nvSpPr>
        <p:spPr>
          <a:xfrm>
            <a:off x="1791888" y="336095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300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16998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D0F76B-F984-440E-BAD5-A6713FC2A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338943"/>
            <a:ext cx="4332514" cy="4985657"/>
          </a:xfrm>
        </p:spPr>
        <p:txBody>
          <a:bodyPr/>
          <a:lstStyle/>
          <a:p>
            <a:r>
              <a:rPr lang="en-US" sz="4800" b="1" i="1" dirty="0">
                <a:solidFill>
                  <a:schemeClr val="accent4">
                    <a:lumMod val="75000"/>
                  </a:schemeClr>
                </a:solidFill>
              </a:rPr>
              <a:t>I’ve collected all this data, now what?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12EFB34-DC4F-4744-9771-910DAB6734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9722" y="3352800"/>
            <a:ext cx="4564019" cy="3603172"/>
          </a:xfrm>
        </p:spPr>
      </p:pic>
    </p:spTree>
    <p:extLst>
      <p:ext uri="{BB962C8B-B14F-4D97-AF65-F5344CB8AC3E}">
        <p14:creationId xmlns:p14="http://schemas.microsoft.com/office/powerpoint/2010/main" val="83499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8C89-A8F5-45E1-8E65-A1C7A18D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EVALUATION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2D83F2-B1F3-4058-BBE7-B6DB70EF6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479433"/>
              </p:ext>
            </p:extLst>
          </p:nvPr>
        </p:nvGraphicFramePr>
        <p:xfrm>
          <a:off x="691515" y="2563416"/>
          <a:ext cx="8675370" cy="358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35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0CD2-C7AD-462D-915F-C05B46C1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Data Analysis &amp; Interpretation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5C16C4-8657-45EF-AA4A-32CA06737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004823"/>
              </p:ext>
            </p:extLst>
          </p:nvPr>
        </p:nvGraphicFramePr>
        <p:xfrm>
          <a:off x="1143000" y="1981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38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FBD3DF-411E-4B2A-B152-9AE91063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Important Tips for Data Analysis and  Interpretation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7D36A-9680-4831-AEC1-FD3DA2B57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237" y="2204131"/>
            <a:ext cx="4443412" cy="4478337"/>
          </a:xfrm>
        </p:spPr>
        <p:txBody>
          <a:bodyPr/>
          <a:lstStyle/>
          <a:p>
            <a:r>
              <a:rPr lang="en-US" sz="3200" dirty="0"/>
              <a:t>Organize  your analysis based on your </a:t>
            </a:r>
            <a:r>
              <a:rPr lang="en-US" sz="3200" b="1" u="sng" dirty="0"/>
              <a:t>Evaluation Questions. </a:t>
            </a:r>
          </a:p>
          <a:p>
            <a:r>
              <a:rPr lang="en-US" sz="3200" dirty="0"/>
              <a:t>Data Analysis and interpretation of findings should be </a:t>
            </a:r>
            <a:r>
              <a:rPr lang="en-US" sz="3200" b="1" u="sng" dirty="0"/>
              <a:t>ongoing</a:t>
            </a:r>
            <a:r>
              <a:rPr lang="en-US" sz="3200" dirty="0"/>
              <a:t>. Do not wait until the end of the evaluation!</a:t>
            </a:r>
          </a:p>
          <a:p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13C5029-9D41-41A0-B862-226C55BB82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63999" y="2448303"/>
            <a:ext cx="3321050" cy="3490876"/>
          </a:xfrm>
        </p:spPr>
      </p:pic>
    </p:spTree>
    <p:extLst>
      <p:ext uri="{BB962C8B-B14F-4D97-AF65-F5344CB8AC3E}">
        <p14:creationId xmlns:p14="http://schemas.microsoft.com/office/powerpoint/2010/main" val="24730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913799" y="1056319"/>
            <a:ext cx="8230802" cy="1255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30"/>
            </a:pPr>
            <a:r>
              <a:rPr lang="en-US" sz="4150" dirty="0"/>
              <a:t>Common Ways to Summarize Quantitative Data for Evaluation </a:t>
            </a:r>
            <a:endParaRPr dirty="0"/>
          </a:p>
        </p:txBody>
      </p:sp>
      <p:sp>
        <p:nvSpPr>
          <p:cNvPr id="104" name="Google Shape;104;p16"/>
          <p:cNvSpPr txBox="1"/>
          <p:nvPr/>
        </p:nvSpPr>
        <p:spPr>
          <a:xfrm>
            <a:off x="343819" y="2417378"/>
            <a:ext cx="9092903" cy="501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75426" rIns="75426" bIns="75426" anchor="ctr" anchorCtr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40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Descriptive Statistics:  </a:t>
            </a:r>
            <a:r>
              <a:rPr lang="en-US" sz="264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Counts, Averages,  (Mean, Median) Percentage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40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Tabulation:  </a:t>
            </a:r>
            <a:r>
              <a:rPr lang="en-US" sz="264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tables 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40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Data Visualization:  </a:t>
            </a:r>
            <a:r>
              <a:rPr lang="en-US" sz="264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charts, graphs, plots, and/or information graphics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40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Complex Data </a:t>
            </a:r>
            <a:r>
              <a:rPr lang="en-US" sz="264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Sets and More In-depth Analysis: more sophisticated statistical techniques, such as regression analysis, analysis of variance, multilevel modeling, factor analysis, and structural equation modeling can be used. </a:t>
            </a:r>
            <a:endParaRPr sz="264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92845" y="882869"/>
            <a:ext cx="7074300" cy="18717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US" sz="3300" dirty="0"/>
              <a:t>Analyzing  and Summarizing Qualitative Data (open-ended survey questions, interviews, case studies, or observations)</a:t>
            </a:r>
            <a:br>
              <a:rPr lang="en-US" sz="3300" dirty="0"/>
            </a:br>
            <a:endParaRPr sz="3300"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1271752" y="2677699"/>
            <a:ext cx="7346731" cy="36179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377190" indent="-37719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2970" dirty="0"/>
              <a:t>Use a Rubric to summarize observations, interviews</a:t>
            </a:r>
            <a:endParaRPr sz="2970" dirty="0"/>
          </a:p>
          <a:p>
            <a:pPr marL="377190" indent="-37719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2970" dirty="0"/>
              <a:t>Summarize data  by Themes: identify a, organizing data evaluation question themes, coding data by theme, and interpret themes.</a:t>
            </a:r>
          </a:p>
          <a:p>
            <a:pPr marL="377190" indent="-37719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2970" dirty="0"/>
              <a:t>Qualitative Table Summaries</a:t>
            </a:r>
            <a:endParaRPr sz="2970" dirty="0"/>
          </a:p>
          <a:p>
            <a:pPr marL="377190" indent="-37719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2970" dirty="0"/>
              <a:t>Selected Quotes to support qualitative evidence</a:t>
            </a:r>
            <a:endParaRPr sz="29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72678-3FAA-42F1-BCA9-32B38031B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775970"/>
            <a:ext cx="9339072" cy="7811763"/>
          </a:xfrm>
          <a:prstGeom prst="rect">
            <a:avLst/>
          </a:prstGeom>
        </p:spPr>
      </p:pic>
      <p:sp>
        <p:nvSpPr>
          <p:cNvPr id="6" name="Google Shape;117;p18">
            <a:extLst>
              <a:ext uri="{FF2B5EF4-FFF2-40B4-BE49-F238E27FC236}">
                <a16:creationId xmlns:a16="http://schemas.microsoft.com/office/drawing/2014/main" id="{08EC4D5B-9F90-6F4D-A6EC-BBE0CA4486AF}"/>
              </a:ext>
            </a:extLst>
          </p:cNvPr>
          <p:cNvSpPr txBox="1">
            <a:spLocks/>
          </p:cNvSpPr>
          <p:nvPr/>
        </p:nvSpPr>
        <p:spPr bwMode="auto">
          <a:xfrm>
            <a:off x="313944" y="-279944"/>
            <a:ext cx="9232392" cy="105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75426" tIns="37703" rIns="75426" bIns="37703" numCol="1" anchor="b" anchorCtr="0" compatLnSpc="1">
            <a:prstTxWarp prst="textNoShape">
              <a:avLst/>
            </a:prstTxWarp>
            <a:noAutofit/>
          </a:bodyPr>
          <a:lstStyle>
            <a:lvl1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000" b="1" spc="-3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rgbClr val="1933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rgbClr val="1933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rgbClr val="1933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rgbClr val="1933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US" sz="3300" kern="0" dirty="0"/>
              <a:t>A</a:t>
            </a:r>
            <a:r>
              <a:rPr lang="en-US" sz="2800" kern="0" dirty="0"/>
              <a:t>nalyzing  and Summarizing Qualitative Data (example Tabulation )</a:t>
            </a:r>
          </a:p>
        </p:txBody>
      </p:sp>
    </p:spTree>
    <p:extLst>
      <p:ext uri="{BB962C8B-B14F-4D97-AF65-F5344CB8AC3E}">
        <p14:creationId xmlns:p14="http://schemas.microsoft.com/office/powerpoint/2010/main" val="338453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03238" y="309563"/>
            <a:ext cx="4291786" cy="13176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4000" dirty="0"/>
              <a:t>Overview of </a:t>
            </a:r>
            <a:br>
              <a:rPr lang="en-US" sz="4000" dirty="0"/>
            </a:br>
            <a:r>
              <a:rPr lang="en-US" sz="4000" dirty="0"/>
              <a:t>Day 3 session</a:t>
            </a:r>
            <a:endParaRPr sz="4000"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sz="half" idx="2"/>
          </p:nvPr>
        </p:nvSpPr>
        <p:spPr>
          <a:xfrm>
            <a:off x="503237" y="1627188"/>
            <a:ext cx="3946099" cy="53165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188595" indent="-18859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u="none" strike="noStrike" dirty="0"/>
              <a:t>Day 1. </a:t>
            </a:r>
          </a:p>
          <a:p>
            <a:pPr marL="404813" indent="-65088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u="none" strike="noStrike" dirty="0"/>
              <a:t>Define program/ plan evaluation</a:t>
            </a:r>
            <a:endParaRPr sz="3200" dirty="0"/>
          </a:p>
          <a:p>
            <a:pPr marL="188595" indent="-18859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dirty="0"/>
              <a:t>Day 2. </a:t>
            </a:r>
          </a:p>
          <a:p>
            <a:pPr marL="33972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u="none" strike="noStrike" dirty="0"/>
              <a:t>Implement  the evaluation/ interpret results: Questions and data</a:t>
            </a:r>
            <a:endParaRPr sz="3200" dirty="0"/>
          </a:p>
          <a:p>
            <a:pPr marL="188595" indent="-18859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b="1" dirty="0"/>
              <a:t>Day 3. </a:t>
            </a:r>
          </a:p>
          <a:p>
            <a:pPr marL="33972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b="1" u="none" strike="noStrike" dirty="0"/>
              <a:t>Communicating and using results</a:t>
            </a:r>
            <a:endParaRPr sz="3200" b="1" dirty="0"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l="8750" t="42910" r="76344" b="15170"/>
          <a:stretch/>
        </p:blipFill>
        <p:spPr>
          <a:xfrm>
            <a:off x="5241074" y="550319"/>
            <a:ext cx="3953938" cy="3687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902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0496-7AC3-4785-8038-EAAAC63D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1" dirty="0"/>
              <a:t>Concluding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4BA0-4A06-4DB9-BA4C-C5755D507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the rationale for how conclusions were reached</a:t>
            </a:r>
          </a:p>
          <a:p>
            <a:r>
              <a:rPr lang="en-US" dirty="0"/>
              <a:t>Describe what the audience should do with the information they receive--action they or others should take</a:t>
            </a:r>
          </a:p>
          <a:p>
            <a:r>
              <a:rPr lang="en-US" dirty="0"/>
              <a:t>Focus on implications: (the So What?)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7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91515" y="388884"/>
            <a:ext cx="8675370" cy="20632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br>
              <a:rPr lang="en-US" u="sng" dirty="0"/>
            </a:br>
            <a:br>
              <a:rPr lang="en-US" u="sng" dirty="0"/>
            </a:br>
            <a:r>
              <a:rPr lang="en-US" u="sng" dirty="0"/>
              <a:t>Drawing conclusions:  </a:t>
            </a:r>
            <a:r>
              <a:rPr lang="en-US" dirty="0"/>
              <a:t>Is there is a “true” difference between groups, pre/post? 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691515" y="2563415"/>
            <a:ext cx="8964114" cy="51110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377190" lvl="1" indent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990" dirty="0"/>
          </a:p>
          <a:p>
            <a:pPr marL="834390" lvl="1" indent="-45720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2800" b="1" u="sng" dirty="0"/>
              <a:t>Statistical Significance</a:t>
            </a:r>
            <a:r>
              <a:rPr lang="en-US" sz="2800" dirty="0"/>
              <a:t>: a statistically significant result (usually a difference) is a result that’s not attributed to chance (p&lt;.05)</a:t>
            </a:r>
          </a:p>
          <a:p>
            <a:pPr marL="834390" lvl="1" indent="-45720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3200" b="1" u="sng" dirty="0"/>
              <a:t>Percentage Differences</a:t>
            </a:r>
            <a:r>
              <a:rPr lang="en-US" sz="3200" dirty="0"/>
              <a:t>: (rough estimates/ rules of thumb)* :</a:t>
            </a:r>
          </a:p>
          <a:p>
            <a:pPr marL="1280477" lvl="2" indent="-45720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2800" dirty="0"/>
              <a:t>for small groups of students (50 or less total) at least a 13% point difference between groups </a:t>
            </a:r>
          </a:p>
          <a:p>
            <a:pPr marL="1280477" lvl="2" indent="-45720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2800" dirty="0"/>
              <a:t>For moderate size groups of students (200 or more total) at least a 6% difference between groups. </a:t>
            </a:r>
          </a:p>
          <a:p>
            <a:pPr marL="1280477" lvl="2" indent="-45720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2800" dirty="0"/>
              <a:t>For large groups of students (over 500 total) at least a 4% difference between groups to be considered different</a:t>
            </a:r>
          </a:p>
          <a:p>
            <a:pPr marL="0" indent="-6731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dirty="0"/>
              <a:t>			*Love, N. et al (2008) The Data Coaches Guide to Improving Learning for all Students Corwin Press, Thousand Oaks, CA p 152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1143000" y="1458686"/>
            <a:ext cx="7772400" cy="1415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4400" u="sng" dirty="0"/>
              <a:t>Drawing conclusions: Has there been enough growth?</a:t>
            </a:r>
            <a:br>
              <a:rPr lang="en-US" dirty="0"/>
            </a:br>
            <a:endParaRPr dirty="0"/>
          </a:p>
        </p:txBody>
      </p:sp>
      <p:sp>
        <p:nvSpPr>
          <p:cNvPr id="149" name="Google Shape;149;p23"/>
          <p:cNvSpPr txBox="1">
            <a:spLocks noGrp="1"/>
          </p:cNvSpPr>
          <p:nvPr>
            <p:ph idx="1"/>
          </p:nvPr>
        </p:nvSpPr>
        <p:spPr>
          <a:xfrm>
            <a:off x="872359" y="1970313"/>
            <a:ext cx="8260755" cy="53659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377190" lvl="1" indent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990" dirty="0"/>
          </a:p>
          <a:p>
            <a:pPr marL="0" indent="-6731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b="1" dirty="0"/>
              <a:t>Benchmarks-</a:t>
            </a:r>
            <a:r>
              <a:rPr lang="en-US" dirty="0"/>
              <a:t>   A </a:t>
            </a:r>
            <a:r>
              <a:rPr lang="en-US" b="1" dirty="0"/>
              <a:t>benchmark</a:t>
            </a:r>
            <a:r>
              <a:rPr lang="en-US" dirty="0"/>
              <a:t> acts as the </a:t>
            </a:r>
            <a:r>
              <a:rPr lang="en-US" u="sng" dirty="0"/>
              <a:t>minimum</a:t>
            </a:r>
            <a:r>
              <a:rPr lang="en-US" dirty="0"/>
              <a:t> </a:t>
            </a:r>
            <a:r>
              <a:rPr lang="en-US" u="sng" dirty="0"/>
              <a:t>level</a:t>
            </a:r>
            <a:r>
              <a:rPr lang="en-US" dirty="0"/>
              <a:t> of performance </a:t>
            </a:r>
          </a:p>
          <a:p>
            <a:pPr marL="0" indent="-6731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dirty="0"/>
          </a:p>
          <a:p>
            <a:pPr marL="0" indent="-6731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800" dirty="0"/>
              <a:t>For example: (Project is successful if…)</a:t>
            </a:r>
          </a:p>
          <a:p>
            <a:pPr marL="0" indent="-6731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800" dirty="0"/>
              <a:t>Participating students attend school at least 95% of school days. </a:t>
            </a:r>
          </a:p>
          <a:p>
            <a:pPr marL="0" indent="-6731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2800" dirty="0"/>
          </a:p>
          <a:p>
            <a:pPr marL="0" indent="-6731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7162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6AA2E1-A3E8-4EA6-A1B3-9B36D09E5C12}"/>
              </a:ext>
            </a:extLst>
          </p:cNvPr>
          <p:cNvSpPr/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accent4">
              <a:lumMod val="75000"/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30726-C892-E743-9524-FDD24201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812196"/>
            <a:ext cx="9012382" cy="1143000"/>
          </a:xfrm>
        </p:spPr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sz="2800" spc="-150" dirty="0">
                <a:solidFill>
                  <a:schemeClr val="tx1"/>
                </a:solidFill>
              </a:rPr>
            </a:br>
            <a:endParaRPr lang="en-US" spc="-15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2B1F54-B5A5-4203-8621-3F99508E5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51845"/>
              </p:ext>
            </p:extLst>
          </p:nvPr>
        </p:nvGraphicFramePr>
        <p:xfrm>
          <a:off x="3431078" y="2112645"/>
          <a:ext cx="435102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C82DB0-1731-476B-9E88-F6D513FE7103}"/>
              </a:ext>
            </a:extLst>
          </p:cNvPr>
          <p:cNvSpPr txBox="1"/>
          <p:nvPr/>
        </p:nvSpPr>
        <p:spPr>
          <a:xfrm>
            <a:off x="1628602" y="336095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300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222772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401840" y="840829"/>
            <a:ext cx="7375500" cy="1460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30"/>
            </a:pPr>
            <a:r>
              <a:rPr lang="en-US" sz="4150" dirty="0"/>
              <a:t>Descriptive Statistics</a:t>
            </a:r>
            <a:br>
              <a:rPr lang="en-US" sz="4150" dirty="0"/>
            </a:br>
            <a:endParaRPr dirty="0"/>
          </a:p>
        </p:txBody>
      </p:sp>
      <p:sp>
        <p:nvSpPr>
          <p:cNvPr id="104" name="Google Shape;104;p16"/>
          <p:cNvSpPr txBox="1"/>
          <p:nvPr/>
        </p:nvSpPr>
        <p:spPr>
          <a:xfrm>
            <a:off x="866529" y="1665231"/>
            <a:ext cx="8446122" cy="380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75426" rIns="75426" bIns="75426" anchor="ctr" anchorCtr="0">
            <a:noAutofit/>
          </a:bodyPr>
          <a:lstStyle/>
          <a:p>
            <a:pPr marL="740093" lvl="1" indent="-28289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4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Count: total number</a:t>
            </a:r>
            <a:endParaRPr sz="264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0093" lvl="1" indent="-28289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4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Averages: </a:t>
            </a:r>
            <a:endParaRPr sz="264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17283" lvl="1" indent="-28289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4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Mean: the average of the numbers</a:t>
            </a:r>
            <a:endParaRPr sz="264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3439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4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Median: the middle number in a series of numbers</a:t>
            </a:r>
            <a:endParaRPr sz="264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0093" lvl="1" indent="-28289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4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Percentage:  any proportion or share in relation to a whole, rate out of a 100  </a:t>
            </a:r>
            <a:endParaRPr sz="264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72570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C0FD-E157-491B-998B-29E66D89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Tabulation : </a:t>
            </a:r>
            <a:br>
              <a:rPr lang="en-US" dirty="0"/>
            </a:br>
            <a:r>
              <a:rPr lang="en-US" dirty="0"/>
              <a:t>Summary Tables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E2A456-E00D-4EC8-9503-56B903B0B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559675"/>
              </p:ext>
            </p:extLst>
          </p:nvPr>
        </p:nvGraphicFramePr>
        <p:xfrm>
          <a:off x="707570" y="2602992"/>
          <a:ext cx="9180140" cy="3897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879">
                  <a:extLst>
                    <a:ext uri="{9D8B030D-6E8A-4147-A177-3AD203B41FA5}">
                      <a16:colId xmlns:a16="http://schemas.microsoft.com/office/drawing/2014/main" val="1244727761"/>
                    </a:ext>
                  </a:extLst>
                </a:gridCol>
                <a:gridCol w="2040030">
                  <a:extLst>
                    <a:ext uri="{9D8B030D-6E8A-4147-A177-3AD203B41FA5}">
                      <a16:colId xmlns:a16="http://schemas.microsoft.com/office/drawing/2014/main" val="1379541977"/>
                    </a:ext>
                  </a:extLst>
                </a:gridCol>
                <a:gridCol w="1379450">
                  <a:extLst>
                    <a:ext uri="{9D8B030D-6E8A-4147-A177-3AD203B41FA5}">
                      <a16:colId xmlns:a16="http://schemas.microsoft.com/office/drawing/2014/main" val="2194440405"/>
                    </a:ext>
                  </a:extLst>
                </a:gridCol>
                <a:gridCol w="1690311">
                  <a:extLst>
                    <a:ext uri="{9D8B030D-6E8A-4147-A177-3AD203B41FA5}">
                      <a16:colId xmlns:a16="http://schemas.microsoft.com/office/drawing/2014/main" val="405338278"/>
                    </a:ext>
                  </a:extLst>
                </a:gridCol>
                <a:gridCol w="932586">
                  <a:extLst>
                    <a:ext uri="{9D8B030D-6E8A-4147-A177-3AD203B41FA5}">
                      <a16:colId xmlns:a16="http://schemas.microsoft.com/office/drawing/2014/main" val="2775453378"/>
                    </a:ext>
                  </a:extLst>
                </a:gridCol>
                <a:gridCol w="1019558">
                  <a:extLst>
                    <a:ext uri="{9D8B030D-6E8A-4147-A177-3AD203B41FA5}">
                      <a16:colId xmlns:a16="http://schemas.microsoft.com/office/drawing/2014/main" val="673173940"/>
                    </a:ext>
                  </a:extLst>
                </a:gridCol>
                <a:gridCol w="719326">
                  <a:extLst>
                    <a:ext uri="{9D8B030D-6E8A-4147-A177-3AD203B41FA5}">
                      <a16:colId xmlns:a16="http://schemas.microsoft.com/office/drawing/2014/main" val="315338345"/>
                    </a:ext>
                  </a:extLst>
                </a:gridCol>
              </a:tblGrid>
              <a:tr h="1209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Daily Attendance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548780"/>
                  </a:ext>
                </a:extLst>
              </a:tr>
              <a:tr h="390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Elementary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Secondary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58811"/>
                  </a:ext>
                </a:extLst>
              </a:tr>
              <a:tr h="765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Female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Female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71192804"/>
                  </a:ext>
                </a:extLst>
              </a:tr>
              <a:tr h="765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Hibiscus School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9326522"/>
                  </a:ext>
                </a:extLst>
              </a:tr>
              <a:tr h="765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995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400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AAEE-25ED-4FA5-97C3-9F19A628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F875-16E9-45A9-B538-E93C4A500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data or knowledge intended to present information quickly and clearly.[enhance ability to see patterns and trends.</a:t>
            </a:r>
          </a:p>
          <a:p>
            <a:r>
              <a:rPr lang="en-US" dirty="0"/>
              <a:t> data visualization uses statistical graphics, plots, information graphics </a:t>
            </a:r>
          </a:p>
        </p:txBody>
      </p:sp>
    </p:spTree>
    <p:extLst>
      <p:ext uri="{BB962C8B-B14F-4D97-AF65-F5344CB8AC3E}">
        <p14:creationId xmlns:p14="http://schemas.microsoft.com/office/powerpoint/2010/main" val="1638333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92835" y="1350047"/>
            <a:ext cx="3243983" cy="1404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endParaRPr sz="33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endParaRPr sz="33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US" sz="3300"/>
              <a:t>Why Graphs and Charts?</a:t>
            </a:r>
            <a:br>
              <a:rPr lang="en-US" sz="3300"/>
            </a:br>
            <a:endParaRPr sz="3300"/>
          </a:p>
        </p:txBody>
      </p:sp>
      <p:graphicFrame>
        <p:nvGraphicFramePr>
          <p:cNvPr id="110" name="Google Shape;110;p17"/>
          <p:cNvGraphicFramePr/>
          <p:nvPr/>
        </p:nvGraphicFramePr>
        <p:xfrm>
          <a:off x="4330701" y="4628584"/>
          <a:ext cx="3723452" cy="16771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2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9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75446" marR="75446" marT="37723" marB="37723"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Enrollment</a:t>
                      </a:r>
                      <a:endParaRPr sz="1500"/>
                    </a:p>
                  </a:txBody>
                  <a:tcPr marL="75446" marR="75446" marT="37723" marB="3772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2013</a:t>
                      </a:r>
                      <a:endParaRPr sz="150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2014</a:t>
                      </a:r>
                      <a:endParaRPr sz="150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2015</a:t>
                      </a:r>
                      <a:endParaRPr sz="150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Blossom School</a:t>
                      </a:r>
                      <a:endParaRPr sz="150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75</a:t>
                      </a:r>
                      <a:endParaRPr sz="150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73</a:t>
                      </a:r>
                      <a:endParaRPr sz="150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78</a:t>
                      </a:r>
                      <a:endParaRPr sz="150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Banyan School</a:t>
                      </a:r>
                      <a:endParaRPr sz="150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50</a:t>
                      </a:r>
                      <a:endParaRPr sz="150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70</a:t>
                      </a:r>
                      <a:endParaRPr sz="150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102</a:t>
                      </a:r>
                      <a:endParaRPr sz="1500" dirty="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494802" y="2590800"/>
            <a:ext cx="3243983" cy="35066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1) How do the two schools compare in enrollment? </a:t>
            </a:r>
            <a:endParaRPr sz="2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2) What is the advantage of the graph over the table?  </a:t>
            </a:r>
            <a:endParaRPr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8207" y="598714"/>
            <a:ext cx="5357357" cy="3693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605739" y="650694"/>
            <a:ext cx="3244096" cy="1320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3600" dirty="0"/>
              <a:t>Activity  </a:t>
            </a:r>
            <a:endParaRPr sz="3600"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383366" y="1207579"/>
            <a:ext cx="5069295" cy="54762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dirty="0"/>
              <a:t>DIRECTIONS: For each chart of graph or your Worksheet Decide:</a:t>
            </a:r>
            <a:endParaRPr sz="2800" dirty="0"/>
          </a:p>
          <a:p>
            <a:pPr marL="0" indent="0">
              <a:lnSpc>
                <a:spcPct val="8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dirty="0"/>
              <a:t>1.  WHAT DO YOU SEE?</a:t>
            </a:r>
            <a:endParaRPr sz="2800" dirty="0"/>
          </a:p>
          <a:p>
            <a:pPr marL="565785" lvl="1" indent="-188595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represented on the horizontal axis ?</a:t>
            </a:r>
            <a:endParaRPr dirty="0"/>
          </a:p>
          <a:p>
            <a:pPr marL="565785" lvl="1" indent="-188595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represented on the vertical axis?</a:t>
            </a:r>
            <a:endParaRPr dirty="0"/>
          </a:p>
          <a:p>
            <a:pPr marL="565785" lvl="1" indent="-188595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What do slices of the pie represent? (Pie chart)</a:t>
            </a:r>
            <a:endParaRPr dirty="0"/>
          </a:p>
          <a:p>
            <a:pPr marL="565785" lvl="1" indent="-188595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What type of scores? 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dirty="0"/>
              <a:t>2.  WHAT IS IT TELLING YOU? </a:t>
            </a:r>
            <a:endParaRPr sz="2800" dirty="0"/>
          </a:p>
          <a:p>
            <a:pPr marL="565785" lvl="1" indent="-188595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About differences </a:t>
            </a:r>
            <a:r>
              <a:rPr lang="en-US" u="sng" dirty="0"/>
              <a:t>between groups</a:t>
            </a:r>
            <a:r>
              <a:rPr lang="en-US" dirty="0"/>
              <a:t>?</a:t>
            </a:r>
            <a:endParaRPr dirty="0"/>
          </a:p>
          <a:p>
            <a:pPr marL="565785" lvl="1" indent="-188595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About changes or </a:t>
            </a:r>
            <a:r>
              <a:rPr lang="en-US" u="sng" dirty="0"/>
              <a:t>trends over time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692825" y="2754630"/>
            <a:ext cx="3244096" cy="31445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Worksheet 3.1 : What’s the Difference? Examining charts and graphs for patterns and trends</a:t>
            </a:r>
            <a:endParaRPr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691515" y="1358504"/>
            <a:ext cx="8675370" cy="10935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/>
              <a:t>Practice Worksheet : What’s the Difference?</a:t>
            </a:r>
            <a:endParaRPr/>
          </a:p>
        </p:txBody>
      </p:sp>
      <p:pic>
        <p:nvPicPr>
          <p:cNvPr id="131" name="Google Shape;131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29988" y="3059807"/>
            <a:ext cx="6198424" cy="372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6AA2E1-A3E8-4EA6-A1B3-9B36D09E5C12}"/>
              </a:ext>
            </a:extLst>
          </p:cNvPr>
          <p:cNvSpPr/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accent4">
              <a:lumMod val="75000"/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30726-C892-E743-9524-FDD24201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812196"/>
            <a:ext cx="9012382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Goals for Today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spc="-150" dirty="0">
                <a:solidFill>
                  <a:schemeClr val="tx1"/>
                </a:solidFill>
              </a:rPr>
              <a:t>To increase our knowledge of program evaluation by better understanding common ways of:</a:t>
            </a:r>
            <a:br>
              <a:rPr lang="en-US" sz="2800" spc="-150" dirty="0">
                <a:solidFill>
                  <a:schemeClr val="tx1"/>
                </a:solidFill>
              </a:rPr>
            </a:br>
            <a:endParaRPr lang="en-US" spc="-15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2B1F54-B5A5-4203-8621-3F99508E5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457276"/>
              </p:ext>
            </p:extLst>
          </p:nvPr>
        </p:nvGraphicFramePr>
        <p:xfrm>
          <a:off x="3431078" y="2112645"/>
          <a:ext cx="435102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67140759-765A-419B-BB2D-CE336E246EBA}"/>
              </a:ext>
            </a:extLst>
          </p:cNvPr>
          <p:cNvGrpSpPr/>
          <p:nvPr/>
        </p:nvGrpSpPr>
        <p:grpSpPr>
          <a:xfrm>
            <a:off x="2076796" y="2389814"/>
            <a:ext cx="1354282" cy="4570390"/>
            <a:chOff x="2754976" y="2591232"/>
            <a:chExt cx="1354282" cy="45703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D32A72-D4A0-47DC-A81E-F258D6A9CBA9}"/>
                </a:ext>
              </a:extLst>
            </p:cNvPr>
            <p:cNvSpPr txBox="1"/>
            <p:nvPr/>
          </p:nvSpPr>
          <p:spPr>
            <a:xfrm>
              <a:off x="2754976" y="2591232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spc="-300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C82DB0-1731-476B-9E88-F6D513FE7103}"/>
                </a:ext>
              </a:extLst>
            </p:cNvPr>
            <p:cNvSpPr txBox="1"/>
            <p:nvPr/>
          </p:nvSpPr>
          <p:spPr>
            <a:xfrm>
              <a:off x="2754976" y="4218803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spc="-300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4ED4B-D969-4B43-B817-CC6C13E85A2D}"/>
                </a:ext>
              </a:extLst>
            </p:cNvPr>
            <p:cNvSpPr txBox="1"/>
            <p:nvPr/>
          </p:nvSpPr>
          <p:spPr>
            <a:xfrm>
              <a:off x="2813858" y="5838183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spc="-300" dirty="0">
                  <a:solidFill>
                    <a:schemeClr val="bg1"/>
                  </a:solidFill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84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91515" y="1358503"/>
            <a:ext cx="8675370" cy="10937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/>
              <a:t>Practice Worksheet : What’s the Difference?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113" y="3285528"/>
            <a:ext cx="6504011" cy="406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691515" y="1358503"/>
            <a:ext cx="8675370" cy="10937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/>
              <a:t>Practice: What’s the Difference?</a:t>
            </a:r>
            <a:endParaRPr/>
          </a:p>
        </p:txBody>
      </p:sp>
      <p:pic>
        <p:nvPicPr>
          <p:cNvPr id="137" name="Google Shape;13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83726" y="2916841"/>
            <a:ext cx="6654780" cy="3907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691515" y="1358504"/>
            <a:ext cx="8675370" cy="10935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/>
              <a:t>What type of Graph should I use? 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691515" y="2563416"/>
            <a:ext cx="4274820" cy="3589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188595" indent="-18859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b="1" u="sng"/>
              <a:t>Pie charts </a:t>
            </a:r>
            <a:r>
              <a:rPr lang="en-US"/>
              <a:t>are best to use when you are trying to compare parts of a whole. They do not show changes over time. (% or Counts)</a:t>
            </a:r>
            <a:endParaRPr/>
          </a:p>
          <a:p>
            <a:pPr marL="188595" indent="-188595">
              <a:lnSpc>
                <a:spcPct val="8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u="sng"/>
              <a:t>Bar graphs </a:t>
            </a:r>
            <a:r>
              <a:rPr lang="en-US"/>
              <a:t>are used to compare things between different groups or to track changes over time.</a:t>
            </a:r>
            <a:endParaRPr/>
          </a:p>
          <a:p>
            <a:pPr marL="188595" indent="-188595">
              <a:lnSpc>
                <a:spcPct val="8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u="sng"/>
              <a:t>Line Graphs </a:t>
            </a:r>
            <a:r>
              <a:rPr lang="en-US"/>
              <a:t>measure  measure change over time and difference between group; good for observing trends. </a:t>
            </a:r>
            <a:endParaRPr/>
          </a:p>
        </p:txBody>
      </p:sp>
      <p:pic>
        <p:nvPicPr>
          <p:cNvPr id="156" name="Google Shape;156;p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8332" y="3221645"/>
            <a:ext cx="3782286" cy="2273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623650" y="1314722"/>
            <a:ext cx="3243983" cy="1320165"/>
          </a:xfrm>
          <a:prstGeom prst="rect">
            <a:avLst/>
          </a:prstGeom>
        </p:spPr>
        <p:txBody>
          <a:bodyPr spcFirstLastPara="1" vert="horz" wrap="square" lIns="75426" tIns="37703" rIns="75426" bIns="37703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Activity 3. Apply to Your Grant Project</a:t>
            </a:r>
            <a:endParaRPr sz="4000" dirty="0"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4276130" y="1871899"/>
            <a:ext cx="5092065" cy="5094957"/>
          </a:xfrm>
          <a:prstGeom prst="rect">
            <a:avLst/>
          </a:prstGeom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377190" indent="-356235">
              <a:spcBef>
                <a:spcPts val="825"/>
              </a:spcBef>
              <a:spcAft>
                <a:spcPts val="0"/>
              </a:spcAft>
              <a:buSzPts val="3200"/>
              <a:buAutoNum type="arabicPeriod"/>
            </a:pPr>
            <a:r>
              <a:rPr lang="en-US" dirty="0"/>
              <a:t>Pick one  SMART outcome statements from each of your projects. </a:t>
            </a:r>
            <a:endParaRPr dirty="0"/>
          </a:p>
          <a:p>
            <a:pPr marL="377190" indent="-356235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dirty="0"/>
              <a:t>On the Poster Paper, create a table, graph,  or chart for the Outcome you hope to achieve for each of them. Be sure to label well, and show change Pre-post or difference between groups. </a:t>
            </a:r>
            <a:endParaRPr dirty="0"/>
          </a:p>
          <a:p>
            <a:pPr marL="377190" indent="0">
              <a:spcBef>
                <a:spcPts val="825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2"/>
          </p:nvPr>
        </p:nvSpPr>
        <p:spPr>
          <a:xfrm>
            <a:off x="692825" y="2754630"/>
            <a:ext cx="3243983" cy="3144488"/>
          </a:xfrm>
          <a:prstGeom prst="rect">
            <a:avLst/>
          </a:prstGeom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825"/>
              </a:spcBef>
              <a:spcAft>
                <a:spcPts val="0"/>
              </a:spcAft>
            </a:pPr>
            <a:r>
              <a:rPr lang="en-US" dirty="0"/>
              <a:t>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D600E-7F38-4E35-B98F-F140479B5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33636" y="3273024"/>
            <a:ext cx="2322442" cy="344703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692825" y="1434465"/>
            <a:ext cx="3244096" cy="1320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2970"/>
              <a:t>GALLERY WALK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4276130" y="1871901"/>
            <a:ext cx="5092065" cy="40207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244" dirty="0"/>
              <a:t>1. Group</a:t>
            </a:r>
            <a:endParaRPr dirty="0"/>
          </a:p>
          <a:p>
            <a:pPr marL="565785" lvl="1" indent="-188595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1964" dirty="0"/>
              <a:t> Start with your Group at your poster station.  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244" dirty="0"/>
              <a:t>2. Rotate and Begin</a:t>
            </a:r>
            <a:endParaRPr dirty="0"/>
          </a:p>
          <a:p>
            <a:pPr marL="565785" lvl="1" indent="-188595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1964" dirty="0"/>
              <a:t>Read the graphs. With post-its, note one thing you particularly liked about the poster, and any questions you may have. 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244" dirty="0"/>
              <a:t>3. Rotate –after 3 Minutes</a:t>
            </a:r>
            <a:endParaRPr dirty="0"/>
          </a:p>
          <a:p>
            <a:pPr marL="565785" lvl="1" indent="-188595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1964" dirty="0"/>
              <a:t>read and discuss the previous group’s response and add content of their own. 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244" dirty="0"/>
              <a:t>4. Repeat 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244" dirty="0"/>
              <a:t>5. Reflect </a:t>
            </a:r>
            <a:endParaRPr dirty="0"/>
          </a:p>
          <a:p>
            <a:pPr marL="565785" lvl="1" indent="-188595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1964" dirty="0"/>
              <a:t>on the Responses to Your Graphs</a:t>
            </a:r>
            <a:endParaRPr dirty="0"/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1" y="3348356"/>
            <a:ext cx="3096101" cy="3536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52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8199" y="171277"/>
            <a:ext cx="8099395" cy="6543848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2"/>
          <p:cNvSpPr txBox="1"/>
          <p:nvPr/>
        </p:nvSpPr>
        <p:spPr>
          <a:xfrm>
            <a:off x="7333041" y="889635"/>
            <a:ext cx="2641539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75426" rIns="75426" bIns="75426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</a:pPr>
            <a:r>
              <a:rPr lang="en-US" sz="5445" b="1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Lunch Break!</a:t>
            </a:r>
            <a:endParaRPr sz="198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E55D-2085-4A4C-9B80-ED69921E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876300"/>
            <a:ext cx="7772400" cy="1143000"/>
          </a:xfrm>
        </p:spPr>
        <p:txBody>
          <a:bodyPr/>
          <a:lstStyle/>
          <a:p>
            <a:r>
              <a:rPr lang="en-US" dirty="0"/>
              <a:t>Finalize Your Evaluation Plans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737A9-81AF-43ED-995D-B043A9AE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72" y="248107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95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98"/>
          <p:cNvSpPr txBox="1"/>
          <p:nvPr/>
        </p:nvSpPr>
        <p:spPr>
          <a:xfrm>
            <a:off x="-207264" y="829055"/>
            <a:ext cx="9887332" cy="20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37703" rIns="75426" bIns="37703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</a:pP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Wrap Up: final Q&amp;A</a:t>
            </a:r>
            <a:endParaRPr sz="198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277884-A490-4067-9A89-D9D91FDEF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7950" y="1504950"/>
            <a:ext cx="4762500" cy="4762500"/>
          </a:xfrm>
          <a:prstGeom prst="rect">
            <a:avLst/>
          </a:prstGeom>
        </p:spPr>
      </p:pic>
      <p:pic>
        <p:nvPicPr>
          <p:cNvPr id="841" name="Graphic 840">
            <a:extLst>
              <a:ext uri="{FF2B5EF4-FFF2-40B4-BE49-F238E27FC236}">
                <a16:creationId xmlns:a16="http://schemas.microsoft.com/office/drawing/2014/main" id="{022FD37D-62DE-4965-A904-BE8A637BD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7950" y="1504950"/>
            <a:ext cx="4762500" cy="4762500"/>
          </a:xfrm>
          <a:prstGeom prst="rect">
            <a:avLst/>
          </a:prstGeom>
        </p:spPr>
      </p:pic>
      <p:pic>
        <p:nvPicPr>
          <p:cNvPr id="843" name="Graphic 842">
            <a:extLst>
              <a:ext uri="{FF2B5EF4-FFF2-40B4-BE49-F238E27FC236}">
                <a16:creationId xmlns:a16="http://schemas.microsoft.com/office/drawing/2014/main" id="{32A938D9-D64F-426F-B510-8A0909326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7950" y="1504950"/>
            <a:ext cx="4762500" cy="4762500"/>
          </a:xfrm>
          <a:prstGeom prst="rect">
            <a:avLst/>
          </a:prstGeom>
        </p:spPr>
      </p:pic>
      <p:pic>
        <p:nvPicPr>
          <p:cNvPr id="844" name="Picture 843">
            <a:extLst>
              <a:ext uri="{FF2B5EF4-FFF2-40B4-BE49-F238E27FC236}">
                <a16:creationId xmlns:a16="http://schemas.microsoft.com/office/drawing/2014/main" id="{4D48D65E-CC30-4933-9FC9-4FD8D4DD4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2115929"/>
            <a:ext cx="6676718" cy="549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0" descr="Image result for survey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10208">
            <a:off x="521898" y="2064091"/>
            <a:ext cx="3469297" cy="364421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 txBox="1">
            <a:spLocks noGrp="1"/>
          </p:cNvSpPr>
          <p:nvPr>
            <p:ph idx="1"/>
          </p:nvPr>
        </p:nvSpPr>
        <p:spPr>
          <a:xfrm>
            <a:off x="3472820" y="2228077"/>
            <a:ext cx="6036940" cy="30435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3960" dirty="0">
                <a:latin typeface="Arial"/>
                <a:ea typeface="Arial"/>
                <a:cs typeface="Arial"/>
                <a:sym typeface="Arial"/>
              </a:rPr>
              <a:t>Please complete the PREL workshop evaluation survey before you leave!</a:t>
            </a:r>
            <a:endParaRPr dirty="0"/>
          </a:p>
          <a:p>
            <a:pPr marL="0" indent="0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396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0" y="724950"/>
            <a:ext cx="10058400" cy="10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37703" rIns="75426" bIns="37703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</a:pPr>
            <a:r>
              <a:rPr lang="en-US" sz="5445" b="1" dirty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Workshop Evaluation</a:t>
            </a:r>
            <a:endParaRPr sz="4950" b="1" dirty="0">
              <a:solidFill>
                <a:schemeClr val="accent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6" name="Picture 2" descr="Image result for faafetai lava">
            <a:hlinkClick r:id="rId4"/>
            <a:extLst>
              <a:ext uri="{FF2B5EF4-FFF2-40B4-BE49-F238E27FC236}">
                <a16:creationId xmlns:a16="http://schemas.microsoft.com/office/drawing/2014/main" id="{E37EE0DD-FEE5-45AE-BEB1-FCEE9FC00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14" y="4120024"/>
            <a:ext cx="3555670" cy="30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3792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6AA2E1-A3E8-4EA6-A1B3-9B36D09E5C12}"/>
              </a:ext>
            </a:extLst>
          </p:cNvPr>
          <p:cNvSpPr/>
          <p:nvPr/>
        </p:nvSpPr>
        <p:spPr bwMode="auto">
          <a:xfrm>
            <a:off x="107373" y="57338"/>
            <a:ext cx="10058400" cy="7772400"/>
          </a:xfrm>
          <a:prstGeom prst="rect">
            <a:avLst/>
          </a:prstGeom>
          <a:solidFill>
            <a:schemeClr val="accent4">
              <a:lumMod val="75000"/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30726-C892-E743-9524-FDD24201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812196"/>
            <a:ext cx="9012382" cy="1143000"/>
          </a:xfrm>
        </p:spPr>
        <p:txBody>
          <a:bodyPr/>
          <a:lstStyle/>
          <a:p>
            <a:br>
              <a:rPr lang="en-US" sz="2800" spc="-150" dirty="0">
                <a:solidFill>
                  <a:schemeClr val="tx1"/>
                </a:solidFill>
              </a:rPr>
            </a:br>
            <a:endParaRPr lang="en-US" spc="-15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2B1F54-B5A5-4203-8621-3F99508E53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31078" y="2112645"/>
          <a:ext cx="435102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A44ED4B-D969-4B43-B817-CC6C13E85A2D}"/>
              </a:ext>
            </a:extLst>
          </p:cNvPr>
          <p:cNvSpPr txBox="1"/>
          <p:nvPr/>
        </p:nvSpPr>
        <p:spPr>
          <a:xfrm>
            <a:off x="1963388" y="307268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300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47357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866C3-C707-4CEB-9B5A-04BE45CE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Use the</a:t>
            </a:r>
            <a:br>
              <a:rPr lang="en-US" dirty="0"/>
            </a:br>
            <a:r>
              <a:rPr lang="en-US" dirty="0"/>
              <a:t>Evaluation Results?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9AF8BC-CA5D-4DF6-A11C-4FE4B0265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Informing for Program Improvement</a:t>
            </a:r>
          </a:p>
          <a:p>
            <a:r>
              <a:rPr lang="en-US" dirty="0"/>
              <a:t>Informing for Accountability</a:t>
            </a:r>
          </a:p>
          <a:p>
            <a:r>
              <a:rPr lang="en-US" dirty="0"/>
              <a:t>Refining the Program’s Theory</a:t>
            </a:r>
          </a:p>
        </p:txBody>
      </p:sp>
    </p:spTree>
    <p:extLst>
      <p:ext uri="{BB962C8B-B14F-4D97-AF65-F5344CB8AC3E}">
        <p14:creationId xmlns:p14="http://schemas.microsoft.com/office/powerpoint/2010/main" val="61780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082" y="1108515"/>
            <a:ext cx="8735458" cy="1204330"/>
          </a:xfrm>
        </p:spPr>
        <p:txBody>
          <a:bodyPr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5000">
                <a:ea typeface="+mj-ea"/>
                <a:cs typeface="+mj-cs"/>
              </a:rPr>
              <a:t>Reporting Evaluation Findings</a:t>
            </a:r>
          </a:p>
        </p:txBody>
      </p:sp>
      <p:pic>
        <p:nvPicPr>
          <p:cNvPr id="6" name="Graphic 5" descr="Meeting">
            <a:extLst>
              <a:ext uri="{FF2B5EF4-FFF2-40B4-BE49-F238E27FC236}">
                <a16:creationId xmlns:a16="http://schemas.microsoft.com/office/drawing/2014/main" id="{E59195E4-29A4-4A33-AF3D-DC8B611B6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444" y="3185915"/>
            <a:ext cx="3079887" cy="3079887"/>
          </a:xfrm>
          <a:prstGeom prst="rect">
            <a:avLst/>
          </a:prstGeom>
        </p:spPr>
      </p:pic>
      <p:sp>
        <p:nvSpPr>
          <p:cNvPr id="77825" name="Rectangle 3"/>
          <p:cNvSpPr>
            <a:spLocks noGrp="1" noChangeArrowheads="1"/>
          </p:cNvSpPr>
          <p:nvPr>
            <p:ph idx="1"/>
          </p:nvPr>
        </p:nvSpPr>
        <p:spPr>
          <a:xfrm>
            <a:off x="4088167" y="3040090"/>
            <a:ext cx="5182789" cy="364451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300" dirty="0"/>
              <a:t>Consider how you will report your findings to various audiences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3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300" dirty="0"/>
              <a:t>May need several “versions” of report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/>
              <a:t>Funders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/>
              <a:t>Community members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/>
              <a:t>Newspapers/Media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/>
              <a:t>Legislature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/>
              <a:t>Future funders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30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38745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709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Reporting Format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6527" y="1683327"/>
          <a:ext cx="8956964" cy="56301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7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9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86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</a:t>
                      </a:r>
                    </a:p>
                  </a:txBody>
                  <a:tcPr marL="98178" marR="98178" marT="50292" marB="50292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 dirty="0">
                          <a:solidFill>
                            <a:schemeClr val="bg1"/>
                          </a:solidFill>
                        </a:rPr>
                        <a:t>Seven (7)</a:t>
                      </a:r>
                      <a:r>
                        <a:rPr lang="en-US" sz="2800" spc="-150" baseline="0" dirty="0">
                          <a:solidFill>
                            <a:schemeClr val="bg1"/>
                          </a:solidFill>
                        </a:rPr>
                        <a:t> Typical Components</a:t>
                      </a:r>
                      <a:endParaRPr lang="en-US" sz="2800" spc="-150" dirty="0">
                        <a:solidFill>
                          <a:schemeClr val="bg1"/>
                        </a:solidFill>
                      </a:endParaRPr>
                    </a:p>
                  </a:txBody>
                  <a:tcPr marL="98178" marR="98178" marT="50292" marB="50292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5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</a:txBody>
                  <a:tcPr marL="98178" marR="98178" marT="50292" marB="50292" anchor="ctr"/>
                </a:tc>
                <a:tc>
                  <a:txBody>
                    <a:bodyPr/>
                    <a:lstStyle/>
                    <a:p>
                      <a:r>
                        <a:rPr lang="en-US" sz="2400" spc="-1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Introduction</a:t>
                      </a:r>
                      <a:r>
                        <a:rPr lang="en-US" sz="2400" spc="-15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(purpose of evaluation; brief description of the evaluation; literature review if necessary)</a:t>
                      </a:r>
                      <a:endParaRPr lang="en-US" sz="2400" spc="-15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8178" marR="98178" marT="50292" marB="502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5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 marL="98178" marR="98178" marT="50292" marB="50292" anchor="ctr"/>
                </a:tc>
                <a:tc>
                  <a:txBody>
                    <a:bodyPr/>
                    <a:lstStyle/>
                    <a:p>
                      <a:r>
                        <a:rPr lang="en-US" sz="2400" spc="-1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Methods (evaluation</a:t>
                      </a:r>
                      <a:r>
                        <a:rPr lang="en-US" sz="2400" spc="-15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design; data collection and analysis methods, sampling)</a:t>
                      </a:r>
                      <a:endParaRPr lang="en-US" sz="2400" spc="-15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8178" marR="98178" marT="50292" marB="5029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387"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5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3. </a:t>
                      </a:r>
                    </a:p>
                  </a:txBody>
                  <a:tcPr marL="98178" marR="98178" marT="50292" marB="50292" anchor="ctr"/>
                </a:tc>
                <a:tc>
                  <a:txBody>
                    <a:bodyPr/>
                    <a:lstStyle/>
                    <a:p>
                      <a:r>
                        <a:rPr lang="en-US" sz="2400" spc="-1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Results</a:t>
                      </a:r>
                      <a:r>
                        <a:rPr lang="en-US" sz="2400" spc="-15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(present and interpret data)</a:t>
                      </a:r>
                      <a:endParaRPr lang="en-US" sz="2400" spc="-15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8178" marR="98178" marT="50292" marB="5029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5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</a:txBody>
                  <a:tcPr marL="98178" marR="98178" marT="50292" marB="50292" anchor="ctr"/>
                </a:tc>
                <a:tc>
                  <a:txBody>
                    <a:bodyPr/>
                    <a:lstStyle/>
                    <a:p>
                      <a:r>
                        <a:rPr lang="en-US" sz="2400" spc="-1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Conclusion (key findings, logical next steps,</a:t>
                      </a:r>
                      <a:r>
                        <a:rPr lang="en-US" sz="2400" spc="-15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implication of findings)</a:t>
                      </a:r>
                      <a:endParaRPr lang="en-US" sz="2400" spc="-15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8178" marR="98178" marT="50292" marB="5029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5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5. </a:t>
                      </a:r>
                    </a:p>
                  </a:txBody>
                  <a:tcPr marL="98178" marR="98178" marT="50292" marB="50292" anchor="ctr"/>
                </a:tc>
                <a:tc>
                  <a:txBody>
                    <a:bodyPr/>
                    <a:lstStyle/>
                    <a:p>
                      <a:r>
                        <a:rPr lang="en-US" sz="2400" spc="-1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Recommendations (</a:t>
                      </a:r>
                      <a:r>
                        <a:rPr lang="en-US" sz="2400" spc="-15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mid-course corrections, future programming, policy, etc.)</a:t>
                      </a:r>
                      <a:endParaRPr lang="en-US" sz="2400" spc="-15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8178" marR="98178" marT="50292" marB="5029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387"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5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 marL="98178" marR="98178" marT="50292" marB="50292" anchor="ctr"/>
                </a:tc>
                <a:tc>
                  <a:txBody>
                    <a:bodyPr/>
                    <a:lstStyle/>
                    <a:p>
                      <a:r>
                        <a:rPr lang="en-US" sz="2400" spc="-1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References </a:t>
                      </a:r>
                    </a:p>
                  </a:txBody>
                  <a:tcPr marL="98178" marR="98178" marT="50292" marB="5029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387"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5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7.</a:t>
                      </a:r>
                    </a:p>
                  </a:txBody>
                  <a:tcPr marL="98178" marR="98178" marT="50292" marB="50292" anchor="ctr"/>
                </a:tc>
                <a:tc>
                  <a:txBody>
                    <a:bodyPr/>
                    <a:lstStyle/>
                    <a:p>
                      <a:r>
                        <a:rPr lang="en-US" sz="2400" spc="-1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Appendix (data</a:t>
                      </a:r>
                      <a:r>
                        <a:rPr lang="en-US" sz="2400" spc="-15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collection tools, other documents)</a:t>
                      </a:r>
                      <a:endParaRPr lang="en-US" sz="2400" spc="-15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8178" marR="98178" marT="50292" marB="5029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55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5234-19A3-4094-B1EC-8F830193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Communicate Your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8A620-C246-4A86-BB82-7BF1D0649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759" y="1765738"/>
            <a:ext cx="5623034" cy="4876800"/>
          </a:xfrm>
        </p:spPr>
        <p:txBody>
          <a:bodyPr/>
          <a:lstStyle/>
          <a:p>
            <a:r>
              <a:rPr lang="en-US" sz="2400" dirty="0"/>
              <a:t>Comprehensive Report</a:t>
            </a:r>
          </a:p>
          <a:p>
            <a:r>
              <a:rPr lang="en-US" sz="2400" dirty="0"/>
              <a:t>A memo or letter;</a:t>
            </a:r>
          </a:p>
          <a:p>
            <a:r>
              <a:rPr lang="en-US" sz="2400" dirty="0"/>
              <a:t>A special newsletter or policy brief;</a:t>
            </a:r>
          </a:p>
          <a:p>
            <a:r>
              <a:rPr lang="en-US" sz="2400" dirty="0"/>
              <a:t>A conference call or individual phone call;</a:t>
            </a:r>
          </a:p>
          <a:p>
            <a:r>
              <a:rPr lang="en-US" sz="2400" dirty="0"/>
              <a:t>A presentation before a board or committee, or at a conference;</a:t>
            </a:r>
          </a:p>
          <a:p>
            <a:r>
              <a:rPr lang="en-US" sz="2400" dirty="0"/>
              <a:t>A publication in a journal, newspaper, or magazine;</a:t>
            </a:r>
          </a:p>
          <a:p>
            <a:r>
              <a:rPr lang="en-US" sz="2400" dirty="0"/>
              <a:t>A workshop;</a:t>
            </a:r>
          </a:p>
          <a:p>
            <a:r>
              <a:rPr lang="en-US" sz="2400" dirty="0"/>
              <a:t>A web page or blog; or</a:t>
            </a:r>
          </a:p>
          <a:p>
            <a:r>
              <a:rPr lang="en-US" sz="2400" dirty="0"/>
              <a:t>The school district newsletter or website.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567F075-6F45-4E28-8012-5FE8B6C36F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61823" y="2282684"/>
            <a:ext cx="3105539" cy="4041916"/>
          </a:xfrm>
        </p:spPr>
      </p:pic>
    </p:spTree>
    <p:extLst>
      <p:ext uri="{BB962C8B-B14F-4D97-AF65-F5344CB8AC3E}">
        <p14:creationId xmlns:p14="http://schemas.microsoft.com/office/powerpoint/2010/main" val="88311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86796-7102-5445-A5E2-51A228337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77" y="1426636"/>
            <a:ext cx="8818245" cy="4919127"/>
          </a:xfrm>
        </p:spPr>
        <p:txBody>
          <a:bodyPr>
            <a:normAutofit fontScale="92500" lnSpcReduction="20000"/>
          </a:bodyPr>
          <a:lstStyle/>
          <a:p>
            <a:endParaRPr lang="en-US" sz="3300" spc="-66" dirty="0">
              <a:latin typeface="+mj-lt"/>
            </a:endParaRPr>
          </a:p>
          <a:p>
            <a:r>
              <a:rPr lang="en-US" sz="3300" spc="-66" dirty="0">
                <a:latin typeface="Calibri" panose="020F0502020204030204" pitchFamily="34" charset="0"/>
                <a:cs typeface="Calibri" panose="020F0502020204030204" pitchFamily="34" charset="0"/>
              </a:rPr>
              <a:t>Use simple terms</a:t>
            </a:r>
          </a:p>
          <a:p>
            <a:r>
              <a:rPr lang="en-US" sz="3300" spc="-66" dirty="0">
                <a:latin typeface="Calibri" panose="020F0502020204030204" pitchFamily="34" charset="0"/>
                <a:cs typeface="Calibri" panose="020F0502020204030204" pitchFamily="34" charset="0"/>
              </a:rPr>
              <a:t>Provide short bullet points: the essence</a:t>
            </a:r>
          </a:p>
          <a:p>
            <a:r>
              <a:rPr lang="en-US" sz="3300" spc="-66" dirty="0">
                <a:latin typeface="Calibri" panose="020F0502020204030204" pitchFamily="34" charset="0"/>
                <a:cs typeface="Calibri" panose="020F0502020204030204" pitchFamily="34" charset="0"/>
              </a:rPr>
              <a:t>Graphics are helpful: also provide summary statements</a:t>
            </a:r>
          </a:p>
          <a:p>
            <a:r>
              <a:rPr lang="en-US" sz="3300" spc="-66" dirty="0">
                <a:latin typeface="Calibri" panose="020F0502020204030204" pitchFamily="34" charset="0"/>
                <a:cs typeface="Calibri" panose="020F0502020204030204" pitchFamily="34" charset="0"/>
              </a:rPr>
              <a:t>What are the needs of the audience, what do they want to hear?</a:t>
            </a:r>
          </a:p>
          <a:p>
            <a:r>
              <a:rPr lang="en-US" sz="3300" spc="-66" dirty="0">
                <a:latin typeface="Calibri" panose="020F0502020204030204" pitchFamily="34" charset="0"/>
                <a:cs typeface="Calibri" panose="020F0502020204030204" pitchFamily="34" charset="0"/>
              </a:rPr>
              <a:t>Present findings in context of the environment</a:t>
            </a:r>
          </a:p>
          <a:p>
            <a:r>
              <a:rPr lang="en-US" sz="3300" spc="-66" dirty="0">
                <a:latin typeface="Calibri" panose="020F0502020204030204" pitchFamily="34" charset="0"/>
                <a:cs typeface="Calibri" panose="020F0502020204030204" pitchFamily="34" charset="0"/>
              </a:rPr>
              <a:t>Who is the best messenger to deliver the report?</a:t>
            </a:r>
          </a:p>
          <a:p>
            <a:r>
              <a:rPr lang="en-US" sz="3300" spc="-66" dirty="0">
                <a:latin typeface="Calibri" panose="020F0502020204030204" pitchFamily="34" charset="0"/>
                <a:cs typeface="Calibri" panose="020F0502020204030204" pitchFamily="34" charset="0"/>
              </a:rPr>
              <a:t>Youth may be potential advocates—they may be able to talk about their experiences</a:t>
            </a:r>
          </a:p>
          <a:p>
            <a:endParaRPr lang="en-US" spc="-66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D9EF8F-E2BE-A248-9A63-4B85679F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1" dirty="0"/>
              <a:t>Reporting tips</a:t>
            </a:r>
          </a:p>
        </p:txBody>
      </p:sp>
    </p:spTree>
    <p:extLst>
      <p:ext uri="{BB962C8B-B14F-4D97-AF65-F5344CB8AC3E}">
        <p14:creationId xmlns:p14="http://schemas.microsoft.com/office/powerpoint/2010/main" val="47812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1412</Words>
  <Application>Microsoft Macintosh PowerPoint</Application>
  <PresentationFormat>Custom</PresentationFormat>
  <Paragraphs>229</Paragraphs>
  <Slides>38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Bookman Old Style</vt:lpstr>
      <vt:lpstr>Calibri</vt:lpstr>
      <vt:lpstr>Calibri Light</vt:lpstr>
      <vt:lpstr>Trebuchet MS</vt:lpstr>
      <vt:lpstr>Wingdings</vt:lpstr>
      <vt:lpstr>Default Theme</vt:lpstr>
      <vt:lpstr>Photo Editor Photo</vt:lpstr>
      <vt:lpstr>Basics of Program Evaluation &amp; Reporting: Day 3 </vt:lpstr>
      <vt:lpstr>Overview of  Day 3 session</vt:lpstr>
      <vt:lpstr>Goals for Today To increase our knowledge of program evaluation by better understanding common ways of: </vt:lpstr>
      <vt:lpstr> </vt:lpstr>
      <vt:lpstr>How Do I Use the Evaluation Results?</vt:lpstr>
      <vt:lpstr>Reporting Evaluation Findings</vt:lpstr>
      <vt:lpstr>Standard Reporting Format</vt:lpstr>
      <vt:lpstr>Ways to Communicate Your Findings </vt:lpstr>
      <vt:lpstr>Reporting tips</vt:lpstr>
      <vt:lpstr>Pair share:</vt:lpstr>
      <vt:lpstr>Telling your story</vt:lpstr>
      <vt:lpstr>PowerPoint Presentation</vt:lpstr>
      <vt:lpstr>PowerPoint Presentation</vt:lpstr>
      <vt:lpstr>STEPS IN EVALUATION</vt:lpstr>
      <vt:lpstr>Data Analysis &amp; Interpretation</vt:lpstr>
      <vt:lpstr>Important Tips for Data Analysis and  Interpretation</vt:lpstr>
      <vt:lpstr>Common Ways to Summarize Quantitative Data for Evaluation </vt:lpstr>
      <vt:lpstr>Analyzing  and Summarizing Qualitative Data (open-ended survey questions, interviews, case studies, or observations) </vt:lpstr>
      <vt:lpstr>PowerPoint Presentation</vt:lpstr>
      <vt:lpstr>Concluding</vt:lpstr>
      <vt:lpstr>  Drawing conclusions:  Is there is a “true” difference between groups, pre/post?   </vt:lpstr>
      <vt:lpstr>Drawing conclusions: Has there been enough growth? </vt:lpstr>
      <vt:lpstr>  </vt:lpstr>
      <vt:lpstr>Descriptive Statistics </vt:lpstr>
      <vt:lpstr>Tabulation :  Summary Tables</vt:lpstr>
      <vt:lpstr>Data Visualization</vt:lpstr>
      <vt:lpstr>  Why Graphs and Charts? </vt:lpstr>
      <vt:lpstr>Activity  </vt:lpstr>
      <vt:lpstr>Practice Worksheet : What’s the Difference?</vt:lpstr>
      <vt:lpstr>Practice Worksheet : What’s the Difference?</vt:lpstr>
      <vt:lpstr>Practice: What’s the Difference?</vt:lpstr>
      <vt:lpstr>What type of Graph should I use? </vt:lpstr>
      <vt:lpstr>Activity 3. Apply to Your Grant Project</vt:lpstr>
      <vt:lpstr>GALLERY WALK</vt:lpstr>
      <vt:lpstr>PowerPoint Presentation</vt:lpstr>
      <vt:lpstr>Finalize Your Evaluation Plans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Evaluation &amp; Reporting</dc:title>
  <dc:creator>Jenna Caparoso</dc:creator>
  <cp:lastModifiedBy>Teresita Almendras</cp:lastModifiedBy>
  <cp:revision>172</cp:revision>
  <dcterms:created xsi:type="dcterms:W3CDTF">2018-11-26T07:42:14Z</dcterms:created>
  <dcterms:modified xsi:type="dcterms:W3CDTF">2019-08-21T00:05:11Z</dcterms:modified>
</cp:coreProperties>
</file>