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77" r:id="rId3"/>
    <p:sldId id="286" r:id="rId4"/>
    <p:sldId id="287" r:id="rId5"/>
    <p:sldId id="288" r:id="rId6"/>
    <p:sldId id="260" r:id="rId7"/>
    <p:sldId id="261" r:id="rId8"/>
    <p:sldId id="259" r:id="rId9"/>
    <p:sldId id="266" r:id="rId10"/>
    <p:sldId id="267" r:id="rId11"/>
    <p:sldId id="268" r:id="rId12"/>
    <p:sldId id="269" r:id="rId13"/>
    <p:sldId id="282" r:id="rId14"/>
    <p:sldId id="280" r:id="rId15"/>
    <p:sldId id="283" r:id="rId16"/>
    <p:sldId id="284" r:id="rId17"/>
    <p:sldId id="285" r:id="rId18"/>
    <p:sldId id="271" r:id="rId19"/>
    <p:sldId id="273" r:id="rId20"/>
    <p:sldId id="272" r:id="rId21"/>
    <p:sldId id="274" r:id="rId22"/>
    <p:sldId id="275" r:id="rId23"/>
    <p:sldId id="276"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E72"/>
    <a:srgbClr val="368167"/>
    <a:srgbClr val="4821BF"/>
    <a:srgbClr val="A8FCD8"/>
    <a:srgbClr val="4F4383"/>
    <a:srgbClr val="4AB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0"/>
    <p:restoredTop sz="72727"/>
  </p:normalViewPr>
  <p:slideViewPr>
    <p:cSldViewPr snapToGrid="0">
      <p:cViewPr varScale="1">
        <p:scale>
          <a:sx n="80" d="100"/>
          <a:sy n="80" d="100"/>
        </p:scale>
        <p:origin x="1016" y="176"/>
      </p:cViewPr>
      <p:guideLst/>
    </p:cSldViewPr>
  </p:slideViewPr>
  <p:notesTextViewPr>
    <p:cViewPr>
      <p:scale>
        <a:sx n="1" d="1"/>
        <a:sy n="1" d="1"/>
      </p:scale>
      <p:origin x="0" y="0"/>
    </p:cViewPr>
  </p:notesTextViewPr>
  <p:notesViewPr>
    <p:cSldViewPr snapToGrid="0">
      <p:cViewPr varScale="1">
        <p:scale>
          <a:sx n="156" d="100"/>
          <a:sy n="156" d="100"/>
        </p:scale>
        <p:origin x="56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2F353-A2A6-CA91-4915-3ED3E7464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CDF024-16F0-374B-2BC8-39D934E86D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020253-742B-BF4A-B44C-D5E33C08281C}" type="datetimeFigureOut">
              <a:rPr lang="en-US" smtClean="0"/>
              <a:t>9/12/23</a:t>
            </a:fld>
            <a:endParaRPr lang="en-US"/>
          </a:p>
        </p:txBody>
      </p:sp>
      <p:sp>
        <p:nvSpPr>
          <p:cNvPr id="4" name="Footer Placeholder 3">
            <a:extLst>
              <a:ext uri="{FF2B5EF4-FFF2-40B4-BE49-F238E27FC236}">
                <a16:creationId xmlns:a16="http://schemas.microsoft.com/office/drawing/2014/main" id="{EC88E433-30A1-46DE-F850-524E43631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CB092D-3910-0A6C-3F8E-487ACE5E7E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7CA09-5AEB-FA41-BC45-BA1CC3ED397B}" type="slidenum">
              <a:rPr lang="en-US" smtClean="0"/>
              <a:t>‹#›</a:t>
            </a:fld>
            <a:endParaRPr lang="en-US"/>
          </a:p>
        </p:txBody>
      </p:sp>
    </p:spTree>
    <p:extLst>
      <p:ext uri="{BB962C8B-B14F-4D97-AF65-F5344CB8AC3E}">
        <p14:creationId xmlns:p14="http://schemas.microsoft.com/office/powerpoint/2010/main" val="1658113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01:00:59.109"/>
    </inkml:context>
    <inkml:brush xml:id="br0">
      <inkml:brushProperty name="width" value="0.05" units="cm"/>
      <inkml:brushProperty name="height" value="0.05" units="cm"/>
    </inkml:brush>
  </inkml:definitions>
  <inkml:trace contextRef="#ctx0" brushRef="#br0">1 4 24575,'2'-2'0,"0"0"0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8EEAB-F670-1A4A-BAF1-23736A130CF9}" type="datetimeFigureOut">
              <a:rPr lang="en-US" smtClean="0"/>
              <a:t>9/12/23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82822-B22C-D149-B574-D6083071A668}" type="slidenum">
              <a:rPr lang="en-US" smtClean="0"/>
              <a:t>‹#›</a:t>
            </a:fld>
            <a:endParaRPr lang="en-US"/>
          </a:p>
        </p:txBody>
      </p:sp>
    </p:spTree>
    <p:extLst>
      <p:ext uri="{BB962C8B-B14F-4D97-AF65-F5344CB8AC3E}">
        <p14:creationId xmlns:p14="http://schemas.microsoft.com/office/powerpoint/2010/main" val="179603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crcas.ed.gov/content/ocr-complaint-assessment-syste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2.ed.gov/about/offices/list/ocr/docs/ocrcpm.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2.ed.gov/about/offices/list/ocr/docs/ocr-factsheet-intersex-202110.pdf"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2.ed.gov/about/offices/list/ocr/docs/ocr-factsheet-tix-202106.pdf" TargetMode="External"/><Relationship Id="rId4" Type="http://schemas.openxmlformats.org/officeDocument/2006/relationships/hyperlink" Target="https://www2.ed.gov/about/offices/list/ocr/docs/ed-factsheet-transgender-202106.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govinfo.gov/content/pkg/FR-2021-03-11/pdf/2021-05200.pdf" TargetMode="External"/><Relationship Id="rId3" Type="http://schemas.openxmlformats.org/officeDocument/2006/relationships/hyperlink" Target="https://www.federalregister.gov/executive-order/13988" TargetMode="External"/><Relationship Id="rId7" Type="http://schemas.openxmlformats.org/officeDocument/2006/relationships/hyperlink" Target="https://www.federalregister.gov/citation/86-FR-13803"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federalregister.gov/executive-order/14021" TargetMode="External"/><Relationship Id="rId5" Type="http://schemas.openxmlformats.org/officeDocument/2006/relationships/hyperlink" Target="https://www.govinfo.gov/content/pkg/FR-2021-01-25/pdf/2021-01761.pdf" TargetMode="External"/><Relationship Id="rId4" Type="http://schemas.openxmlformats.org/officeDocument/2006/relationships/hyperlink" Target="https://www.federalregister.gov/citation/86-FR-702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needs of transgender students includes understanding relevant terminology.</a:t>
            </a:r>
          </a:p>
          <a:p>
            <a:endParaRPr lang="en-US" dirty="0"/>
          </a:p>
          <a:p>
            <a:r>
              <a:rPr lang="en-US" dirty="0"/>
              <a:t>Most state educational agency and/or school policies define commonly used terms to assist schools and the broader community in understanding key</a:t>
            </a:r>
          </a:p>
          <a:p>
            <a:r>
              <a:rPr lang="en-US" dirty="0"/>
              <a:t>concepts relevant to transgender students. </a:t>
            </a:r>
          </a:p>
        </p:txBody>
      </p:sp>
      <p:sp>
        <p:nvSpPr>
          <p:cNvPr id="4" name="Slide Number Placeholder 3"/>
          <p:cNvSpPr>
            <a:spLocks noGrp="1"/>
          </p:cNvSpPr>
          <p:nvPr>
            <p:ph type="sldNum" sz="quarter" idx="5"/>
          </p:nvPr>
        </p:nvSpPr>
        <p:spPr/>
        <p:txBody>
          <a:bodyPr/>
          <a:lstStyle/>
          <a:p>
            <a:fld id="{F2C82822-B22C-D149-B574-D6083071A668}" type="slidenum">
              <a:rPr lang="en-US" smtClean="0"/>
              <a:t>3</a:t>
            </a:fld>
            <a:endParaRPr lang="en-US"/>
          </a:p>
        </p:txBody>
      </p:sp>
    </p:spTree>
    <p:extLst>
      <p:ext uri="{BB962C8B-B14F-4D97-AF65-F5344CB8AC3E}">
        <p14:creationId xmlns:p14="http://schemas.microsoft.com/office/powerpoint/2010/main" val="422544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schools protect a transgender student’s privacy regarding the student’s</a:t>
            </a:r>
          </a:p>
          <a:p>
            <a:r>
              <a:rPr lang="en-US" b="1" dirty="0"/>
              <a:t>transgender status?</a:t>
            </a:r>
          </a:p>
          <a:p>
            <a:r>
              <a:rPr lang="en-US" dirty="0"/>
              <a:t>There are a number of ways schools protect transgender students’ interests in keeping their</a:t>
            </a:r>
          </a:p>
          <a:p>
            <a:r>
              <a:rPr lang="en-US" dirty="0"/>
              <a:t>transgender status private, including taking steps to prepare staff to consistently use the</a:t>
            </a:r>
          </a:p>
          <a:p>
            <a:r>
              <a:rPr lang="en-US" dirty="0"/>
              <a:t>appropriate name and pronouns. Using transgender students’ birth names or pronouns that do</a:t>
            </a:r>
          </a:p>
          <a:p>
            <a:r>
              <a:rPr lang="en-US" dirty="0"/>
              <a:t>not match their gender identity risks disclosing a student’s transgender status. Some state and</a:t>
            </a:r>
          </a:p>
          <a:p>
            <a:r>
              <a:rPr lang="en-US" dirty="0"/>
              <a:t>school district policies also address how federal and state privacy laws apply to transgender</a:t>
            </a:r>
          </a:p>
          <a:p>
            <a:r>
              <a:rPr lang="en-US" dirty="0"/>
              <a:t>students and how to keep information about a student’s transgender status confidential.</a:t>
            </a:r>
          </a:p>
          <a:p>
            <a:endParaRPr lang="en-US" dirty="0"/>
          </a:p>
          <a:p>
            <a:r>
              <a:rPr lang="en-US" b="1" dirty="0"/>
              <a:t>How do schools ensure that a transgender student is called by the appropriate name</a:t>
            </a:r>
          </a:p>
          <a:p>
            <a:r>
              <a:rPr lang="en-US" b="1" dirty="0"/>
              <a:t>and pronouns?</a:t>
            </a:r>
          </a:p>
          <a:p>
            <a:r>
              <a:rPr lang="en-US" dirty="0"/>
              <a:t>One of the first issues that school officials may address when a student notifies them of a</a:t>
            </a:r>
          </a:p>
          <a:p>
            <a:r>
              <a:rPr lang="en-US" dirty="0"/>
              <a:t>gender transition is determining which name and pronouns the student prefers. Some schools</a:t>
            </a:r>
          </a:p>
          <a:p>
            <a:r>
              <a:rPr lang="en-US" dirty="0"/>
              <a:t>have adopted policies to prepare all school staff and students to use a student’s newly adopted</a:t>
            </a:r>
          </a:p>
          <a:p>
            <a:r>
              <a:rPr lang="en-US" dirty="0"/>
              <a:t>name, if any, and pronouns that are consistent with a student’s gender identity.</a:t>
            </a:r>
          </a:p>
          <a:p>
            <a:endParaRPr lang="en-US" dirty="0"/>
          </a:p>
          <a:p>
            <a:r>
              <a:rPr lang="en-US" b="1" dirty="0"/>
              <a:t>How do schools handle requests to change the name or sex designation on a student’s</a:t>
            </a:r>
          </a:p>
          <a:p>
            <a:r>
              <a:rPr lang="en-US" b="1" dirty="0"/>
              <a:t>records?</a:t>
            </a:r>
          </a:p>
          <a:p>
            <a:r>
              <a:rPr lang="en-US" dirty="0"/>
              <a:t>Some transgender students may legally change their names. However, transgender students</a:t>
            </a:r>
          </a:p>
          <a:p>
            <a:r>
              <a:rPr lang="en-US" dirty="0"/>
              <a:t>often are unable to obtain identification documents that reflect their gender identity (e.g., due</a:t>
            </a:r>
          </a:p>
          <a:p>
            <a:r>
              <a:rPr lang="en-US" dirty="0"/>
              <a:t>to financial limitations or legal restrictions imposed by state or local law). Some school district</a:t>
            </a:r>
          </a:p>
          <a:p>
            <a:r>
              <a:rPr lang="en-US" dirty="0"/>
              <a:t>policies specify that they will use the name a student identifies as consistent with the student’s</a:t>
            </a:r>
          </a:p>
          <a:p>
            <a:r>
              <a:rPr lang="en-US" dirty="0"/>
              <a:t>gender identity regardless of whether the student has completed a legal name change.</a:t>
            </a:r>
          </a:p>
          <a:p>
            <a:endParaRPr lang="en-US" dirty="0"/>
          </a:p>
          <a:p>
            <a:r>
              <a:rPr lang="en-US" dirty="0"/>
              <a:t>Example</a:t>
            </a:r>
          </a:p>
          <a:p>
            <a:r>
              <a:rPr lang="en-US" dirty="0"/>
              <a:t>The DCPS Guidance notes: “A court-ordered name or gender change is not required,</a:t>
            </a:r>
          </a:p>
          <a:p>
            <a:r>
              <a:rPr lang="en-US" dirty="0"/>
              <a:t>and the student does not need to change their official records. If a student wishes</a:t>
            </a:r>
          </a:p>
          <a:p>
            <a:r>
              <a:rPr lang="en-US" dirty="0"/>
              <a:t>to go by another name, the school’s registrar can enter that name into the</a:t>
            </a:r>
          </a:p>
          <a:p>
            <a:r>
              <a:rPr lang="en-US" dirty="0"/>
              <a:t>‘Preferred First’ name field of [the school’s] database.</a:t>
            </a:r>
          </a:p>
          <a:p>
            <a:endParaRPr lang="en-US" dirty="0"/>
          </a:p>
          <a:p>
            <a:endParaRPr lang="en-US" dirty="0"/>
          </a:p>
        </p:txBody>
      </p:sp>
      <p:sp>
        <p:nvSpPr>
          <p:cNvPr id="4" name="Slide Number Placeholder 3"/>
          <p:cNvSpPr>
            <a:spLocks noGrp="1"/>
          </p:cNvSpPr>
          <p:nvPr>
            <p:ph type="sldNum" sz="quarter" idx="5"/>
          </p:nvPr>
        </p:nvSpPr>
        <p:spPr/>
        <p:txBody>
          <a:bodyPr/>
          <a:lstStyle/>
          <a:p>
            <a:fld id="{F2C82822-B22C-D149-B574-D6083071A668}" type="slidenum">
              <a:rPr lang="en-US" smtClean="0"/>
              <a:t>14</a:t>
            </a:fld>
            <a:endParaRPr lang="en-US"/>
          </a:p>
        </p:txBody>
      </p:sp>
    </p:spTree>
    <p:extLst>
      <p:ext uri="{BB962C8B-B14F-4D97-AF65-F5344CB8AC3E}">
        <p14:creationId xmlns:p14="http://schemas.microsoft.com/office/powerpoint/2010/main" val="311489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schools ensure transgender students have access to facilities consistent with</a:t>
            </a:r>
          </a:p>
          <a:p>
            <a:r>
              <a:rPr lang="en-US" b="1" dirty="0"/>
              <a:t>their gender identity?</a:t>
            </a:r>
          </a:p>
          <a:p>
            <a:r>
              <a:rPr lang="en-US" dirty="0"/>
              <a:t>Schools often segregate restrooms and locker rooms by sex, but some schools have policies</a:t>
            </a:r>
          </a:p>
          <a:p>
            <a:r>
              <a:rPr lang="en-US" dirty="0"/>
              <a:t>that students must be permitted to access facilities consistent with their gender identity and</a:t>
            </a:r>
          </a:p>
          <a:p>
            <a:r>
              <a:rPr lang="en-US" dirty="0"/>
              <a:t>not be required to use facilities inconsistent with their gender identity or alternative facilities.</a:t>
            </a:r>
          </a:p>
          <a:p>
            <a:r>
              <a:rPr lang="en-US" dirty="0"/>
              <a:t> The Washington State Guidelines provide: “School districts should allow students to</a:t>
            </a:r>
          </a:p>
          <a:p>
            <a:r>
              <a:rPr lang="en-US" dirty="0"/>
              <a:t>use the restroom that is consistent with their gender identity consistently asserted</a:t>
            </a:r>
          </a:p>
          <a:p>
            <a:r>
              <a:rPr lang="en-US" dirty="0"/>
              <a:t>at school.” In addition, no student “should be required to use an alternative</a:t>
            </a:r>
          </a:p>
          <a:p>
            <a:r>
              <a:rPr lang="en-US" dirty="0"/>
              <a:t>restroom because they are transgender or gender nonconforming.”</a:t>
            </a:r>
          </a:p>
          <a:p>
            <a:r>
              <a:rPr lang="en-US" dirty="0"/>
              <a:t> The Washoe County Regulation provides: “Students shall have access to use</a:t>
            </a:r>
          </a:p>
          <a:p>
            <a:r>
              <a:rPr lang="en-US" dirty="0"/>
              <a:t>facilities that correspond to their gender identity as expressed by the student and</a:t>
            </a:r>
          </a:p>
          <a:p>
            <a:r>
              <a:rPr lang="en-US" dirty="0"/>
              <a:t>asserted at school, irrespective of the gender listed on the student’s records,</a:t>
            </a:r>
          </a:p>
          <a:p>
            <a:r>
              <a:rPr lang="en-US" dirty="0"/>
              <a:t>including but not limited to locker rooms.”</a:t>
            </a:r>
          </a:p>
          <a:p>
            <a:r>
              <a:rPr lang="en-US" dirty="0"/>
              <a:t> The Anchorage Administrative Guidelines emphasize the following provision:</a:t>
            </a:r>
          </a:p>
          <a:p>
            <a:r>
              <a:rPr lang="en-US" dirty="0"/>
              <a:t>“However, staff should not require a transgender or gender nonconforming</a:t>
            </a:r>
          </a:p>
          <a:p>
            <a:r>
              <a:rPr lang="en-US" dirty="0"/>
              <a:t>student/employee to use a separate, nonintegrated space unless requested by the</a:t>
            </a:r>
          </a:p>
          <a:p>
            <a:r>
              <a:rPr lang="en-US" dirty="0"/>
              <a:t>individual student/employee.</a:t>
            </a:r>
          </a:p>
          <a:p>
            <a:endParaRPr lang="en-US" dirty="0"/>
          </a:p>
          <a:p>
            <a:r>
              <a:rPr lang="en-US" b="1" dirty="0"/>
              <a:t>How do schools protect the privacy rights of all students in restrooms or locker</a:t>
            </a:r>
          </a:p>
          <a:p>
            <a:r>
              <a:rPr lang="en-US" b="1" dirty="0"/>
              <a:t>rooms?</a:t>
            </a:r>
          </a:p>
          <a:p>
            <a:r>
              <a:rPr lang="en-US" dirty="0"/>
              <a:t>Many students seek additional privacy in school restrooms and locker rooms. Some schools</a:t>
            </a:r>
          </a:p>
          <a:p>
            <a:r>
              <a:rPr lang="en-US" dirty="0"/>
              <a:t>have provided students increased privacy by making adjustments to sex-segregated facilities or</a:t>
            </a:r>
          </a:p>
          <a:p>
            <a:r>
              <a:rPr lang="en-US" dirty="0"/>
              <a:t>providing all students with access to alternative facilities.</a:t>
            </a:r>
          </a:p>
          <a:p>
            <a:r>
              <a:rPr lang="en-US" dirty="0"/>
              <a:t> The Washington State Guidelines provide that any student who wants increased</a:t>
            </a:r>
          </a:p>
          <a:p>
            <a:r>
              <a:rPr lang="en-US" dirty="0"/>
              <a:t>privacy should be provided access to an alternative restroom or changing area. The</a:t>
            </a:r>
          </a:p>
          <a:p>
            <a:r>
              <a:rPr lang="en-US" dirty="0"/>
              <a:t>guidelines explain: “This allows students who may feel uncomfortable sharing the</a:t>
            </a:r>
          </a:p>
          <a:p>
            <a:r>
              <a:rPr lang="en-US" dirty="0"/>
              <a:t>facility with the transgender student(s) the option to make use of a separate</a:t>
            </a:r>
          </a:p>
          <a:p>
            <a:r>
              <a:rPr lang="en-US" dirty="0"/>
              <a:t>restroom and have their concerns addressed without stigmatizing any individual</a:t>
            </a:r>
          </a:p>
          <a:p>
            <a:r>
              <a:rPr lang="en-US" dirty="0"/>
              <a:t>student.”</a:t>
            </a:r>
          </a:p>
          <a:p>
            <a:endParaRPr lang="en-US" dirty="0"/>
          </a:p>
          <a:p>
            <a:r>
              <a:rPr lang="en-US" b="1" dirty="0"/>
              <a:t>How do schools ensure transgender students have the opportunity to participate in</a:t>
            </a:r>
          </a:p>
          <a:p>
            <a:r>
              <a:rPr lang="en-US" b="1" dirty="0"/>
              <a:t>physical education and athletics consistent with their gender identity?</a:t>
            </a:r>
          </a:p>
          <a:p>
            <a:r>
              <a:rPr lang="en-US" dirty="0"/>
              <a:t>Some school policies explain the procedures for establishing transgender students’ eligibility to</a:t>
            </a:r>
          </a:p>
          <a:p>
            <a:r>
              <a:rPr lang="en-US" dirty="0"/>
              <a:t>participate in athletics consistent with their gender identity. Many of those policies refer to</a:t>
            </a:r>
          </a:p>
          <a:p>
            <a:r>
              <a:rPr lang="en-US" dirty="0"/>
              <a:t>procedures established by state athletics leagues or associations.</a:t>
            </a:r>
          </a:p>
          <a:p>
            <a:r>
              <a:rPr lang="en-US" dirty="0"/>
              <a:t> The NYSED Guidance explains that “physical education is a required part of the</a:t>
            </a:r>
          </a:p>
          <a:p>
            <a:r>
              <a:rPr lang="en-US" dirty="0"/>
              <a:t>curriculum and an important part of many students’ lives. Most physical education</a:t>
            </a:r>
          </a:p>
          <a:p>
            <a:r>
              <a:rPr lang="en-US" dirty="0"/>
              <a:t>classes in New York’s schools are coed, so the gender identity of students should not</a:t>
            </a:r>
          </a:p>
          <a:p>
            <a:r>
              <a:rPr lang="en-US" dirty="0"/>
              <a:t>be an issue with respect to these classes. Where there are sex-segregated classes,</a:t>
            </a:r>
          </a:p>
          <a:p>
            <a:r>
              <a:rPr lang="en-US" dirty="0"/>
              <a:t>students should be allowed to participate in a manner consistent with their gender</a:t>
            </a:r>
          </a:p>
          <a:p>
            <a:r>
              <a:rPr lang="en-US" dirty="0"/>
              <a:t>identity.”</a:t>
            </a:r>
          </a:p>
          <a:p>
            <a:r>
              <a:rPr lang="en-US" dirty="0"/>
              <a:t> The LAUSD Policy provides that “participation in competitive athletics, intramural</a:t>
            </a:r>
          </a:p>
          <a:p>
            <a:r>
              <a:rPr lang="en-US" dirty="0"/>
              <a:t>sports, athletic teams, competitions, and contact sports shall be facilitated in a</a:t>
            </a:r>
          </a:p>
          <a:p>
            <a:r>
              <a:rPr lang="en-US" dirty="0"/>
              <a:t>manner consistent with the student’s gender identity asserted at school and in</a:t>
            </a:r>
          </a:p>
          <a:p>
            <a:r>
              <a:rPr lang="en-US" dirty="0"/>
              <a:t>accordance with the California Interscholastic Federation bylaws.” The California</a:t>
            </a:r>
          </a:p>
          <a:p>
            <a:r>
              <a:rPr lang="en-US" dirty="0"/>
              <a:t>Interscholastic Federation establishes a panel of professionals, including at least one</a:t>
            </a:r>
          </a:p>
          <a:p>
            <a:r>
              <a:rPr lang="en-US" dirty="0"/>
              <a:t>person with training or expertise in gender identity health care or advocacy, to make</a:t>
            </a:r>
          </a:p>
          <a:p>
            <a:r>
              <a:rPr lang="en-US" dirty="0"/>
              <a:t>eligibility decision</a:t>
            </a:r>
          </a:p>
        </p:txBody>
      </p:sp>
      <p:sp>
        <p:nvSpPr>
          <p:cNvPr id="4" name="Slide Number Placeholder 3"/>
          <p:cNvSpPr>
            <a:spLocks noGrp="1"/>
          </p:cNvSpPr>
          <p:nvPr>
            <p:ph type="sldNum" sz="quarter" idx="5"/>
          </p:nvPr>
        </p:nvSpPr>
        <p:spPr/>
        <p:txBody>
          <a:bodyPr/>
          <a:lstStyle/>
          <a:p>
            <a:fld id="{F2C82822-B22C-D149-B574-D6083071A668}" type="slidenum">
              <a:rPr lang="en-US" smtClean="0"/>
              <a:t>15</a:t>
            </a:fld>
            <a:endParaRPr lang="en-US"/>
          </a:p>
        </p:txBody>
      </p:sp>
    </p:spTree>
    <p:extLst>
      <p:ext uri="{BB962C8B-B14F-4D97-AF65-F5344CB8AC3E}">
        <p14:creationId xmlns:p14="http://schemas.microsoft.com/office/powerpoint/2010/main" val="147851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school dress codes apply to transgender students?</a:t>
            </a:r>
          </a:p>
          <a:p>
            <a:r>
              <a:rPr lang="en-US" dirty="0"/>
              <a:t>Dress codes that apply the same requirements regardless of gender are the most inclusive for</a:t>
            </a:r>
          </a:p>
          <a:p>
            <a:r>
              <a:rPr lang="en-US" dirty="0"/>
              <a:t>all students and avoid unnecessarily reinforcing sex stereotypes. To the extent a school has a</a:t>
            </a:r>
          </a:p>
          <a:p>
            <a:r>
              <a:rPr lang="en-US" dirty="0"/>
              <a:t>dress code that applies different standards to male and female students, some schools have</a:t>
            </a:r>
          </a:p>
          <a:p>
            <a:r>
              <a:rPr lang="en-US" dirty="0"/>
              <a:t>policies that allow transgender students to dress consistent with their gender identity</a:t>
            </a:r>
          </a:p>
          <a:p>
            <a:endParaRPr lang="en-US" dirty="0"/>
          </a:p>
          <a:p>
            <a:r>
              <a:rPr lang="en-US" b="1" dirty="0"/>
              <a:t>How do schools address bullying and harassment of transgender students?</a:t>
            </a:r>
          </a:p>
          <a:p>
            <a:r>
              <a:rPr lang="en-US" dirty="0"/>
              <a:t>Unfortunately, bullying and harassment continue to be a problem facing many students, and</a:t>
            </a:r>
          </a:p>
          <a:p>
            <a:r>
              <a:rPr lang="en-US" dirty="0"/>
              <a:t>transgender students are no exception. Some schools make clear in their nondiscrimination</a:t>
            </a:r>
          </a:p>
          <a:p>
            <a:r>
              <a:rPr lang="en-US" dirty="0"/>
              <a:t>statements that prohibited sex discrimination includes discrimination based on gender identity</a:t>
            </a:r>
          </a:p>
          <a:p>
            <a:r>
              <a:rPr lang="en-US" dirty="0"/>
              <a:t>and expression. </a:t>
            </a:r>
          </a:p>
          <a:p>
            <a:endParaRPr lang="en-US" dirty="0"/>
          </a:p>
          <a:p>
            <a:r>
              <a:rPr lang="en-US" b="1" dirty="0"/>
              <a:t>How do school psychologists, school counselors, school nurses, and school social</a:t>
            </a:r>
          </a:p>
          <a:p>
            <a:r>
              <a:rPr lang="en-US" b="1" dirty="0"/>
              <a:t>workers support transgender students?</a:t>
            </a:r>
          </a:p>
          <a:p>
            <a:r>
              <a:rPr lang="en-US" dirty="0"/>
              <a:t>School counselors can help transgender students who may experience mental health disorders</a:t>
            </a:r>
          </a:p>
          <a:p>
            <a:r>
              <a:rPr lang="en-US" dirty="0"/>
              <a:t>such as depression, anxiety, and posttraumatic stress. Mental health staff may also consult</a:t>
            </a:r>
          </a:p>
          <a:p>
            <a:r>
              <a:rPr lang="en-US" dirty="0"/>
              <a:t>with school administrators to create inclusive policies, programs, and practices that prevent</a:t>
            </a:r>
          </a:p>
          <a:p>
            <a:r>
              <a:rPr lang="en-US" dirty="0"/>
              <a:t>bullying and harassment and ensure classrooms and schools are safe, healthy, and supportive</a:t>
            </a:r>
          </a:p>
          <a:p>
            <a:r>
              <a:rPr lang="en-US" dirty="0"/>
              <a:t>places where all students, including transgender students, are respected and can express</a:t>
            </a:r>
          </a:p>
          <a:p>
            <a:r>
              <a:rPr lang="en-US" dirty="0"/>
              <a:t>themselves. Schools will be in a better position to support transgender students if they</a:t>
            </a:r>
          </a:p>
          <a:p>
            <a:r>
              <a:rPr lang="en-US" dirty="0"/>
              <a:t>communicate to all students that resources are available, and that they are competent to</a:t>
            </a:r>
          </a:p>
          <a:p>
            <a:r>
              <a:rPr lang="en-US" dirty="0"/>
              <a:t>provide support and services to any student who has questions related to gender identity.</a:t>
            </a:r>
          </a:p>
          <a:p>
            <a:endParaRPr lang="en-US" dirty="0"/>
          </a:p>
          <a:p>
            <a:r>
              <a:rPr lang="en-US" b="1" dirty="0"/>
              <a:t>How do schools respond to complaints about the way transgender students are</a:t>
            </a:r>
          </a:p>
          <a:p>
            <a:r>
              <a:rPr lang="en-US" b="1" dirty="0"/>
              <a:t>treated?</a:t>
            </a:r>
          </a:p>
          <a:p>
            <a:r>
              <a:rPr lang="en-US" dirty="0"/>
              <a:t>School policies often provide that complaints from transgender students be handled under the</a:t>
            </a:r>
          </a:p>
          <a:p>
            <a:r>
              <a:rPr lang="en-US" dirty="0"/>
              <a:t>same policy used to resolve other complaints of discrimination or harassment</a:t>
            </a:r>
          </a:p>
        </p:txBody>
      </p:sp>
      <p:sp>
        <p:nvSpPr>
          <p:cNvPr id="4" name="Slide Number Placeholder 3"/>
          <p:cNvSpPr>
            <a:spLocks noGrp="1"/>
          </p:cNvSpPr>
          <p:nvPr>
            <p:ph type="sldNum" sz="quarter" idx="5"/>
          </p:nvPr>
        </p:nvSpPr>
        <p:spPr/>
        <p:txBody>
          <a:bodyPr/>
          <a:lstStyle/>
          <a:p>
            <a:fld id="{F2C82822-B22C-D149-B574-D6083071A668}" type="slidenum">
              <a:rPr lang="en-US" smtClean="0"/>
              <a:t>16</a:t>
            </a:fld>
            <a:endParaRPr lang="en-US"/>
          </a:p>
        </p:txBody>
      </p:sp>
    </p:spTree>
    <p:extLst>
      <p:ext uri="{BB962C8B-B14F-4D97-AF65-F5344CB8AC3E}">
        <p14:creationId xmlns:p14="http://schemas.microsoft.com/office/powerpoint/2010/main" val="1366345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topics do schools address when training staff on issues related to transgender</a:t>
            </a:r>
          </a:p>
          <a:p>
            <a:r>
              <a:rPr lang="en-US" b="1" dirty="0"/>
              <a:t>students?</a:t>
            </a:r>
          </a:p>
          <a:p>
            <a:r>
              <a:rPr lang="en-US" dirty="0"/>
              <a:t>Schools can reinforce commitments to providing safe, healthy, and nondiscriminatory school</a:t>
            </a:r>
          </a:p>
          <a:p>
            <a:r>
              <a:rPr lang="en-US" dirty="0"/>
              <a:t>climates by training all school personnel about appropriate and respectful treatment of all</a:t>
            </a:r>
          </a:p>
          <a:p>
            <a:r>
              <a:rPr lang="en-US" dirty="0"/>
              <a:t>students, including transgender students.</a:t>
            </a:r>
          </a:p>
          <a:p>
            <a:endParaRPr lang="en-US" dirty="0"/>
          </a:p>
          <a:p>
            <a:r>
              <a:rPr lang="en-US" b="1" dirty="0"/>
              <a:t>How do schools foster respect for transgender students among members of the</a:t>
            </a:r>
          </a:p>
          <a:p>
            <a:r>
              <a:rPr lang="en-US" b="1" dirty="0"/>
              <a:t>broader school community?</a:t>
            </a:r>
          </a:p>
          <a:p>
            <a:r>
              <a:rPr lang="en-US" dirty="0"/>
              <a:t>Developing a clear policy explaining how to support transgender students can help</a:t>
            </a:r>
          </a:p>
          <a:p>
            <a:r>
              <a:rPr lang="en-US" dirty="0"/>
              <a:t>communicate the importance the school places on creating a safe, healthy, and</a:t>
            </a:r>
          </a:p>
          <a:p>
            <a:r>
              <a:rPr lang="en-US" dirty="0"/>
              <a:t>nondiscriminatory school climate for all students. Schools can do this by providing educational</a:t>
            </a:r>
          </a:p>
          <a:p>
            <a:r>
              <a:rPr lang="en-US" dirty="0"/>
              <a:t>programs aimed at staff, students, families, and other community members.</a:t>
            </a:r>
          </a:p>
          <a:p>
            <a:endParaRPr lang="en-US" dirty="0"/>
          </a:p>
          <a:p>
            <a:r>
              <a:rPr lang="en-US" b="1" dirty="0"/>
              <a:t>How do schools account for individual preferences and the diverse ways that students</a:t>
            </a:r>
          </a:p>
          <a:p>
            <a:r>
              <a:rPr lang="en-US" b="1" dirty="0"/>
              <a:t>describe and express their gender?</a:t>
            </a:r>
          </a:p>
          <a:p>
            <a:r>
              <a:rPr lang="en-US" dirty="0"/>
              <a:t>Some students may use different terms to identify themselves or describe their situations. For</a:t>
            </a:r>
          </a:p>
          <a:p>
            <a:r>
              <a:rPr lang="en-US" dirty="0"/>
              <a:t>example, a transgender male student may identify simply as male, consistent with his gender</a:t>
            </a:r>
          </a:p>
          <a:p>
            <a:r>
              <a:rPr lang="en-US" dirty="0"/>
              <a:t>identity. The same principles apply even if students use different terms. Some school policies</a:t>
            </a:r>
          </a:p>
          <a:p>
            <a:r>
              <a:rPr lang="en-US" dirty="0"/>
              <a:t>directly address this question and provide additional guidance.</a:t>
            </a:r>
          </a:p>
        </p:txBody>
      </p:sp>
      <p:sp>
        <p:nvSpPr>
          <p:cNvPr id="4" name="Slide Number Placeholder 3"/>
          <p:cNvSpPr>
            <a:spLocks noGrp="1"/>
          </p:cNvSpPr>
          <p:nvPr>
            <p:ph type="sldNum" sz="quarter" idx="5"/>
          </p:nvPr>
        </p:nvSpPr>
        <p:spPr/>
        <p:txBody>
          <a:bodyPr/>
          <a:lstStyle/>
          <a:p>
            <a:fld id="{F2C82822-B22C-D149-B574-D6083071A668}" type="slidenum">
              <a:rPr lang="en-US" smtClean="0"/>
              <a:t>17</a:t>
            </a:fld>
            <a:endParaRPr lang="en-US"/>
          </a:p>
        </p:txBody>
      </p:sp>
    </p:spTree>
    <p:extLst>
      <p:ext uri="{BB962C8B-B14F-4D97-AF65-F5344CB8AC3E}">
        <p14:creationId xmlns:p14="http://schemas.microsoft.com/office/powerpoint/2010/main" val="289299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of the U.S. Department of Education’s Office for Civil Rights (OCR) is to ensure equal access to education and to promote educational excellence through vigorous enforcement of civil rights in our nation's schools. To serve this mission, OCR enforces civil rights laws to protect all students from unlawful discrimination and harassment based on race, color, national origin, sex, disability, and age. This includes students who are lesbian, gay, bisexual, transgender, queer, questioning, asexual, intersex, nonbinary, or identify their sexual orientation or gender identity in other ways (LGBTQI+).</a:t>
            </a:r>
          </a:p>
          <a:p>
            <a:endParaRPr lang="en-US" dirty="0"/>
          </a:p>
          <a:p>
            <a:r>
              <a:rPr lang="en-US" dirty="0"/>
              <a:t>Bullying, harassment, exclusion from school activities, and other forms of discrimination can interfere with LGBTQI+ students’ access to a safe and inclusive school environment. Federal law, however, requires schools to ensure that LGBTQI+ students and other students have equal access to all aspects of a school’s programs and activities. </a:t>
            </a:r>
          </a:p>
          <a:p>
            <a:endParaRPr lang="en-US" dirty="0"/>
          </a:p>
          <a:p>
            <a:r>
              <a:rPr lang="en-US" dirty="0"/>
              <a:t>The Department of Education, through its Office for Civil Rights (OCR), helps protect the rights of all</a:t>
            </a:r>
          </a:p>
          <a:p>
            <a:r>
              <a:rPr lang="en-US" dirty="0"/>
              <a:t>students to learn in school settings free from sex discrimination—including discrimination based on sexual</a:t>
            </a:r>
          </a:p>
          <a:p>
            <a:r>
              <a:rPr lang="en-US" dirty="0"/>
              <a:t>orientation or gender identity. </a:t>
            </a:r>
          </a:p>
          <a:p>
            <a:endParaRPr lang="en-US" dirty="0"/>
          </a:p>
          <a:p>
            <a:r>
              <a:rPr lang="en-US" dirty="0"/>
              <a:t>The Department does this by providing assistance and resources, and by enforcing Title IX</a:t>
            </a:r>
          </a:p>
          <a:p>
            <a:r>
              <a:rPr lang="en-US" dirty="0"/>
              <a:t>of the Education Amendments of 1972.</a:t>
            </a:r>
          </a:p>
        </p:txBody>
      </p:sp>
      <p:sp>
        <p:nvSpPr>
          <p:cNvPr id="4" name="Slide Number Placeholder 3"/>
          <p:cNvSpPr>
            <a:spLocks noGrp="1"/>
          </p:cNvSpPr>
          <p:nvPr>
            <p:ph type="sldNum" sz="quarter" idx="5"/>
          </p:nvPr>
        </p:nvSpPr>
        <p:spPr/>
        <p:txBody>
          <a:bodyPr/>
          <a:lstStyle/>
          <a:p>
            <a:fld id="{F2C82822-B22C-D149-B574-D6083071A668}" type="slidenum">
              <a:rPr lang="en-US" smtClean="0"/>
              <a:t>19</a:t>
            </a:fld>
            <a:endParaRPr lang="en-US"/>
          </a:p>
        </p:txBody>
      </p:sp>
    </p:spTree>
    <p:extLst>
      <p:ext uri="{BB962C8B-B14F-4D97-AF65-F5344CB8AC3E}">
        <p14:creationId xmlns:p14="http://schemas.microsoft.com/office/powerpoint/2010/main" val="78466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toolkit includes information on supporting LGBTQI+ youth and families in schools, student-led groups to support LGBTQI+ students and allies, and other federal resources.</a:t>
            </a:r>
          </a:p>
        </p:txBody>
      </p:sp>
      <p:sp>
        <p:nvSpPr>
          <p:cNvPr id="4" name="Slide Number Placeholder 3"/>
          <p:cNvSpPr>
            <a:spLocks noGrp="1"/>
          </p:cNvSpPr>
          <p:nvPr>
            <p:ph type="sldNum" sz="quarter" idx="5"/>
          </p:nvPr>
        </p:nvSpPr>
        <p:spPr/>
        <p:txBody>
          <a:bodyPr/>
          <a:lstStyle/>
          <a:p>
            <a:fld id="{F2C82822-B22C-D149-B574-D6083071A668}" type="slidenum">
              <a:rPr lang="en-US" smtClean="0"/>
              <a:t>20</a:t>
            </a:fld>
            <a:endParaRPr lang="en-US"/>
          </a:p>
        </p:txBody>
      </p:sp>
    </p:spTree>
    <p:extLst>
      <p:ext uri="{BB962C8B-B14F-4D97-AF65-F5344CB8AC3E}">
        <p14:creationId xmlns:p14="http://schemas.microsoft.com/office/powerpoint/2010/main" val="294956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believe they have faced discrimination at school based on sexual orientation or gender identity or because they do not conform with sex stereotypes or for another reason may </a:t>
            </a:r>
            <a:r>
              <a:rPr lang="en-US" dirty="0">
                <a:hlinkClick r:id="rId3"/>
              </a:rPr>
              <a:t>file a complaint</a:t>
            </a:r>
            <a:r>
              <a:rPr lang="en-US" dirty="0"/>
              <a:t> with OCR. OCR carefully reviews allegations from anyone who files a complaint, including students who identify as male, female or nonbinary; transgender or cisgender; intersex; lesbian, gay, bisexual, queer, heterosexual, or in other ways. When a complaint meets the requirements and standards set out in OCR’s </a:t>
            </a:r>
            <a:r>
              <a:rPr lang="en-US" dirty="0">
                <a:hlinkClick r:id="rId4"/>
              </a:rPr>
              <a:t>Case Processing Manual</a:t>
            </a:r>
            <a:r>
              <a:rPr lang="en-US" dirty="0"/>
              <a:t>, OCR will investigate and appropriately resolve the complaint. </a:t>
            </a:r>
          </a:p>
        </p:txBody>
      </p:sp>
      <p:sp>
        <p:nvSpPr>
          <p:cNvPr id="4" name="Slide Number Placeholder 3"/>
          <p:cNvSpPr>
            <a:spLocks noGrp="1"/>
          </p:cNvSpPr>
          <p:nvPr>
            <p:ph type="sldNum" sz="quarter" idx="5"/>
          </p:nvPr>
        </p:nvSpPr>
        <p:spPr/>
        <p:txBody>
          <a:bodyPr/>
          <a:lstStyle/>
          <a:p>
            <a:fld id="{F2C82822-B22C-D149-B574-D6083071A668}" type="slidenum">
              <a:rPr lang="en-US" smtClean="0"/>
              <a:t>21</a:t>
            </a:fld>
            <a:endParaRPr lang="en-US"/>
          </a:p>
        </p:txBody>
      </p:sp>
    </p:spTree>
    <p:extLst>
      <p:ext uri="{BB962C8B-B14F-4D97-AF65-F5344CB8AC3E}">
        <p14:creationId xmlns:p14="http://schemas.microsoft.com/office/powerpoint/2010/main" val="701604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hlinkClick r:id="rId3"/>
              </a:rPr>
              <a:t>Policies and Emerging Practices: https://www2.ed.gov/about/offices/list/oese/oshs/emergingpractices.pdf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Each person is unique, so the needs of individual transgender students vary. But a school policy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setting forth general principles for supporting transgender students can help set clear</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expectations for students and staff and avoid unnecessary confusion, invasions of privacy, and</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other harms. The education community continues to develop and revise policies and practices</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to address the rights of transgender students and reflect our evolving understanding and the</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individualized nature of transgender students’ need</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hlinkClick r:id="rId3"/>
              </a:rPr>
              <a:t>Fact Sheet on Supporting Intersex Students (October 2021)</a:t>
            </a:r>
            <a:r>
              <a:rPr lang="en-US" dirty="0"/>
              <a:t> This fact sheet, provides information about how students, families, and educators can support intersex students, and includes information on what students can do if they experience discrimination at school.</a:t>
            </a:r>
          </a:p>
          <a:p>
            <a:pPr>
              <a:buFont typeface="Courier New" panose="02070309020205020404" pitchFamily="49" charset="0"/>
              <a:buChar char="o"/>
            </a:pPr>
            <a:endParaRPr lang="en-US" dirty="0">
              <a:hlinkClick r:id="rId4"/>
            </a:endParaRPr>
          </a:p>
          <a:p>
            <a:pPr>
              <a:buFont typeface="Courier New" panose="02070309020205020404" pitchFamily="49" charset="0"/>
              <a:buChar char="o"/>
            </a:pPr>
            <a:r>
              <a:rPr lang="en-US" dirty="0">
                <a:hlinkClick r:id="rId4"/>
              </a:rPr>
              <a:t>Supporting Transgender Youth in School </a:t>
            </a:r>
            <a:r>
              <a:rPr lang="en-US" dirty="0"/>
              <a:t>(June 2021) This fact sheet highlights ways schools can support transgender students and includes information on what a student can do if they experience discrimination at school. </a:t>
            </a:r>
          </a:p>
          <a:p>
            <a:pPr>
              <a:buFont typeface="Courier New" panose="02070309020205020404" pitchFamily="49" charset="0"/>
              <a:buChar char="o"/>
            </a:pPr>
            <a:endParaRPr lang="en-US" dirty="0"/>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hlinkClick r:id="rId5"/>
              </a:rPr>
              <a:t>Confronting Anti-LGBTQI+ Harassment in Schools</a:t>
            </a:r>
            <a:r>
              <a:rPr lang="en-US" dirty="0"/>
              <a:t> (June 23, 2021)  This fact sheet explains that discrimination against students based on their sexual orientation or gender identity is a form of sex discrimination prohibited by federal law, provides examples of the kinds of incidents OCR and the U.S. Department of Justice can investigate, and includes information on what a student can do if they experience discrimination at school.</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endParaRPr lang="en-US" dirty="0"/>
          </a:p>
        </p:txBody>
      </p:sp>
      <p:sp>
        <p:nvSpPr>
          <p:cNvPr id="4" name="Slide Number Placeholder 3"/>
          <p:cNvSpPr>
            <a:spLocks noGrp="1"/>
          </p:cNvSpPr>
          <p:nvPr>
            <p:ph type="sldNum" sz="quarter" idx="5"/>
          </p:nvPr>
        </p:nvSpPr>
        <p:spPr/>
        <p:txBody>
          <a:bodyPr/>
          <a:lstStyle/>
          <a:p>
            <a:fld id="{F2C82822-B22C-D149-B574-D6083071A668}" type="slidenum">
              <a:rPr lang="en-US" smtClean="0"/>
              <a:t>22</a:t>
            </a:fld>
            <a:endParaRPr lang="en-US"/>
          </a:p>
        </p:txBody>
      </p:sp>
    </p:spTree>
    <p:extLst>
      <p:ext uri="{BB962C8B-B14F-4D97-AF65-F5344CB8AC3E}">
        <p14:creationId xmlns:p14="http://schemas.microsoft.com/office/powerpoint/2010/main" val="286534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C82822-B22C-D149-B574-D6083071A668}" type="slidenum">
              <a:rPr lang="en-US" smtClean="0"/>
              <a:t>5</a:t>
            </a:fld>
            <a:endParaRPr lang="en-US"/>
          </a:p>
        </p:txBody>
      </p:sp>
    </p:spTree>
    <p:extLst>
      <p:ext uri="{BB962C8B-B14F-4D97-AF65-F5344CB8AC3E}">
        <p14:creationId xmlns:p14="http://schemas.microsoft.com/office/powerpoint/2010/main" val="203517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https://www2.ed.gov/about/offices/list/</a:t>
            </a:r>
            <a:r>
              <a:rPr lang="en-US" dirty="0" err="1"/>
              <a:t>ocr</a:t>
            </a:r>
            <a:r>
              <a:rPr lang="en-US" dirty="0"/>
              <a:t>/docs/ed-factsheet-transgender-202106.pdf </a:t>
            </a:r>
          </a:p>
          <a:p>
            <a:endParaRPr lang="en-US" dirty="0"/>
          </a:p>
          <a:p>
            <a:r>
              <a:rPr lang="en-US" dirty="0"/>
              <a:t>Bullying, harassment, exclusion from school activities, and other forms of discrimination can interfere with LGBTQI+ students’ access to a safe and inclusive school environment. Federal law, however, requires schools to ensure that LGBTQI+ students and other students have equal access to all aspects of a school’s programs and activities.</a:t>
            </a:r>
          </a:p>
          <a:p>
            <a:endParaRPr lang="en-US" dirty="0"/>
          </a:p>
          <a:p>
            <a:r>
              <a:rPr lang="en-US" dirty="0"/>
              <a:t>Every student deserves to learn in a safe and supportive setting, free from discrimination.</a:t>
            </a:r>
          </a:p>
          <a:p>
            <a:endParaRPr lang="en-US" dirty="0"/>
          </a:p>
          <a:p>
            <a:r>
              <a:rPr lang="en-US" dirty="0"/>
              <a:t> As the Department of Education has reaffirmed, discrimination based on sex—including sexual orientation and</a:t>
            </a:r>
          </a:p>
          <a:p>
            <a:r>
              <a:rPr lang="en-US" dirty="0"/>
              <a:t>gender identity—isn’t just wrong, it’s prohibited in America’s schools. </a:t>
            </a:r>
          </a:p>
          <a:p>
            <a:endParaRPr lang="en-US" dirty="0"/>
          </a:p>
          <a:p>
            <a:r>
              <a:rPr lang="en-US" dirty="0"/>
              <a:t>Yet many lesbian, gay, bisexual, transgender, and queer (LGBTQ+) students experience bullying, harassment, and other discrimination</a:t>
            </a:r>
          </a:p>
          <a:p>
            <a:r>
              <a:rPr lang="en-US" dirty="0"/>
              <a:t>because of their sexual orientation or gender identity.</a:t>
            </a:r>
          </a:p>
          <a:p>
            <a:endParaRPr lang="en-US" dirty="0"/>
          </a:p>
          <a:p>
            <a:r>
              <a:rPr lang="en-US" dirty="0"/>
              <a:t>For transgender students in particular, this discrimination can threaten students’ well-being and ability to</a:t>
            </a:r>
          </a:p>
          <a:p>
            <a:r>
              <a:rPr lang="en-US" dirty="0"/>
              <a:t>thrive or even participate in school—one national survey found that transgender students were three</a:t>
            </a:r>
          </a:p>
          <a:p>
            <a:r>
              <a:rPr lang="en-US" dirty="0"/>
              <a:t>times more likely to miss school than other students. </a:t>
            </a:r>
          </a:p>
          <a:p>
            <a:endParaRPr lang="en-US" dirty="0"/>
          </a:p>
          <a:p>
            <a:r>
              <a:rPr lang="en-US" dirty="0"/>
              <a:t>Additional research cited in a report from the Department’s Office for Civil Rights found transgender youth were more likely to report feeling unsafe at</a:t>
            </a:r>
          </a:p>
          <a:p>
            <a:r>
              <a:rPr lang="en-US" dirty="0"/>
              <a:t>school and being bullied, and that the COVID-19 pandemic harmed their mental health. </a:t>
            </a:r>
          </a:p>
          <a:p>
            <a:endParaRPr lang="en-US" dirty="0"/>
          </a:p>
          <a:p>
            <a:r>
              <a:rPr lang="en-US" dirty="0"/>
              <a:t>Some transgender students experience multiple forms of discrimination at once, including race, gender or disability</a:t>
            </a:r>
          </a:p>
          <a:p>
            <a:r>
              <a:rPr lang="en-US" dirty="0"/>
              <a:t>discrimination, which amplify the challenges they face.</a:t>
            </a:r>
          </a:p>
        </p:txBody>
      </p:sp>
      <p:sp>
        <p:nvSpPr>
          <p:cNvPr id="4" name="Slide Number Placeholder 3"/>
          <p:cNvSpPr>
            <a:spLocks noGrp="1"/>
          </p:cNvSpPr>
          <p:nvPr>
            <p:ph type="sldNum" sz="quarter" idx="5"/>
          </p:nvPr>
        </p:nvSpPr>
        <p:spPr/>
        <p:txBody>
          <a:bodyPr/>
          <a:lstStyle/>
          <a:p>
            <a:fld id="{F2C82822-B22C-D149-B574-D6083071A668}" type="slidenum">
              <a:rPr lang="en-US" smtClean="0"/>
              <a:t>6</a:t>
            </a:fld>
            <a:endParaRPr lang="en-US"/>
          </a:p>
        </p:txBody>
      </p:sp>
    </p:spTree>
    <p:extLst>
      <p:ext uri="{BB962C8B-B14F-4D97-AF65-F5344CB8AC3E}">
        <p14:creationId xmlns:p14="http://schemas.microsoft.com/office/powerpoint/2010/main" val="178782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Civil rights laws prohibit discrimination and discriminatory harassment on the basis of gender expression and gender identity in American Samoa’s public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Emphasizing that all students have the right to be treated consistent with their gender identity at school, the U.S. Department of Education released for public comment its proposed amendment to the Department’s regulation implementing Title IX of the Education Amendments of 1972. The proposed amendment aims to advance Title IX’s longstanding goal of ensuring equal opportunity in athletics and would provide much needed clarity for students, parents, coaches, and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These regulations implementing Title IX of the Education Amendments of 1972 (Title IX) </a:t>
            </a:r>
            <a:r>
              <a:rPr lang="en-US" sz="2800" dirty="0" err="1"/>
              <a:t>tset</a:t>
            </a:r>
            <a:r>
              <a:rPr lang="en-US" sz="2800" dirty="0"/>
              <a:t> out a standard that govern a recipient's adoption or application of sex-related criteria that would limit or deny a student's eligibility to participate on a male or female athletic team consistent with their gender identity.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proposed regulation clarifies Title IX's application to such sex-related criteria and the obligation of schools and other recipients of Federal financial assistance from the Department (referred to below as “recipients” or “schools”) that adopt or apply such criteria to do so consistent with Title IX's nondiscrimination mandate.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Arial" panose="020B0604020202020204" pitchFamily="34" charset="0"/>
              <a:ea typeface="Arial" panose="020B0604020202020204" pitchFamily="34" charset="0"/>
            </a:endParaRPr>
          </a:p>
          <a:p>
            <a:r>
              <a:rPr lang="en-US" sz="2800" dirty="0"/>
              <a:t>In June 2020, the Supreme Court issued its decision in </a:t>
            </a:r>
            <a:r>
              <a:rPr lang="en-US" sz="2800" i="1" dirty="0"/>
              <a:t>Bostock</a:t>
            </a:r>
            <a:r>
              <a:rPr lang="en-US" sz="2800" dirty="0"/>
              <a:t> v. </a:t>
            </a:r>
            <a:r>
              <a:rPr lang="en-US" sz="2800" i="1" dirty="0"/>
              <a:t>Clayton County,</a:t>
            </a:r>
            <a:r>
              <a:rPr lang="en-US" sz="2800" dirty="0"/>
              <a:t> 140 S. Ct. 1731 (2020), holding that discrimination based on sexual orientation or gender identity is sex discrimination under Title VII of the Civil Rights Act of 1964. </a:t>
            </a:r>
          </a:p>
          <a:p>
            <a:endParaRPr lang="en-US" sz="2800" dirty="0"/>
          </a:p>
          <a:p>
            <a:r>
              <a:rPr lang="en-US" sz="2800" dirty="0"/>
              <a:t>In January 2021, President Biden issued </a:t>
            </a:r>
            <a:r>
              <a:rPr lang="en-US" sz="2800" dirty="0">
                <a:hlinkClick r:id="rId3"/>
              </a:rPr>
              <a:t>Executive Order 13988</a:t>
            </a:r>
            <a:r>
              <a:rPr lang="en-US" sz="2800" dirty="0"/>
              <a:t> on Preventing and Combating Discrimination on the Basis of Gender Identity or Sexual Orientation, which set out this Administration's policy “to prevent and combat discrimination on the basis of gender identity or sexual orientation, and to fully enforce Title VII [of the Civil Rights Act of 1964] and other laws that prohibit discrimination on the basis of gender identity or sexual orientation.” </a:t>
            </a:r>
            <a:r>
              <a:rPr lang="en-US" sz="2800" i="1" dirty="0"/>
              <a:t>Executive Order on Preventing and Combating Discrimination on the Basis of Gender Identity or Sexual Orientation,</a:t>
            </a:r>
            <a:r>
              <a:rPr lang="en-US" sz="2800" dirty="0"/>
              <a:t> Exec. Order No. 13988, </a:t>
            </a:r>
            <a:r>
              <a:rPr lang="en-US" sz="2800" dirty="0">
                <a:hlinkClick r:id="rId4"/>
              </a:rPr>
              <a:t>86 FR 7023</a:t>
            </a:r>
            <a:r>
              <a:rPr lang="en-US" sz="2800" dirty="0"/>
              <a:t> (Jan. 25, 2021), </a:t>
            </a:r>
            <a:r>
              <a:rPr lang="en-US" sz="2800" i="1" dirty="0">
                <a:hlinkClick r:id="rId5"/>
              </a:rPr>
              <a:t>https://www.govinfo.gov/​content/​pkg/​FR-2021-01-25/​pdf/​2021-01761.pdf</a:t>
            </a:r>
            <a:r>
              <a:rPr lang="en-US" sz="2800" i="1" dirty="0"/>
              <a:t>.</a:t>
            </a:r>
            <a:r>
              <a:rPr lang="en-US" sz="2800" dirty="0">
                <a:hlinkClick r:id="rId3"/>
              </a:rPr>
              <a:t>Executive Order 13988</a:t>
            </a:r>
            <a:r>
              <a:rPr lang="en-US" sz="2800" dirty="0"/>
              <a:t> directed the Secretary of Education, in consultation with the Attorney General, to “review all existing orders, regulations, guidance documents, policies, programs, or other agency actions” promulgated under any statute or regulation that prohibits sex discrimination for their consistency with the stated policy. </a:t>
            </a:r>
            <a:endParaRPr lang="en-US" sz="2800" i="1" dirty="0"/>
          </a:p>
          <a:p>
            <a:endParaRPr lang="en-US" sz="2800" dirty="0"/>
          </a:p>
          <a:p>
            <a:r>
              <a:rPr lang="en-US" sz="2800" dirty="0"/>
              <a:t>The President subsequently issued </a:t>
            </a:r>
            <a:r>
              <a:rPr lang="en-US" sz="2800" dirty="0">
                <a:hlinkClick r:id="rId6"/>
              </a:rPr>
              <a:t>Executive Order 14021</a:t>
            </a:r>
            <a:r>
              <a:rPr lang="en-US" sz="2800" dirty="0"/>
              <a:t> to ensure “that all students [are] guaranteed an educational environment free from discrimination on the basis of sex, including discrimination in the form of sexual harassment, which encompasses sexual violence, and including discrimination on the basis of sexual orientation or gender identity.” </a:t>
            </a:r>
            <a:r>
              <a:rPr lang="en-US" sz="2800" i="1" dirty="0"/>
              <a:t>Executive Order on Guaranteeing an Educational Environment Free from Discrimination on the Basis of Sex, Including Sexual Orientation or Gender Identity,</a:t>
            </a:r>
            <a:r>
              <a:rPr lang="en-US" sz="2800" dirty="0"/>
              <a:t> Exec. Order No. 14021, </a:t>
            </a:r>
            <a:r>
              <a:rPr lang="en-US" sz="2800" dirty="0">
                <a:hlinkClick r:id="rId7"/>
              </a:rPr>
              <a:t>86 FR 13803</a:t>
            </a:r>
            <a:r>
              <a:rPr lang="en-US" sz="2800" dirty="0"/>
              <a:t> (Mar. 11, 2021), </a:t>
            </a:r>
            <a:r>
              <a:rPr lang="en-US" sz="2800" i="1" dirty="0">
                <a:hlinkClick r:id="rId8"/>
              </a:rPr>
              <a:t>https://www.govinfo.gov/​content/​pkg/​FR-2021-03-11/​pdf/​2021-05200.pdf</a:t>
            </a:r>
            <a:r>
              <a:rPr lang="en-US" sz="2800" i="1" dirty="0"/>
              <a:t>.</a:t>
            </a:r>
            <a:r>
              <a:rPr lang="en-US" sz="2800" dirty="0"/>
              <a:t> </a:t>
            </a:r>
          </a:p>
          <a:p>
            <a:endParaRPr lang="en-US" sz="2800" dirty="0"/>
          </a:p>
          <a:p>
            <a:r>
              <a:rPr lang="en-US" sz="2800" dirty="0"/>
              <a:t>This Executive Order, like </a:t>
            </a:r>
            <a:r>
              <a:rPr lang="en-US" sz="2800" dirty="0">
                <a:hlinkClick r:id="rId3"/>
              </a:rPr>
              <a:t>Executive Order 13988</a:t>
            </a:r>
            <a:r>
              <a:rPr lang="en-US" sz="2800" dirty="0"/>
              <a:t>, directed the Secretary of Education, in consultation with the Attorney General, to review all existing regulations, orders, guidance documents, policies and any other similar agency actions for consistency with Title IX, other governing laws, and the stated policy. This review </a:t>
            </a:r>
            <a:r>
              <a:rPr lang="en-US" sz="2800" dirty="0" err="1"/>
              <a:t>partialy</a:t>
            </a:r>
            <a:r>
              <a:rPr lang="en-US" sz="2800" dirty="0"/>
              <a:t> resulted in the Proposed Change to Title IX, but is also ongoing.</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C82822-B22C-D149-B574-D6083071A668}" type="slidenum">
              <a:rPr lang="en-US" smtClean="0"/>
              <a:t>7</a:t>
            </a:fld>
            <a:endParaRPr lang="en-US"/>
          </a:p>
        </p:txBody>
      </p:sp>
    </p:spTree>
    <p:extLst>
      <p:ext uri="{BB962C8B-B14F-4D97-AF65-F5344CB8AC3E}">
        <p14:creationId xmlns:p14="http://schemas.microsoft.com/office/powerpoint/2010/main" val="374725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for schools to ensure that all students, including transgender students, are safe and supported in school and have equal access to educational opportunities. </a:t>
            </a:r>
          </a:p>
          <a:p>
            <a:endParaRPr lang="en-US" dirty="0"/>
          </a:p>
          <a:p>
            <a:r>
              <a:rPr lang="en-US" dirty="0"/>
              <a:t>The next few slides share examples of policies and practices schools can consider developing in partnership with students, families, and advocates to</a:t>
            </a:r>
          </a:p>
          <a:p>
            <a:r>
              <a:rPr lang="en-US" dirty="0"/>
              <a:t>support transgender students.</a:t>
            </a:r>
          </a:p>
          <a:p>
            <a:endParaRPr lang="en-US" dirty="0"/>
          </a:p>
          <a:p>
            <a:r>
              <a:rPr lang="en-US" dirty="0"/>
              <a:t>Question: Are there explicit or implicit was that ASDOE schools work to support transgender students?</a:t>
            </a:r>
          </a:p>
        </p:txBody>
      </p:sp>
      <p:sp>
        <p:nvSpPr>
          <p:cNvPr id="4" name="Slide Number Placeholder 3"/>
          <p:cNvSpPr>
            <a:spLocks noGrp="1"/>
          </p:cNvSpPr>
          <p:nvPr>
            <p:ph type="sldNum" sz="quarter" idx="5"/>
          </p:nvPr>
        </p:nvSpPr>
        <p:spPr/>
        <p:txBody>
          <a:bodyPr/>
          <a:lstStyle/>
          <a:p>
            <a:fld id="{F2C82822-B22C-D149-B574-D6083071A668}" type="slidenum">
              <a:rPr lang="en-US" smtClean="0"/>
              <a:t>8</a:t>
            </a:fld>
            <a:endParaRPr lang="en-US"/>
          </a:p>
        </p:txBody>
      </p:sp>
    </p:spTree>
    <p:extLst>
      <p:ext uri="{BB962C8B-B14F-4D97-AF65-F5344CB8AC3E}">
        <p14:creationId xmlns:p14="http://schemas.microsoft.com/office/powerpoint/2010/main" val="380136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welcoming and inclusive language in school, district, college, and university mission</a:t>
            </a:r>
          </a:p>
          <a:p>
            <a:r>
              <a:rPr lang="en-US" dirty="0"/>
              <a:t>statements, such as a commitment to ensuring a safe and supportive campus that is free</a:t>
            </a:r>
          </a:p>
          <a:p>
            <a:r>
              <a:rPr lang="en-US" dirty="0"/>
              <a:t>from discrimination and harassment for LGBTQ+ students.</a:t>
            </a:r>
          </a:p>
          <a:p>
            <a:endParaRPr lang="en-US" dirty="0"/>
          </a:p>
          <a:p>
            <a:r>
              <a:rPr lang="en-US" dirty="0"/>
              <a:t>Ensuring that school policies clearly affirm students’ right to be free from discrimination</a:t>
            </a:r>
          </a:p>
          <a:p>
            <a:r>
              <a:rPr lang="en-US" dirty="0"/>
              <a:t>based on sexual orientation or gender identity in all aspects of school, including the</a:t>
            </a:r>
          </a:p>
          <a:p>
            <a:r>
              <a:rPr lang="en-US" dirty="0"/>
              <a:t>nondiscriminatory use of discipline and equal access to school programs and activities.</a:t>
            </a:r>
          </a:p>
        </p:txBody>
      </p:sp>
      <p:sp>
        <p:nvSpPr>
          <p:cNvPr id="4" name="Slide Number Placeholder 3"/>
          <p:cNvSpPr>
            <a:spLocks noGrp="1"/>
          </p:cNvSpPr>
          <p:nvPr>
            <p:ph type="sldNum" sz="quarter" idx="5"/>
          </p:nvPr>
        </p:nvSpPr>
        <p:spPr/>
        <p:txBody>
          <a:bodyPr/>
          <a:lstStyle/>
          <a:p>
            <a:fld id="{F2C82822-B22C-D149-B574-D6083071A668}" type="slidenum">
              <a:rPr lang="en-US" smtClean="0"/>
              <a:t>9</a:t>
            </a:fld>
            <a:endParaRPr lang="en-US"/>
          </a:p>
        </p:txBody>
      </p:sp>
    </p:spTree>
    <p:extLst>
      <p:ext uri="{BB962C8B-B14F-4D97-AF65-F5344CB8AC3E}">
        <p14:creationId xmlns:p14="http://schemas.microsoft.com/office/powerpoint/2010/main" val="310574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 questions on parental rights.</a:t>
            </a:r>
          </a:p>
          <a:p>
            <a:r>
              <a:rPr lang="en-US" dirty="0"/>
              <a:t>OCR Seattle.</a:t>
            </a:r>
          </a:p>
        </p:txBody>
      </p:sp>
      <p:sp>
        <p:nvSpPr>
          <p:cNvPr id="4" name="Slide Number Placeholder 3"/>
          <p:cNvSpPr>
            <a:spLocks noGrp="1"/>
          </p:cNvSpPr>
          <p:nvPr>
            <p:ph type="sldNum" sz="quarter" idx="5"/>
          </p:nvPr>
        </p:nvSpPr>
        <p:spPr/>
        <p:txBody>
          <a:bodyPr/>
          <a:lstStyle/>
          <a:p>
            <a:fld id="{F2C82822-B22C-D149-B574-D6083071A668}" type="slidenum">
              <a:rPr lang="en-US" smtClean="0"/>
              <a:t>10</a:t>
            </a:fld>
            <a:endParaRPr lang="en-US"/>
          </a:p>
        </p:txBody>
      </p:sp>
    </p:spTree>
    <p:extLst>
      <p:ext uri="{BB962C8B-B14F-4D97-AF65-F5344CB8AC3E}">
        <p14:creationId xmlns:p14="http://schemas.microsoft.com/office/powerpoint/2010/main" val="86914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one survey, students who identified as LGBTQ+ at</a:t>
            </a:r>
          </a:p>
          <a:p>
            <a:r>
              <a:rPr lang="en-US" dirty="0"/>
              <a:t>schools with a gay-straight alliance or gender and sexuality alliance reported that</a:t>
            </a:r>
          </a:p>
          <a:p>
            <a:r>
              <a:rPr lang="en-US" dirty="0"/>
              <a:t>they heard anti-LGBTQ+ slurs, harassing language, and negative remarks at school</a:t>
            </a:r>
          </a:p>
          <a:p>
            <a:r>
              <a:rPr lang="en-US" dirty="0"/>
              <a:t>less often; were less likely to report feeling unsafe because of their sexual</a:t>
            </a:r>
          </a:p>
          <a:p>
            <a:r>
              <a:rPr lang="en-US" dirty="0"/>
              <a:t>orientation and gender expression; were less likely to report missing school due</a:t>
            </a:r>
          </a:p>
          <a:p>
            <a:r>
              <a:rPr lang="en-US" dirty="0"/>
              <a:t>to safety concerns; and reported feeling a greater sense of belonging to their</a:t>
            </a:r>
          </a:p>
          <a:p>
            <a:r>
              <a:rPr lang="en-US" dirty="0"/>
              <a:t>school community, among other benefits</a:t>
            </a:r>
          </a:p>
        </p:txBody>
      </p:sp>
      <p:sp>
        <p:nvSpPr>
          <p:cNvPr id="4" name="Slide Number Placeholder 3"/>
          <p:cNvSpPr>
            <a:spLocks noGrp="1"/>
          </p:cNvSpPr>
          <p:nvPr>
            <p:ph type="sldNum" sz="quarter" idx="5"/>
          </p:nvPr>
        </p:nvSpPr>
        <p:spPr/>
        <p:txBody>
          <a:bodyPr/>
          <a:lstStyle/>
          <a:p>
            <a:fld id="{F2C82822-B22C-D149-B574-D6083071A668}" type="slidenum">
              <a:rPr lang="en-US" smtClean="0"/>
              <a:t>12</a:t>
            </a:fld>
            <a:endParaRPr lang="en-US"/>
          </a:p>
        </p:txBody>
      </p:sp>
    </p:spTree>
    <p:extLst>
      <p:ext uri="{BB962C8B-B14F-4D97-AF65-F5344CB8AC3E}">
        <p14:creationId xmlns:p14="http://schemas.microsoft.com/office/powerpoint/2010/main" val="190898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9 in the binder. </a:t>
            </a:r>
            <a:endParaRPr lang="en-US" dirty="0"/>
          </a:p>
        </p:txBody>
      </p:sp>
      <p:sp>
        <p:nvSpPr>
          <p:cNvPr id="4" name="Slide Number Placeholder 3"/>
          <p:cNvSpPr>
            <a:spLocks noGrp="1"/>
          </p:cNvSpPr>
          <p:nvPr>
            <p:ph type="sldNum" sz="quarter" idx="5"/>
          </p:nvPr>
        </p:nvSpPr>
        <p:spPr/>
        <p:txBody>
          <a:bodyPr/>
          <a:lstStyle/>
          <a:p>
            <a:fld id="{F2C82822-B22C-D149-B574-D6083071A668}" type="slidenum">
              <a:rPr lang="en-US" smtClean="0"/>
              <a:t>13</a:t>
            </a:fld>
            <a:endParaRPr lang="en-US"/>
          </a:p>
        </p:txBody>
      </p:sp>
    </p:spTree>
    <p:extLst>
      <p:ext uri="{BB962C8B-B14F-4D97-AF65-F5344CB8AC3E}">
        <p14:creationId xmlns:p14="http://schemas.microsoft.com/office/powerpoint/2010/main" val="1838076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F69CEA-937C-E73A-53B0-649F1AB84768}"/>
              </a:ext>
            </a:extLst>
          </p:cNvPr>
          <p:cNvSpPr/>
          <p:nvPr userDrawn="1"/>
        </p:nvSpPr>
        <p:spPr>
          <a:xfrm>
            <a:off x="-174922" y="0"/>
            <a:ext cx="125418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Western Educational Equity Assistance Center logo&#10;">
            <a:extLst>
              <a:ext uri="{FF2B5EF4-FFF2-40B4-BE49-F238E27FC236}">
                <a16:creationId xmlns:a16="http://schemas.microsoft.com/office/drawing/2014/main" id="{EA953FCC-596E-73B8-C871-066903CFC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174" y="550332"/>
            <a:ext cx="3788529" cy="927575"/>
          </a:xfrm>
          <a:prstGeom prst="rect">
            <a:avLst/>
          </a:prstGeom>
        </p:spPr>
      </p:pic>
      <p:sp>
        <p:nvSpPr>
          <p:cNvPr id="2" name="Title 1">
            <a:extLst>
              <a:ext uri="{FF2B5EF4-FFF2-40B4-BE49-F238E27FC236}">
                <a16:creationId xmlns:a16="http://schemas.microsoft.com/office/drawing/2014/main" id="{3C3B80F9-C568-F4FB-8BC2-EBD5DD413787}"/>
              </a:ext>
            </a:extLst>
          </p:cNvPr>
          <p:cNvSpPr>
            <a:spLocks noGrp="1"/>
          </p:cNvSpPr>
          <p:nvPr>
            <p:ph type="ctrTitle"/>
          </p:nvPr>
        </p:nvSpPr>
        <p:spPr>
          <a:xfrm>
            <a:off x="5768553" y="1992002"/>
            <a:ext cx="5696458" cy="2175192"/>
          </a:xfrm>
        </p:spPr>
        <p:txBody>
          <a:bodyPr anchor="b">
            <a:noAutofit/>
          </a:bodyPr>
          <a:lstStyle>
            <a:lvl1pPr algn="l">
              <a:defRPr sz="6000" b="1">
                <a:solidFill>
                  <a:schemeClr val="accent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C97F02-F27A-68B6-B93F-D7A96C9CCD96}"/>
              </a:ext>
            </a:extLst>
          </p:cNvPr>
          <p:cNvSpPr>
            <a:spLocks noGrp="1"/>
          </p:cNvSpPr>
          <p:nvPr>
            <p:ph type="subTitle" idx="1"/>
          </p:nvPr>
        </p:nvSpPr>
        <p:spPr>
          <a:xfrm>
            <a:off x="5768553" y="4922475"/>
            <a:ext cx="6602822" cy="1043469"/>
          </a:xfrm>
        </p:spPr>
        <p:txBody>
          <a:bodyPr>
            <a:noAutofit/>
          </a:bodyPr>
          <a:lstStyle>
            <a:lvl1pPr marL="0" indent="0" algn="l">
              <a:lnSpc>
                <a:spcPct val="110000"/>
              </a:lnSpc>
              <a:buNone/>
              <a:defRPr sz="1800" b="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1" name="Straight Connector 30">
            <a:extLst>
              <a:ext uri="{FF2B5EF4-FFF2-40B4-BE49-F238E27FC236}">
                <a16:creationId xmlns:a16="http://schemas.microsoft.com/office/drawing/2014/main" id="{8FA7508C-0C34-5FDB-6E86-FB6DCDD79103}"/>
              </a:ext>
            </a:extLst>
          </p:cNvPr>
          <p:cNvCxnSpPr>
            <a:cxnSpLocks/>
          </p:cNvCxnSpPr>
          <p:nvPr userDrawn="1"/>
        </p:nvCxnSpPr>
        <p:spPr>
          <a:xfrm>
            <a:off x="5764099" y="4608070"/>
            <a:ext cx="660282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49578897-BB2D-18AC-EE46-F6FADB96F138}"/>
                  </a:ext>
                </a:extLst>
              </p14:cNvPr>
              <p14:cNvContentPartPr/>
              <p14:nvPr userDrawn="1"/>
            </p14:nvContentPartPr>
            <p14:xfrm>
              <a:off x="1219030" y="2481811"/>
              <a:ext cx="1800" cy="1800"/>
            </p14:xfrm>
          </p:contentPart>
        </mc:Choice>
        <mc:Fallback xmlns="">
          <p:pic>
            <p:nvPicPr>
              <p:cNvPr id="14" name="Ink 13">
                <a:extLst>
                  <a:ext uri="{FF2B5EF4-FFF2-40B4-BE49-F238E27FC236}">
                    <a16:creationId xmlns:a16="http://schemas.microsoft.com/office/drawing/2014/main" id="{49578897-BB2D-18AC-EE46-F6FADB96F138}"/>
                  </a:ext>
                </a:extLst>
              </p:cNvPr>
              <p:cNvPicPr/>
              <p:nvPr/>
            </p:nvPicPr>
            <p:blipFill>
              <a:blip r:embed="rId5"/>
              <a:stretch>
                <a:fillRect/>
              </a:stretch>
            </p:blipFill>
            <p:spPr>
              <a:xfrm>
                <a:off x="1210390" y="2472811"/>
                <a:ext cx="19440" cy="19440"/>
              </a:xfrm>
              <a:prstGeom prst="rect">
                <a:avLst/>
              </a:prstGeom>
            </p:spPr>
          </p:pic>
        </mc:Fallback>
      </mc:AlternateContent>
      <p:pic>
        <p:nvPicPr>
          <p:cNvPr id="9" name="Graphic 8">
            <a:extLst>
              <a:ext uri="{FF2B5EF4-FFF2-40B4-BE49-F238E27FC236}">
                <a16:creationId xmlns:a16="http://schemas.microsoft.com/office/drawing/2014/main" id="{B259D4A5-3CA4-9214-46C5-D7332C9AA85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16266">
            <a:off x="-473944" y="2419350"/>
            <a:ext cx="7577542" cy="3198452"/>
          </a:xfrm>
          <a:prstGeom prst="rect">
            <a:avLst/>
          </a:prstGeom>
        </p:spPr>
      </p:pic>
      <p:pic>
        <p:nvPicPr>
          <p:cNvPr id="8" name="Graphic 7">
            <a:extLst>
              <a:ext uri="{FF2B5EF4-FFF2-40B4-BE49-F238E27FC236}">
                <a16:creationId xmlns:a16="http://schemas.microsoft.com/office/drawing/2014/main" id="{6AEEC6C9-A9AD-77AA-7ACC-402D030EAE46}"/>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2536" b="11826"/>
          <a:stretch/>
        </p:blipFill>
        <p:spPr>
          <a:xfrm flipH="1">
            <a:off x="-179377" y="3943543"/>
            <a:ext cx="6393505" cy="2914458"/>
          </a:xfrm>
          <a:prstGeom prst="rect">
            <a:avLst/>
          </a:prstGeom>
        </p:spPr>
      </p:pic>
      <p:pic>
        <p:nvPicPr>
          <p:cNvPr id="10" name="Graphic 9">
            <a:extLst>
              <a:ext uri="{FF2B5EF4-FFF2-40B4-BE49-F238E27FC236}">
                <a16:creationId xmlns:a16="http://schemas.microsoft.com/office/drawing/2014/main" id="{6960A65A-315C-7832-9526-7C1D6750802D}"/>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12370" b="42477"/>
          <a:stretch/>
        </p:blipFill>
        <p:spPr>
          <a:xfrm flipV="1">
            <a:off x="6146088" y="-1"/>
            <a:ext cx="6220833" cy="2057610"/>
          </a:xfrm>
          <a:prstGeom prst="rect">
            <a:avLst/>
          </a:prstGeom>
        </p:spPr>
      </p:pic>
    </p:spTree>
    <p:extLst>
      <p:ext uri="{BB962C8B-B14F-4D97-AF65-F5344CB8AC3E}">
        <p14:creationId xmlns:p14="http://schemas.microsoft.com/office/powerpoint/2010/main" val="110055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Intr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EB96F86-4D83-5CD8-CD4C-BD30D42470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8800" y="3556000"/>
            <a:ext cx="6553200" cy="3302000"/>
          </a:xfrm>
          <a:prstGeom prst="rect">
            <a:avLst/>
          </a:prstGeom>
        </p:spPr>
      </p:pic>
      <p:sp>
        <p:nvSpPr>
          <p:cNvPr id="2" name="Title 1">
            <a:extLst>
              <a:ext uri="{FF2B5EF4-FFF2-40B4-BE49-F238E27FC236}">
                <a16:creationId xmlns:a16="http://schemas.microsoft.com/office/drawing/2014/main" id="{9B7FC842-5C74-3443-4F51-1FBDCADFD45B}"/>
              </a:ext>
            </a:extLst>
          </p:cNvPr>
          <p:cNvSpPr>
            <a:spLocks noGrp="1"/>
          </p:cNvSpPr>
          <p:nvPr>
            <p:ph type="title"/>
          </p:nvPr>
        </p:nvSpPr>
        <p:spPr>
          <a:xfrm>
            <a:off x="1040637" y="1350335"/>
            <a:ext cx="6890365" cy="2078666"/>
          </a:xfrm>
        </p:spPr>
        <p:txBody>
          <a:bodyPr anchor="b">
            <a:normAutofit/>
          </a:bodyPr>
          <a:lstStyle>
            <a:lvl1pPr>
              <a:defRPr sz="4500" b="1">
                <a:solidFill>
                  <a:schemeClr val="tx1"/>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A95334-2BFD-4F93-CF58-FAC22ED5C98C}"/>
              </a:ext>
            </a:extLst>
          </p:cNvPr>
          <p:cNvSpPr>
            <a:spLocks noGrp="1"/>
          </p:cNvSpPr>
          <p:nvPr>
            <p:ph type="body" idx="1"/>
          </p:nvPr>
        </p:nvSpPr>
        <p:spPr>
          <a:xfrm>
            <a:off x="1034893" y="3902150"/>
            <a:ext cx="6896109" cy="642354"/>
          </a:xfrm>
        </p:spPr>
        <p:txBody>
          <a:bodyPr/>
          <a:lstStyle>
            <a:lvl1pPr marL="0" indent="0">
              <a:buNone/>
              <a:defRPr sz="2400">
                <a:solidFill>
                  <a:schemeClr val="accent4"/>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619C19F-B7EF-6250-69AB-15AF0C594746}"/>
              </a:ext>
            </a:extLst>
          </p:cNvPr>
          <p:cNvSpPr>
            <a:spLocks noGrp="1"/>
          </p:cNvSpPr>
          <p:nvPr>
            <p:ph type="sldNum" sz="quarter" idx="12"/>
          </p:nvPr>
        </p:nvSpPr>
        <p:spPr>
          <a:xfrm>
            <a:off x="8610600" y="6356350"/>
            <a:ext cx="2743200" cy="365125"/>
          </a:xfrm>
        </p:spPr>
        <p:txBody>
          <a:bodyPr/>
          <a:lstStyle>
            <a:lvl1pPr algn="r">
              <a:defRPr>
                <a:solidFill>
                  <a:schemeClr val="bg1"/>
                </a:solidFill>
                <a:latin typeface="Helvetica" pitchFamily="2" charset="0"/>
              </a:defRPr>
            </a:lvl1pPr>
          </a:lstStyle>
          <a:p>
            <a:fld id="{7EFD9087-D8F8-BB4C-9D46-8B66A684035D}" type="slidenum">
              <a:rPr lang="en-US" smtClean="0"/>
              <a:pPr/>
              <a:t>‹#›</a:t>
            </a:fld>
            <a:endParaRPr lang="en-US" dirty="0"/>
          </a:p>
        </p:txBody>
      </p:sp>
      <p:cxnSp>
        <p:nvCxnSpPr>
          <p:cNvPr id="24" name="Straight Connector 23">
            <a:extLst>
              <a:ext uri="{FF2B5EF4-FFF2-40B4-BE49-F238E27FC236}">
                <a16:creationId xmlns:a16="http://schemas.microsoft.com/office/drawing/2014/main" id="{6DDA1D7C-650C-8C3F-0FC7-2D3A97467D6B}"/>
              </a:ext>
              <a:ext uri="{C183D7F6-B498-43B3-948B-1728B52AA6E4}">
                <adec:decorative xmlns:adec="http://schemas.microsoft.com/office/drawing/2017/decorative" val="1"/>
              </a:ext>
            </a:extLst>
          </p:cNvPr>
          <p:cNvCxnSpPr>
            <a:cxnSpLocks/>
          </p:cNvCxnSpPr>
          <p:nvPr userDrawn="1"/>
        </p:nvCxnSpPr>
        <p:spPr>
          <a:xfrm>
            <a:off x="-1" y="3609847"/>
            <a:ext cx="793100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Western Educational Equity Assistance Center logo">
            <a:extLst>
              <a:ext uri="{FF2B5EF4-FFF2-40B4-BE49-F238E27FC236}">
                <a16:creationId xmlns:a16="http://schemas.microsoft.com/office/drawing/2014/main" id="{99E8DC0D-4C68-FDFA-9AE2-4B67B1D0D124}"/>
              </a:ext>
            </a:extLst>
          </p:cNvPr>
          <p:cNvPicPr>
            <a:picLocks noChangeAspect="1"/>
          </p:cNvPicPr>
          <p:nvPr userDrawn="1"/>
        </p:nvPicPr>
        <p:blipFill>
          <a:blip r:embed="rId4"/>
          <a:stretch>
            <a:fillRect/>
          </a:stretch>
        </p:blipFill>
        <p:spPr>
          <a:xfrm>
            <a:off x="7990197" y="550333"/>
            <a:ext cx="3751709" cy="927575"/>
          </a:xfrm>
          <a:prstGeom prst="rect">
            <a:avLst/>
          </a:prstGeom>
        </p:spPr>
      </p:pic>
      <p:pic>
        <p:nvPicPr>
          <p:cNvPr id="9" name="Graphic 8">
            <a:extLst>
              <a:ext uri="{FF2B5EF4-FFF2-40B4-BE49-F238E27FC236}">
                <a16:creationId xmlns:a16="http://schemas.microsoft.com/office/drawing/2014/main" id="{70A2296B-3C70-7A22-EAB2-5792BE43C732}"/>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90" b="9902"/>
          <a:stretch/>
        </p:blipFill>
        <p:spPr>
          <a:xfrm>
            <a:off x="-1" y="3902151"/>
            <a:ext cx="7711031" cy="2955850"/>
          </a:xfrm>
          <a:prstGeom prst="rect">
            <a:avLst/>
          </a:prstGeom>
        </p:spPr>
      </p:pic>
      <p:pic>
        <p:nvPicPr>
          <p:cNvPr id="4" name="Graphic 3">
            <a:extLst>
              <a:ext uri="{FF2B5EF4-FFF2-40B4-BE49-F238E27FC236}">
                <a16:creationId xmlns:a16="http://schemas.microsoft.com/office/drawing/2014/main" id="{B999D120-AB06-BADE-7F27-81C299E04A6B}"/>
              </a:ext>
              <a:ext uri="{C183D7F6-B498-43B3-948B-1728B52AA6E4}">
                <adec:decorative xmlns:adec="http://schemas.microsoft.com/office/drawing/2017/decorative" val="1"/>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3206" t="70288"/>
          <a:stretch/>
        </p:blipFill>
        <p:spPr>
          <a:xfrm>
            <a:off x="0" y="0"/>
            <a:ext cx="7523258" cy="950464"/>
          </a:xfrm>
          <a:prstGeom prst="rect">
            <a:avLst/>
          </a:prstGeom>
        </p:spPr>
      </p:pic>
    </p:spTree>
    <p:extLst>
      <p:ext uri="{BB962C8B-B14F-4D97-AF65-F5344CB8AC3E}">
        <p14:creationId xmlns:p14="http://schemas.microsoft.com/office/powerpoint/2010/main" val="216867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old Text/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AE65E4-89FB-2394-533C-7FC651252651}"/>
              </a:ext>
            </a:extLst>
          </p:cNvPr>
          <p:cNvSpPr/>
          <p:nvPr userDrawn="1"/>
        </p:nvSpPr>
        <p:spPr>
          <a:xfrm>
            <a:off x="-174922" y="0"/>
            <a:ext cx="12541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Graphic 8">
            <a:extLst>
              <a:ext uri="{FF2B5EF4-FFF2-40B4-BE49-F238E27FC236}">
                <a16:creationId xmlns:a16="http://schemas.microsoft.com/office/drawing/2014/main" id="{EF406075-88C8-DADE-B8BB-2EA6C8E90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74922" y="3556000"/>
            <a:ext cx="5813722" cy="3302000"/>
          </a:xfrm>
          <a:prstGeom prst="rect">
            <a:avLst/>
          </a:prstGeom>
        </p:spPr>
      </p:pic>
      <p:sp>
        <p:nvSpPr>
          <p:cNvPr id="5" name="Slide Number Placeholder 4">
            <a:extLst>
              <a:ext uri="{FF2B5EF4-FFF2-40B4-BE49-F238E27FC236}">
                <a16:creationId xmlns:a16="http://schemas.microsoft.com/office/drawing/2014/main" id="{80113D94-E1D8-2F6F-46F5-59AF62DB022B}"/>
              </a:ext>
            </a:extLst>
          </p:cNvPr>
          <p:cNvSpPr>
            <a:spLocks noGrp="1"/>
          </p:cNvSpPr>
          <p:nvPr>
            <p:ph type="sldNum" sz="quarter" idx="12"/>
          </p:nvPr>
        </p:nvSpPr>
        <p:spPr/>
        <p:txBody>
          <a:bodyPr/>
          <a:lstStyle>
            <a:lvl1pPr>
              <a:defRPr>
                <a:solidFill>
                  <a:schemeClr val="bg1"/>
                </a:solidFill>
              </a:defRPr>
            </a:lvl1pPr>
          </a:lstStyle>
          <a:p>
            <a:fld id="{7EFD9087-D8F8-BB4C-9D46-8B66A684035D}" type="slidenum">
              <a:rPr lang="en-US" smtClean="0"/>
              <a:pPr/>
              <a:t>‹#›</a:t>
            </a:fld>
            <a:endParaRPr lang="en-US" dirty="0"/>
          </a:p>
        </p:txBody>
      </p:sp>
      <p:pic>
        <p:nvPicPr>
          <p:cNvPr id="7" name="Graphic 6">
            <a:extLst>
              <a:ext uri="{FF2B5EF4-FFF2-40B4-BE49-F238E27FC236}">
                <a16:creationId xmlns:a16="http://schemas.microsoft.com/office/drawing/2014/main" id="{57C32170-FDCA-A3B5-3B1D-0685162656BD}"/>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8545" y="3946461"/>
            <a:ext cx="7772400" cy="2911539"/>
          </a:xfrm>
          <a:prstGeom prst="rect">
            <a:avLst/>
          </a:prstGeom>
        </p:spPr>
      </p:pic>
      <p:pic>
        <p:nvPicPr>
          <p:cNvPr id="8" name="Graphic 7" descr="Western Educational Equity Assistance Center logo&#10;">
            <a:extLst>
              <a:ext uri="{FF2B5EF4-FFF2-40B4-BE49-F238E27FC236}">
                <a16:creationId xmlns:a16="http://schemas.microsoft.com/office/drawing/2014/main" id="{E40F421C-7643-AB16-0E7B-D17472A7EE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174" y="550332"/>
            <a:ext cx="3788529" cy="927575"/>
          </a:xfrm>
          <a:prstGeom prst="rect">
            <a:avLst/>
          </a:prstGeom>
        </p:spPr>
      </p:pic>
      <p:pic>
        <p:nvPicPr>
          <p:cNvPr id="10" name="Graphic 9">
            <a:extLst>
              <a:ext uri="{FF2B5EF4-FFF2-40B4-BE49-F238E27FC236}">
                <a16:creationId xmlns:a16="http://schemas.microsoft.com/office/drawing/2014/main" id="{C9BEFDC5-6CBB-8E4A-57B1-4FEED9C429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120157" y="0"/>
            <a:ext cx="4246764" cy="2412020"/>
          </a:xfrm>
          <a:prstGeom prst="rect">
            <a:avLst/>
          </a:prstGeom>
        </p:spPr>
      </p:pic>
      <p:sp>
        <p:nvSpPr>
          <p:cNvPr id="2" name="Title 1">
            <a:extLst>
              <a:ext uri="{FF2B5EF4-FFF2-40B4-BE49-F238E27FC236}">
                <a16:creationId xmlns:a16="http://schemas.microsoft.com/office/drawing/2014/main" id="{26EDC79E-7626-E394-98A8-91C4F782EF09}"/>
              </a:ext>
            </a:extLst>
          </p:cNvPr>
          <p:cNvSpPr>
            <a:spLocks noGrp="1"/>
          </p:cNvSpPr>
          <p:nvPr>
            <p:ph type="title"/>
          </p:nvPr>
        </p:nvSpPr>
        <p:spPr>
          <a:xfrm>
            <a:off x="5497651" y="1800862"/>
            <a:ext cx="6328180" cy="4487982"/>
          </a:xfrm>
        </p:spPr>
        <p:txBody>
          <a:bodyPr>
            <a:normAutofit/>
          </a:bodyPr>
          <a:lstStyle>
            <a:lvl1pPr algn="l">
              <a:defRPr sz="7500" b="1">
                <a:solidFill>
                  <a:schemeClr val="bg1"/>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5721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ld Header Slide">
    <p:spTree>
      <p:nvGrpSpPr>
        <p:cNvPr id="1" name=""/>
        <p:cNvGrpSpPr/>
        <p:nvPr/>
      </p:nvGrpSpPr>
      <p:grpSpPr>
        <a:xfrm>
          <a:off x="0" y="0"/>
          <a:ext cx="0" cy="0"/>
          <a:chOff x="0" y="0"/>
          <a:chExt cx="0" cy="0"/>
        </a:xfrm>
      </p:grpSpPr>
      <p:pic>
        <p:nvPicPr>
          <p:cNvPr id="4" name="Picture 3" descr="Western Educational Equity Assistance Center logo">
            <a:extLst>
              <a:ext uri="{FF2B5EF4-FFF2-40B4-BE49-F238E27FC236}">
                <a16:creationId xmlns:a16="http://schemas.microsoft.com/office/drawing/2014/main" id="{B7FE938D-5DC3-F011-BC83-7066867A7277}"/>
              </a:ext>
            </a:extLst>
          </p:cNvPr>
          <p:cNvPicPr>
            <a:picLocks noChangeAspect="1"/>
          </p:cNvPicPr>
          <p:nvPr userDrawn="1"/>
        </p:nvPicPr>
        <p:blipFill>
          <a:blip r:embed="rId2"/>
          <a:stretch>
            <a:fillRect/>
          </a:stretch>
        </p:blipFill>
        <p:spPr>
          <a:xfrm>
            <a:off x="7930514" y="382349"/>
            <a:ext cx="3452488" cy="853595"/>
          </a:xfrm>
          <a:prstGeom prst="rect">
            <a:avLst/>
          </a:prstGeom>
        </p:spPr>
      </p:pic>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0" y="0"/>
            <a:ext cx="48052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474673" y="1660524"/>
            <a:ext cx="3786815" cy="3757121"/>
          </a:xfrm>
        </p:spPr>
        <p:txBody>
          <a:bodyPr anchor="t" anchorCtr="0">
            <a:noAutofit/>
          </a:bodyPr>
          <a:lstStyle>
            <a:lvl1pPr>
              <a:defRPr sz="4600" b="1">
                <a:solidFill>
                  <a:schemeClr val="accent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5435601" y="1660525"/>
            <a:ext cx="5918199" cy="4351338"/>
          </a:xfrm>
        </p:spPr>
        <p:txBody>
          <a:bodyPr>
            <a:noAutofit/>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23" name="Graphic 22">
            <a:extLst>
              <a:ext uri="{FF2B5EF4-FFF2-40B4-BE49-F238E27FC236}">
                <a16:creationId xmlns:a16="http://schemas.microsoft.com/office/drawing/2014/main" id="{6BDC1886-CDF0-5724-5A61-ADEBDFBA4A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099774"/>
            <a:ext cx="4165461" cy="1758226"/>
          </a:xfrm>
          <a:prstGeom prst="rect">
            <a:avLst/>
          </a:prstGeom>
        </p:spPr>
      </p:pic>
      <p:pic>
        <p:nvPicPr>
          <p:cNvPr id="25" name="Graphic 24">
            <a:extLst>
              <a:ext uri="{FF2B5EF4-FFF2-40B4-BE49-F238E27FC236}">
                <a16:creationId xmlns:a16="http://schemas.microsoft.com/office/drawing/2014/main" id="{0CB6C77D-77C1-EE40-605D-6253B773642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158114" y="0"/>
            <a:ext cx="7772400" cy="2911539"/>
          </a:xfrm>
          <a:prstGeom prst="rect">
            <a:avLst/>
          </a:prstGeom>
        </p:spPr>
      </p:pic>
    </p:spTree>
    <p:extLst>
      <p:ext uri="{BB962C8B-B14F-4D97-AF65-F5344CB8AC3E}">
        <p14:creationId xmlns:p14="http://schemas.microsoft.com/office/powerpoint/2010/main" val="37679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rimary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1441549"/>
            <a:ext cx="10401301" cy="1260512"/>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952499" y="2833687"/>
            <a:ext cx="10401302" cy="3522663"/>
          </a:xfrm>
        </p:spPr>
        <p:txBody>
          <a:bodyPr>
            <a:noAutofit/>
          </a:bodyPr>
          <a:lstStyle>
            <a:lvl1pPr marL="0" indent="0">
              <a:lnSpc>
                <a:spcPct val="100000"/>
              </a:lnSpc>
              <a:spcAft>
                <a:spcPts val="1600"/>
              </a:spcAft>
              <a:buFont typeface="+mj-l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9" name="Graphic 8">
            <a:extLst>
              <a:ext uri="{FF2B5EF4-FFF2-40B4-BE49-F238E27FC236}">
                <a16:creationId xmlns:a16="http://schemas.microsoft.com/office/drawing/2014/main" id="{5F674904-4028-91DA-8849-E28F0786166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7" name="Graphic 6">
            <a:extLst>
              <a:ext uri="{FF2B5EF4-FFF2-40B4-BE49-F238E27FC236}">
                <a16:creationId xmlns:a16="http://schemas.microsoft.com/office/drawing/2014/main" id="{AF720064-48A2-BC73-B299-1EA26D0925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AF2AAA65-BF88-63F5-CBAC-B3C7C5828D64}"/>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9594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up Conten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C1C29D-512B-7A5B-E889-F515A087D430}"/>
              </a:ext>
            </a:extLst>
          </p:cNvPr>
          <p:cNvSpPr>
            <a:spLocks noGrp="1"/>
          </p:cNvSpPr>
          <p:nvPr>
            <p:ph type="pic" sz="quarter" idx="15" hasCustomPrompt="1"/>
          </p:nvPr>
        </p:nvSpPr>
        <p:spPr>
          <a:xfrm>
            <a:off x="838200" y="2671762"/>
            <a:ext cx="5257800" cy="3684588"/>
          </a:xfrm>
        </p:spPr>
        <p:txBody>
          <a:bodyPr/>
          <a:lstStyle>
            <a:lvl1pPr>
              <a:defRPr>
                <a:solidFill>
                  <a:schemeClr val="accent4"/>
                </a:solidFill>
                <a:latin typeface="Franklin Gothic Medium" panose="020B0603020102020204" pitchFamily="34" charset="0"/>
              </a:defRPr>
            </a:lvl1pPr>
          </a:lstStyle>
          <a:p>
            <a:r>
              <a:rPr lang="en-US" dirty="0"/>
              <a:t>Picture</a:t>
            </a:r>
          </a:p>
        </p:txBody>
      </p:sp>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37557"/>
            <a:ext cx="7543236" cy="1258888"/>
          </a:xfrm>
        </p:spPr>
        <p:txBody>
          <a:bodyPr anchor="b" anchorCtr="0"/>
          <a:lstStyle>
            <a:lvl1pPr>
              <a:defRPr b="1" i="0">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6282258" y="2671762"/>
            <a:ext cx="5103812"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4719E6DF-B0B1-F583-CF13-50DE24759E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5" name="Graphic 4">
            <a:extLst>
              <a:ext uri="{FF2B5EF4-FFF2-40B4-BE49-F238E27FC236}">
                <a16:creationId xmlns:a16="http://schemas.microsoft.com/office/drawing/2014/main" id="{CB963F1F-B27A-9D1B-77C9-2DB3433ECFD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7" name="Picture 6" descr="Western Educational Equity Assistance Center logo">
            <a:extLst>
              <a:ext uri="{FF2B5EF4-FFF2-40B4-BE49-F238E27FC236}">
                <a16:creationId xmlns:a16="http://schemas.microsoft.com/office/drawing/2014/main" id="{D7A68CA4-F5CE-5B3A-09AE-8A28DC7A4138}"/>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30684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46187"/>
            <a:ext cx="7352975" cy="1258888"/>
          </a:xfrm>
        </p:spPr>
        <p:txBody>
          <a:bodyPr anchor="b" anchorCtr="0"/>
          <a:lstStyle>
            <a:lvl1pPr>
              <a:defRPr b="1">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839788" y="2658731"/>
            <a:ext cx="4990273"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8">
            <a:extLst>
              <a:ext uri="{FF2B5EF4-FFF2-40B4-BE49-F238E27FC236}">
                <a16:creationId xmlns:a16="http://schemas.microsoft.com/office/drawing/2014/main" id="{D363DC6D-C765-A9C6-0B10-7A54F77D4FBB}"/>
              </a:ext>
            </a:extLst>
          </p:cNvPr>
          <p:cNvSpPr>
            <a:spLocks noGrp="1"/>
          </p:cNvSpPr>
          <p:nvPr>
            <p:ph type="body" sz="quarter" idx="15"/>
          </p:nvPr>
        </p:nvSpPr>
        <p:spPr>
          <a:xfrm>
            <a:off x="6372220" y="2658731"/>
            <a:ext cx="4990274"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3DE4BB84-71D7-C46E-CEF1-E14D2EC715A7}"/>
              </a:ext>
            </a:extLst>
          </p:cNvPr>
          <p:cNvCxnSpPr/>
          <p:nvPr userDrawn="1"/>
        </p:nvCxnSpPr>
        <p:spPr>
          <a:xfrm>
            <a:off x="6096000" y="2671762"/>
            <a:ext cx="0" cy="3684588"/>
          </a:xfrm>
          <a:prstGeom prst="line">
            <a:avLst/>
          </a:prstGeom>
        </p:spPr>
        <p:style>
          <a:lnRef idx="1">
            <a:schemeClr val="accent6"/>
          </a:lnRef>
          <a:fillRef idx="0">
            <a:schemeClr val="accent6"/>
          </a:fillRef>
          <a:effectRef idx="0">
            <a:schemeClr val="accent6"/>
          </a:effectRef>
          <a:fontRef idx="minor">
            <a:schemeClr val="tx1"/>
          </a:fontRef>
        </p:style>
      </p:cxnSp>
      <p:pic>
        <p:nvPicPr>
          <p:cNvPr id="5" name="Graphic 4">
            <a:extLst>
              <a:ext uri="{FF2B5EF4-FFF2-40B4-BE49-F238E27FC236}">
                <a16:creationId xmlns:a16="http://schemas.microsoft.com/office/drawing/2014/main" id="{E94C78CE-DCF8-D5AB-991A-05062A93117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6" name="Graphic 5">
            <a:extLst>
              <a:ext uri="{FF2B5EF4-FFF2-40B4-BE49-F238E27FC236}">
                <a16:creationId xmlns:a16="http://schemas.microsoft.com/office/drawing/2014/main" id="{071573A5-1981-3002-184E-F78D87A02F2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8F50EE83-A7D7-C3B4-BEB5-0408E407C395}"/>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75862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inimal Slide for Ma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895349" y="911963"/>
            <a:ext cx="10458450" cy="1156673"/>
          </a:xfrm>
        </p:spPr>
        <p:txBody>
          <a:bodyPr anchor="t" anchorCtr="0">
            <a:noAutofit/>
          </a:bodyPr>
          <a:lstStyle>
            <a:lvl1pPr>
              <a:defRPr sz="44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895348" y="2289177"/>
            <a:ext cx="10458451" cy="4067174"/>
          </a:xfrm>
        </p:spPr>
        <p:txBody>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23510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114300" y="4822903"/>
            <a:ext cx="12306300" cy="214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2372129"/>
            <a:ext cx="3581401" cy="2026827"/>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4647904" y="2372130"/>
            <a:ext cx="6804070" cy="1487988"/>
          </a:xfrm>
        </p:spPr>
        <p:txBody>
          <a:bodyPr>
            <a:normAutofit/>
          </a:bodyPr>
          <a:lstStyle>
            <a:lvl1pPr marL="0" indent="0">
              <a:lnSpc>
                <a:spcPct val="11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rgbClr val="368167"/>
                </a:solidFill>
              </a:defRPr>
            </a:lvl2pPr>
            <a:lvl3pPr marL="685800">
              <a:defRPr>
                <a:solidFill>
                  <a:srgbClr val="341E72"/>
                </a:solidFill>
              </a:defRPr>
            </a:lvl3pPr>
            <a:lvl4pPr marL="960120" indent="-228600">
              <a:buFont typeface="Wingdings" pitchFamily="2" charset="2"/>
              <a:buChar char="§"/>
              <a:defRPr sz="1600" b="0">
                <a:solidFill>
                  <a:srgbClr val="341E72"/>
                </a:solidFill>
              </a:defRPr>
            </a:lvl4pPr>
            <a:lvl5pPr>
              <a:defRPr>
                <a:solidFill>
                  <a:schemeClr val="bg2">
                    <a:lumMod val="25000"/>
                  </a:schemeClr>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6785EE8C-0C67-ECB4-F569-BE8D5EF9EB59}"/>
              </a:ext>
            </a:extLst>
          </p:cNvPr>
          <p:cNvSpPr txBox="1"/>
          <p:nvPr userDrawn="1"/>
        </p:nvSpPr>
        <p:spPr>
          <a:xfrm>
            <a:off x="4647904" y="5114172"/>
            <a:ext cx="65274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2"/>
                </a:solidFill>
                <a:effectLst/>
                <a:latin typeface="Franklin Gothic Medium" panose="020B0603020102020204" pitchFamily="34" charset="0"/>
              </a:rPr>
              <a:t>WestEd</a:t>
            </a:r>
            <a:r>
              <a:rPr lang="en-US" sz="1400" dirty="0">
                <a:solidFill>
                  <a:schemeClr val="bg2"/>
                </a:solidFill>
                <a:effectLst/>
                <a:latin typeface="Franklin Gothic Medium" panose="020B0603020102020204" pitchFamily="34" charset="0"/>
              </a:rPr>
              <a:t> is a nonpartisan, nonprofit agency that conducts and applies research, develops evidence-based solutions, and provides services and resources in the realms of education, human development, and related fields, with the end goal of improving outcomes and ensuring equity for individuals from infancy through adulthood. For more information, visit </a:t>
            </a:r>
            <a:r>
              <a:rPr lang="en-US" sz="1400" u="sng" dirty="0" err="1">
                <a:solidFill>
                  <a:schemeClr val="bg2"/>
                </a:solidFill>
                <a:effectLst/>
                <a:latin typeface="Franklin Gothic Medium" panose="020B0603020102020204" pitchFamily="34" charset="0"/>
              </a:rPr>
              <a:t>WestEd.org</a:t>
            </a:r>
            <a:r>
              <a:rPr lang="en-US" sz="1400" dirty="0">
                <a:solidFill>
                  <a:schemeClr val="bg2"/>
                </a:solidFill>
                <a:effectLst/>
                <a:latin typeface="Franklin Gothic Medium" panose="020B0603020102020204" pitchFamily="34" charset="0"/>
              </a:rPr>
              <a:t>.</a:t>
            </a:r>
          </a:p>
          <a:p>
            <a:endParaRPr lang="en-US" sz="1400" dirty="0">
              <a:solidFill>
                <a:schemeClr val="bg2">
                  <a:lumMod val="90000"/>
                </a:schemeClr>
              </a:solidFill>
            </a:endParaRPr>
          </a:p>
        </p:txBody>
      </p:sp>
      <p:sp>
        <p:nvSpPr>
          <p:cNvPr id="13" name="TextBox 12">
            <a:extLst>
              <a:ext uri="{FF2B5EF4-FFF2-40B4-BE49-F238E27FC236}">
                <a16:creationId xmlns:a16="http://schemas.microsoft.com/office/drawing/2014/main" id="{3495BBBD-6B50-BB9E-775F-BB225EB4CDB0}"/>
              </a:ext>
            </a:extLst>
          </p:cNvPr>
          <p:cNvSpPr txBox="1"/>
          <p:nvPr userDrawn="1"/>
        </p:nvSpPr>
        <p:spPr>
          <a:xfrm>
            <a:off x="1079500" y="5114172"/>
            <a:ext cx="1828800" cy="338554"/>
          </a:xfrm>
          <a:prstGeom prst="rect">
            <a:avLst/>
          </a:prstGeom>
          <a:noFill/>
        </p:spPr>
        <p:txBody>
          <a:bodyPr wrap="square" rtlCol="0">
            <a:spAutoFit/>
          </a:bodyPr>
          <a:lstStyle/>
          <a:p>
            <a:r>
              <a:rPr lang="en-US" sz="1600" dirty="0">
                <a:solidFill>
                  <a:schemeClr val="accent1"/>
                </a:solidFill>
                <a:latin typeface="Franklin Gothic Medium" panose="020B0603020102020204" pitchFamily="34" charset="0"/>
              </a:rPr>
              <a:t>A Project of</a:t>
            </a:r>
          </a:p>
        </p:txBody>
      </p:sp>
      <p:pic>
        <p:nvPicPr>
          <p:cNvPr id="15" name="Picture 14" descr="WestEd Logo">
            <a:extLst>
              <a:ext uri="{FF2B5EF4-FFF2-40B4-BE49-F238E27FC236}">
                <a16:creationId xmlns:a16="http://schemas.microsoft.com/office/drawing/2014/main" id="{E5C5E63E-8E3E-064E-0360-A050E7B1E67A}"/>
              </a:ext>
            </a:extLst>
          </p:cNvPr>
          <p:cNvPicPr>
            <a:picLocks noChangeAspect="1"/>
          </p:cNvPicPr>
          <p:nvPr userDrawn="1"/>
        </p:nvPicPr>
        <p:blipFill>
          <a:blip r:embed="rId2"/>
          <a:stretch>
            <a:fillRect/>
          </a:stretch>
        </p:blipFill>
        <p:spPr>
          <a:xfrm>
            <a:off x="1168400" y="5432845"/>
            <a:ext cx="1771650" cy="311150"/>
          </a:xfrm>
          <a:prstGeom prst="rect">
            <a:avLst/>
          </a:prstGeom>
        </p:spPr>
      </p:pic>
      <p:pic>
        <p:nvPicPr>
          <p:cNvPr id="4" name="Picture 3" descr="Western Educational Equity Assistance Center logo">
            <a:extLst>
              <a:ext uri="{FF2B5EF4-FFF2-40B4-BE49-F238E27FC236}">
                <a16:creationId xmlns:a16="http://schemas.microsoft.com/office/drawing/2014/main" id="{27D0EE3D-F65B-F96D-479B-8090342E1063}"/>
              </a:ext>
            </a:extLst>
          </p:cNvPr>
          <p:cNvPicPr>
            <a:picLocks noChangeAspect="1"/>
          </p:cNvPicPr>
          <p:nvPr userDrawn="1"/>
        </p:nvPicPr>
        <p:blipFill>
          <a:blip r:embed="rId3"/>
          <a:stretch>
            <a:fillRect/>
          </a:stretch>
        </p:blipFill>
        <p:spPr>
          <a:xfrm>
            <a:off x="7014117" y="550333"/>
            <a:ext cx="4437857" cy="1097219"/>
          </a:xfrm>
          <a:prstGeom prst="rect">
            <a:avLst/>
          </a:prstGeom>
        </p:spPr>
      </p:pic>
      <p:pic>
        <p:nvPicPr>
          <p:cNvPr id="6" name="Graphic 5">
            <a:extLst>
              <a:ext uri="{FF2B5EF4-FFF2-40B4-BE49-F238E27FC236}">
                <a16:creationId xmlns:a16="http://schemas.microsoft.com/office/drawing/2014/main" id="{FEEEAFB4-8758-E911-7BFD-26F4781DED2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253514" cy="2815984"/>
          </a:xfrm>
          <a:prstGeom prst="rect">
            <a:avLst/>
          </a:prstGeom>
        </p:spPr>
      </p:pic>
      <p:sp>
        <p:nvSpPr>
          <p:cNvPr id="5" name="TextBox 4">
            <a:extLst>
              <a:ext uri="{FF2B5EF4-FFF2-40B4-BE49-F238E27FC236}">
                <a16:creationId xmlns:a16="http://schemas.microsoft.com/office/drawing/2014/main" id="{1C07EAA8-6477-9FCD-045D-82749F289764}"/>
              </a:ext>
            </a:extLst>
          </p:cNvPr>
          <p:cNvSpPr txBox="1"/>
          <p:nvPr userDrawn="1"/>
        </p:nvSpPr>
        <p:spPr>
          <a:xfrm>
            <a:off x="1885241" y="6441122"/>
            <a:ext cx="8421518" cy="430887"/>
          </a:xfrm>
          <a:prstGeom prst="rect">
            <a:avLst/>
          </a:prstGeom>
          <a:noFill/>
        </p:spPr>
        <p:txBody>
          <a:bodyPr wrap="square" rtlCol="0">
            <a:spAutoFit/>
          </a:bodyPr>
          <a:lstStyle/>
          <a:p>
            <a:r>
              <a:rPr lang="en-US" sz="1100" b="0" i="0" dirty="0">
                <a:solidFill>
                  <a:schemeClr val="accent1"/>
                </a:solidFill>
                <a:effectLst/>
                <a:latin typeface="Franklin Gothic Medium" panose="020B0603020102020204" pitchFamily="34" charset="0"/>
              </a:rPr>
              <a:t>The contents of this presentation were developed under a grant from the Department of Education. However, the contents do not necessarily represent the policy of the Department of Education, and you should not assume endorsement by the Federal government.</a:t>
            </a:r>
            <a:endParaRPr lang="en-US" sz="1100"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61905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256E-02A2-65FC-9E1B-2AFB4611C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9BA67B-AF57-34C5-53B1-2B78415B5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1A0A9A-CCE5-271F-5C6A-41C589EC7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7E971-BCB2-0645-A914-450D7F5E49E8}" type="datetimeFigureOut">
              <a:rPr lang="en-US" smtClean="0"/>
              <a:t>9/12/23</a:t>
            </a:fld>
            <a:endParaRPr lang="en-US"/>
          </a:p>
        </p:txBody>
      </p:sp>
      <p:sp>
        <p:nvSpPr>
          <p:cNvPr id="5" name="Footer Placeholder 4">
            <a:extLst>
              <a:ext uri="{FF2B5EF4-FFF2-40B4-BE49-F238E27FC236}">
                <a16:creationId xmlns:a16="http://schemas.microsoft.com/office/drawing/2014/main" id="{AB13200B-3126-87FF-3A22-756111703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7341B-C4DC-EEDD-7405-AA2480447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4821BF"/>
                </a:solidFill>
                <a:latin typeface="Helvetica" pitchFamily="2" charset="0"/>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3258928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60" r:id="rId5"/>
    <p:sldLayoutId id="2147483653" r:id="rId6"/>
    <p:sldLayoutId id="2147483663" r:id="rId7"/>
    <p:sldLayoutId id="2147483661"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2.ed.gov/about/offices/list/ocr/lgbt.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2.ed.gov/about/offices/list/ocr/docs/lgbtqi-student-resources-toolkit-062023.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crcas.ed.gov/content/ocr-complaint-assessment-syste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2.ed.gov/about/offices/list/oese/oshs/emergingpractices.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2.ed.gov/about/offices/list/ocr/docs/ocr-factsheet-tix-202106.pdf" TargetMode="External"/><Relationship Id="rId5" Type="http://schemas.openxmlformats.org/officeDocument/2006/relationships/hyperlink" Target="https://www2.ed.gov/about/offices/list/ocr/docs/ed-factsheet-transgender-202106.pdf" TargetMode="External"/><Relationship Id="rId4" Type="http://schemas.openxmlformats.org/officeDocument/2006/relationships/hyperlink" Target="https://www2.ed.gov/about/offices/list/ocr/docs/ocr-factsheet-intersex-202110.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vinfo.gov/content/pkg/FR-2021-01-25/pdf/2021-01761.pdf" TargetMode="External"/><Relationship Id="rId2" Type="http://schemas.openxmlformats.org/officeDocument/2006/relationships/hyperlink" Target="https://www.govinfo.gov/content/pkg/FR-2022-06-21/pdf/2022-13391.pdf" TargetMode="External"/><Relationship Id="rId1" Type="http://schemas.openxmlformats.org/officeDocument/2006/relationships/slideLayout" Target="../slideLayouts/slideLayout5.xml"/><Relationship Id="rId4" Type="http://schemas.openxmlformats.org/officeDocument/2006/relationships/hyperlink" Target="https://www.govinfo.gov/content/pkg/FR-2021-03-11/pdf/2021-05200.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wilsonm@prel.org" TargetMode="External"/><Relationship Id="rId2" Type="http://schemas.openxmlformats.org/officeDocument/2006/relationships/hyperlink" Target="https://weeac.wested.or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info.gov/link/uscode/20/1681"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2.ed.gov/about/offices/list/ocr/docs/t9-ath-nprm-factsheet.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D566B-0B97-41C3-E3B1-C0161711E406}"/>
              </a:ext>
            </a:extLst>
          </p:cNvPr>
          <p:cNvSpPr>
            <a:spLocks noGrp="1"/>
          </p:cNvSpPr>
          <p:nvPr>
            <p:ph type="ctrTitle"/>
          </p:nvPr>
        </p:nvSpPr>
        <p:spPr>
          <a:xfrm>
            <a:off x="5768553" y="1992002"/>
            <a:ext cx="6311152" cy="2175192"/>
          </a:xfrm>
        </p:spPr>
        <p:txBody>
          <a:bodyPr/>
          <a:lstStyle/>
          <a:p>
            <a:r>
              <a:rPr lang="en-US" sz="4800" dirty="0"/>
              <a:t>Supporting transgender and gender non-conforming students</a:t>
            </a:r>
            <a:endParaRPr lang="en-US" sz="4800" dirty="0">
              <a:solidFill>
                <a:schemeClr val="bg1"/>
              </a:solidFill>
            </a:endParaRPr>
          </a:p>
        </p:txBody>
      </p:sp>
      <p:sp>
        <p:nvSpPr>
          <p:cNvPr id="5" name="Subtitle 4">
            <a:extLst>
              <a:ext uri="{FF2B5EF4-FFF2-40B4-BE49-F238E27FC236}">
                <a16:creationId xmlns:a16="http://schemas.microsoft.com/office/drawing/2014/main" id="{DEEB98A3-D55B-8E08-B8DC-611FC0A9DE58}"/>
              </a:ext>
            </a:extLst>
          </p:cNvPr>
          <p:cNvSpPr>
            <a:spLocks noGrp="1"/>
          </p:cNvSpPr>
          <p:nvPr>
            <p:ph type="subTitle" idx="1"/>
          </p:nvPr>
        </p:nvSpPr>
        <p:spPr/>
        <p:txBody>
          <a:bodyPr/>
          <a:lstStyle/>
          <a:p>
            <a:r>
              <a:rPr lang="en-US" dirty="0"/>
              <a:t>Presented to American Samoa Department of Education </a:t>
            </a:r>
          </a:p>
          <a:p>
            <a:r>
              <a:rPr lang="en-US" dirty="0"/>
              <a:t>September 12, 2023</a:t>
            </a:r>
          </a:p>
        </p:txBody>
      </p:sp>
    </p:spTree>
    <p:extLst>
      <p:ext uri="{BB962C8B-B14F-4D97-AF65-F5344CB8AC3E}">
        <p14:creationId xmlns:p14="http://schemas.microsoft.com/office/powerpoint/2010/main" val="42716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D90E-2EC8-48EE-870A-2679C39BBC80}"/>
              </a:ext>
            </a:extLst>
          </p:cNvPr>
          <p:cNvSpPr>
            <a:spLocks noGrp="1"/>
          </p:cNvSpPr>
          <p:nvPr>
            <p:ph type="title"/>
          </p:nvPr>
        </p:nvSpPr>
        <p:spPr/>
        <p:txBody>
          <a:bodyPr/>
          <a:lstStyle/>
          <a:p>
            <a:r>
              <a:rPr lang="en-US" dirty="0"/>
              <a:t>Policies and Practices to Support Transgender Students (Cont.)</a:t>
            </a:r>
          </a:p>
        </p:txBody>
      </p:sp>
      <p:sp>
        <p:nvSpPr>
          <p:cNvPr id="3" name="Content Placeholder 2">
            <a:extLst>
              <a:ext uri="{FF2B5EF4-FFF2-40B4-BE49-F238E27FC236}">
                <a16:creationId xmlns:a16="http://schemas.microsoft.com/office/drawing/2014/main" id="{2A209579-C35E-16F4-8470-F868E9BA554B}"/>
              </a:ext>
            </a:extLst>
          </p:cNvPr>
          <p:cNvSpPr>
            <a:spLocks noGrp="1"/>
          </p:cNvSpPr>
          <p:nvPr>
            <p:ph idx="1"/>
          </p:nvPr>
        </p:nvSpPr>
        <p:spPr/>
        <p:txBody>
          <a:bodyPr/>
          <a:lstStyle/>
          <a:p>
            <a:r>
              <a:rPr lang="en-US" b="1" dirty="0"/>
              <a:t>Adopting policies </a:t>
            </a:r>
            <a:r>
              <a:rPr lang="en-US" dirty="0"/>
              <a:t>that respect all students’ gender identities—such as the use the name a student goes by and pronouns that reflect a student’s gender identity.</a:t>
            </a:r>
          </a:p>
          <a:p>
            <a:r>
              <a:rPr lang="en-US" b="1" dirty="0"/>
              <a:t>Implementing policies </a:t>
            </a:r>
            <a:r>
              <a:rPr lang="en-US" dirty="0"/>
              <a:t>to safeguard students’ privacy—such as maintaining the confidentiality of a student’s birth name or sex assigned at birth if the student wishes to keep this information private, unless the disclosure is legally required.</a:t>
            </a:r>
          </a:p>
        </p:txBody>
      </p:sp>
    </p:spTree>
    <p:extLst>
      <p:ext uri="{BB962C8B-B14F-4D97-AF65-F5344CB8AC3E}">
        <p14:creationId xmlns:p14="http://schemas.microsoft.com/office/powerpoint/2010/main" val="277576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775D-DD18-8C7E-4CB1-01383FC2294D}"/>
              </a:ext>
            </a:extLst>
          </p:cNvPr>
          <p:cNvSpPr>
            <a:spLocks noGrp="1"/>
          </p:cNvSpPr>
          <p:nvPr>
            <p:ph type="title"/>
          </p:nvPr>
        </p:nvSpPr>
        <p:spPr/>
        <p:txBody>
          <a:bodyPr/>
          <a:lstStyle/>
          <a:p>
            <a:r>
              <a:rPr lang="en-US" dirty="0"/>
              <a:t>Policies and Practices to Support Transgender Students (Cont.)</a:t>
            </a:r>
          </a:p>
        </p:txBody>
      </p:sp>
      <p:sp>
        <p:nvSpPr>
          <p:cNvPr id="3" name="Content Placeholder 2">
            <a:extLst>
              <a:ext uri="{FF2B5EF4-FFF2-40B4-BE49-F238E27FC236}">
                <a16:creationId xmlns:a16="http://schemas.microsoft.com/office/drawing/2014/main" id="{BFF8FFB6-4EE7-0F9F-71E6-992D99D783E5}"/>
              </a:ext>
            </a:extLst>
          </p:cNvPr>
          <p:cNvSpPr>
            <a:spLocks noGrp="1"/>
          </p:cNvSpPr>
          <p:nvPr>
            <p:ph idx="1"/>
          </p:nvPr>
        </p:nvSpPr>
        <p:spPr/>
        <p:txBody>
          <a:bodyPr/>
          <a:lstStyle/>
          <a:p>
            <a:r>
              <a:rPr lang="en-US" dirty="0"/>
              <a:t>Adopting </a:t>
            </a:r>
            <a:r>
              <a:rPr lang="en-US" b="1" dirty="0"/>
              <a:t>policies or model plans </a:t>
            </a:r>
            <a:r>
              <a:rPr lang="en-US" dirty="0"/>
              <a:t>to guide school staff on how to support students and communicate with families, such as developmentally appropriate protocols and communication procedures, and a checklist of issues to discuss with the student and their family.</a:t>
            </a:r>
          </a:p>
        </p:txBody>
      </p:sp>
    </p:spTree>
    <p:extLst>
      <p:ext uri="{BB962C8B-B14F-4D97-AF65-F5344CB8AC3E}">
        <p14:creationId xmlns:p14="http://schemas.microsoft.com/office/powerpoint/2010/main" val="369462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F3FC-C93A-3A3C-FC00-2446A9C49C6A}"/>
              </a:ext>
            </a:extLst>
          </p:cNvPr>
          <p:cNvSpPr>
            <a:spLocks noGrp="1"/>
          </p:cNvSpPr>
          <p:nvPr>
            <p:ph type="title"/>
          </p:nvPr>
        </p:nvSpPr>
        <p:spPr/>
        <p:txBody>
          <a:bodyPr/>
          <a:lstStyle/>
          <a:p>
            <a:r>
              <a:rPr lang="en-US" dirty="0"/>
              <a:t>Policies and Practices to Support Transgender Students (Cont.)</a:t>
            </a:r>
          </a:p>
        </p:txBody>
      </p:sp>
      <p:sp>
        <p:nvSpPr>
          <p:cNvPr id="3" name="Content Placeholder 2">
            <a:extLst>
              <a:ext uri="{FF2B5EF4-FFF2-40B4-BE49-F238E27FC236}">
                <a16:creationId xmlns:a16="http://schemas.microsoft.com/office/drawing/2014/main" id="{0B599F57-0037-CD03-05AE-C8F0C699A0BD}"/>
              </a:ext>
            </a:extLst>
          </p:cNvPr>
          <p:cNvSpPr>
            <a:spLocks noGrp="1"/>
          </p:cNvSpPr>
          <p:nvPr>
            <p:ph idx="1"/>
          </p:nvPr>
        </p:nvSpPr>
        <p:spPr/>
        <p:txBody>
          <a:bodyPr/>
          <a:lstStyle/>
          <a:p>
            <a:pPr marL="457200" indent="-457200">
              <a:buFont typeface="Arial" panose="020B0604020202020204" pitchFamily="34" charset="0"/>
              <a:buChar char="•"/>
            </a:pPr>
            <a:r>
              <a:rPr lang="en-US" dirty="0"/>
              <a:t>Facilitating </a:t>
            </a:r>
            <a:r>
              <a:rPr lang="en-US" b="1" dirty="0"/>
              <a:t>opportunities for students to find support with peers, teachers, faculty, and staff</a:t>
            </a:r>
            <a:r>
              <a:rPr lang="en-US" dirty="0"/>
              <a:t>, such as student-led organizations, and identifying safe spaces on campus.</a:t>
            </a:r>
          </a:p>
          <a:p>
            <a:pPr marL="457200" indent="-457200">
              <a:buFont typeface="Arial" panose="020B0604020202020204" pitchFamily="34" charset="0"/>
              <a:buChar char="•"/>
            </a:pPr>
            <a:r>
              <a:rPr lang="en-US" dirty="0"/>
              <a:t>Providing </a:t>
            </a:r>
            <a:r>
              <a:rPr lang="en-US" b="1" dirty="0"/>
              <a:t>professional development opportunities for educators </a:t>
            </a:r>
            <a:r>
              <a:rPr lang="en-US" dirty="0"/>
              <a:t>on equitable and supportive treatment of historically underserved students, including LGBTQ+ youth, and taking steps to promote </a:t>
            </a:r>
            <a:r>
              <a:rPr lang="en-US" b="1" dirty="0"/>
              <a:t>increased diversity among educators</a:t>
            </a:r>
            <a:r>
              <a:rPr lang="en-US" dirty="0"/>
              <a:t>.</a:t>
            </a:r>
          </a:p>
        </p:txBody>
      </p:sp>
    </p:spTree>
    <p:extLst>
      <p:ext uri="{BB962C8B-B14F-4D97-AF65-F5344CB8AC3E}">
        <p14:creationId xmlns:p14="http://schemas.microsoft.com/office/powerpoint/2010/main" val="256389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9798-38BD-0BC3-82BB-E9F58D9731AB}"/>
              </a:ext>
            </a:extLst>
          </p:cNvPr>
          <p:cNvSpPr>
            <a:spLocks noGrp="1"/>
          </p:cNvSpPr>
          <p:nvPr>
            <p:ph type="title"/>
          </p:nvPr>
        </p:nvSpPr>
        <p:spPr/>
        <p:txBody>
          <a:bodyPr/>
          <a:lstStyle/>
          <a:p>
            <a:r>
              <a:rPr lang="en-US" dirty="0"/>
              <a:t>Common Questions and Considerations</a:t>
            </a:r>
          </a:p>
        </p:txBody>
      </p:sp>
    </p:spTree>
    <p:extLst>
      <p:ext uri="{BB962C8B-B14F-4D97-AF65-F5344CB8AC3E}">
        <p14:creationId xmlns:p14="http://schemas.microsoft.com/office/powerpoint/2010/main" val="322661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6642-1D48-83A2-2EFB-D213E8BE3D70}"/>
              </a:ext>
            </a:extLst>
          </p:cNvPr>
          <p:cNvSpPr>
            <a:spLocks noGrp="1"/>
          </p:cNvSpPr>
          <p:nvPr>
            <p:ph type="title"/>
          </p:nvPr>
        </p:nvSpPr>
        <p:spPr/>
        <p:txBody>
          <a:bodyPr/>
          <a:lstStyle/>
          <a:p>
            <a:r>
              <a:rPr lang="en-US" dirty="0"/>
              <a:t>Privacy, Confidentiality, Student Records</a:t>
            </a:r>
          </a:p>
        </p:txBody>
      </p:sp>
      <p:sp>
        <p:nvSpPr>
          <p:cNvPr id="3" name="Content Placeholder 2">
            <a:extLst>
              <a:ext uri="{FF2B5EF4-FFF2-40B4-BE49-F238E27FC236}">
                <a16:creationId xmlns:a16="http://schemas.microsoft.com/office/drawing/2014/main" id="{F848A684-197B-612A-D64D-175BBB1A7DEA}"/>
              </a:ext>
            </a:extLst>
          </p:cNvPr>
          <p:cNvSpPr>
            <a:spLocks noGrp="1"/>
          </p:cNvSpPr>
          <p:nvPr>
            <p:ph idx="1"/>
          </p:nvPr>
        </p:nvSpPr>
        <p:spPr/>
        <p:txBody>
          <a:bodyPr/>
          <a:lstStyle/>
          <a:p>
            <a:r>
              <a:rPr lang="en-US" dirty="0"/>
              <a:t>How can schools protect a transgender student’s privacy regarding transgender status?</a:t>
            </a:r>
          </a:p>
          <a:p>
            <a:r>
              <a:rPr lang="en-US" dirty="0"/>
              <a:t>How can schools ensure that a transgender student is called by the appropriate name and pronouns</a:t>
            </a:r>
          </a:p>
          <a:p>
            <a:r>
              <a:rPr lang="en-US" dirty="0"/>
              <a:t>How do schools handle requests to change the name or sex designation on a student’s records?</a:t>
            </a:r>
          </a:p>
        </p:txBody>
      </p:sp>
    </p:spTree>
    <p:extLst>
      <p:ext uri="{BB962C8B-B14F-4D97-AF65-F5344CB8AC3E}">
        <p14:creationId xmlns:p14="http://schemas.microsoft.com/office/powerpoint/2010/main" val="178250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A578-F91A-20E6-030E-94A8B641CEAF}"/>
              </a:ext>
            </a:extLst>
          </p:cNvPr>
          <p:cNvSpPr>
            <a:spLocks noGrp="1"/>
          </p:cNvSpPr>
          <p:nvPr>
            <p:ph type="title"/>
          </p:nvPr>
        </p:nvSpPr>
        <p:spPr/>
        <p:txBody>
          <a:bodyPr/>
          <a:lstStyle/>
          <a:p>
            <a:r>
              <a:rPr lang="en-US" dirty="0"/>
              <a:t>Sex-Segregated Activities and Facilities</a:t>
            </a:r>
          </a:p>
        </p:txBody>
      </p:sp>
      <p:sp>
        <p:nvSpPr>
          <p:cNvPr id="3" name="Content Placeholder 2">
            <a:extLst>
              <a:ext uri="{FF2B5EF4-FFF2-40B4-BE49-F238E27FC236}">
                <a16:creationId xmlns:a16="http://schemas.microsoft.com/office/drawing/2014/main" id="{A35CBE0F-0BF7-79B3-C876-A1A4A4BA60A2}"/>
              </a:ext>
            </a:extLst>
          </p:cNvPr>
          <p:cNvSpPr>
            <a:spLocks noGrp="1"/>
          </p:cNvSpPr>
          <p:nvPr>
            <p:ph idx="1"/>
          </p:nvPr>
        </p:nvSpPr>
        <p:spPr>
          <a:xfrm>
            <a:off x="952499" y="2394608"/>
            <a:ext cx="10401302" cy="3522663"/>
          </a:xfrm>
        </p:spPr>
        <p:txBody>
          <a:bodyPr/>
          <a:lstStyle/>
          <a:p>
            <a:pPr marL="457200" indent="-457200">
              <a:buFont typeface="Arial" panose="020B0604020202020204" pitchFamily="34" charset="0"/>
              <a:buChar char="•"/>
            </a:pPr>
            <a:r>
              <a:rPr lang="en-US" dirty="0"/>
              <a:t>How can schools ensure transgender students access to facilities consistent with their gender identity?</a:t>
            </a:r>
          </a:p>
          <a:p>
            <a:pPr marL="457200" indent="-457200">
              <a:buFont typeface="Arial" panose="020B0604020202020204" pitchFamily="34" charset="0"/>
              <a:buChar char="•"/>
            </a:pPr>
            <a:r>
              <a:rPr lang="en-US" dirty="0"/>
              <a:t>How do schools protect the privacy rights of all students in restrooms or locker rooms?</a:t>
            </a:r>
          </a:p>
          <a:p>
            <a:pPr marL="457200" indent="-457200">
              <a:buFont typeface="Arial" panose="020B0604020202020204" pitchFamily="34" charset="0"/>
              <a:buChar char="•"/>
            </a:pPr>
            <a:r>
              <a:rPr lang="en-US" dirty="0"/>
              <a:t>How do schools ensure that transgender students have the opportunity to participate in physical education and athletics consistent with their gender identity?</a:t>
            </a:r>
          </a:p>
          <a:p>
            <a:endParaRPr lang="en-US" dirty="0"/>
          </a:p>
        </p:txBody>
      </p:sp>
    </p:spTree>
    <p:extLst>
      <p:ext uri="{BB962C8B-B14F-4D97-AF65-F5344CB8AC3E}">
        <p14:creationId xmlns:p14="http://schemas.microsoft.com/office/powerpoint/2010/main" val="325892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F1B9-626F-9375-F1F3-58291BE9C115}"/>
              </a:ext>
            </a:extLst>
          </p:cNvPr>
          <p:cNvSpPr>
            <a:spLocks noGrp="1"/>
          </p:cNvSpPr>
          <p:nvPr>
            <p:ph type="title"/>
          </p:nvPr>
        </p:nvSpPr>
        <p:spPr/>
        <p:txBody>
          <a:bodyPr/>
          <a:lstStyle/>
          <a:p>
            <a:r>
              <a:rPr lang="en-US" dirty="0"/>
              <a:t>Additional Questions &amp; Discussion</a:t>
            </a:r>
          </a:p>
        </p:txBody>
      </p:sp>
      <p:sp>
        <p:nvSpPr>
          <p:cNvPr id="3" name="Content Placeholder 2">
            <a:extLst>
              <a:ext uri="{FF2B5EF4-FFF2-40B4-BE49-F238E27FC236}">
                <a16:creationId xmlns:a16="http://schemas.microsoft.com/office/drawing/2014/main" id="{F9531453-FEC1-457B-FA55-9D366EB80F98}"/>
              </a:ext>
            </a:extLst>
          </p:cNvPr>
          <p:cNvSpPr>
            <a:spLocks noGrp="1"/>
          </p:cNvSpPr>
          <p:nvPr>
            <p:ph idx="1"/>
          </p:nvPr>
        </p:nvSpPr>
        <p:spPr>
          <a:xfrm>
            <a:off x="952499" y="2587770"/>
            <a:ext cx="10401302" cy="3522663"/>
          </a:xfrm>
        </p:spPr>
        <p:txBody>
          <a:bodyPr/>
          <a:lstStyle/>
          <a:p>
            <a:pPr marL="457200" indent="-457200">
              <a:buFont typeface="Arial" panose="020B0604020202020204" pitchFamily="34" charset="0"/>
              <a:buChar char="•"/>
            </a:pPr>
            <a:r>
              <a:rPr lang="en-US" dirty="0"/>
              <a:t>How do school dress codes apply to transgender students?</a:t>
            </a:r>
          </a:p>
          <a:p>
            <a:pPr marL="457200" indent="-457200">
              <a:buFont typeface="Arial" panose="020B0604020202020204" pitchFamily="34" charset="0"/>
              <a:buChar char="•"/>
            </a:pPr>
            <a:r>
              <a:rPr lang="en-US" dirty="0"/>
              <a:t>How can schools address bullying and harassment of transgender students?</a:t>
            </a:r>
          </a:p>
          <a:p>
            <a:pPr marL="457200" indent="-457200">
              <a:buFont typeface="Arial" panose="020B0604020202020204" pitchFamily="34" charset="0"/>
              <a:buChar char="•"/>
            </a:pPr>
            <a:r>
              <a:rPr lang="en-US" dirty="0"/>
              <a:t>How can school psychologists, counselors, nurses, and school social workers support transgender students?</a:t>
            </a:r>
          </a:p>
          <a:p>
            <a:pPr marL="457200" indent="-457200">
              <a:buFont typeface="Arial" panose="020B0604020202020204" pitchFamily="34" charset="0"/>
              <a:buChar char="•"/>
            </a:pPr>
            <a:r>
              <a:rPr lang="en-US" dirty="0"/>
              <a:t>How can schools respond to complaints about the way transgender students are treated?</a:t>
            </a:r>
          </a:p>
        </p:txBody>
      </p:sp>
    </p:spTree>
    <p:extLst>
      <p:ext uri="{BB962C8B-B14F-4D97-AF65-F5344CB8AC3E}">
        <p14:creationId xmlns:p14="http://schemas.microsoft.com/office/powerpoint/2010/main" val="98870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A5DD-9CEA-41A5-CF40-CCE7DC6816AF}"/>
              </a:ext>
            </a:extLst>
          </p:cNvPr>
          <p:cNvSpPr>
            <a:spLocks noGrp="1"/>
          </p:cNvSpPr>
          <p:nvPr>
            <p:ph type="title"/>
          </p:nvPr>
        </p:nvSpPr>
        <p:spPr/>
        <p:txBody>
          <a:bodyPr/>
          <a:lstStyle/>
          <a:p>
            <a:r>
              <a:rPr lang="en-US" dirty="0"/>
              <a:t>Additional Questions &amp; Discussion (Cont.)</a:t>
            </a:r>
          </a:p>
        </p:txBody>
      </p:sp>
      <p:sp>
        <p:nvSpPr>
          <p:cNvPr id="3" name="Content Placeholder 2">
            <a:extLst>
              <a:ext uri="{FF2B5EF4-FFF2-40B4-BE49-F238E27FC236}">
                <a16:creationId xmlns:a16="http://schemas.microsoft.com/office/drawing/2014/main" id="{22696E5E-9733-A642-269A-D27C6A1FF491}"/>
              </a:ext>
            </a:extLst>
          </p:cNvPr>
          <p:cNvSpPr>
            <a:spLocks noGrp="1"/>
          </p:cNvSpPr>
          <p:nvPr>
            <p:ph idx="1"/>
          </p:nvPr>
        </p:nvSpPr>
        <p:spPr/>
        <p:txBody>
          <a:bodyPr/>
          <a:lstStyle/>
          <a:p>
            <a:r>
              <a:rPr lang="en-US" dirty="0"/>
              <a:t>What topics might schools address when training staff on issues related to transgender students?</a:t>
            </a:r>
          </a:p>
          <a:p>
            <a:r>
              <a:rPr lang="en-US" dirty="0"/>
              <a:t>How can schools foster respect for transgender students among members of the broader school community?</a:t>
            </a:r>
          </a:p>
          <a:p>
            <a:r>
              <a:rPr lang="en-US" dirty="0"/>
              <a:t>How can schools better understand individual preferences and the diverse ways that students describe and express their gender? </a:t>
            </a:r>
          </a:p>
          <a:p>
            <a:endParaRPr lang="en-US" dirty="0"/>
          </a:p>
        </p:txBody>
      </p:sp>
    </p:spTree>
    <p:extLst>
      <p:ext uri="{BB962C8B-B14F-4D97-AF65-F5344CB8AC3E}">
        <p14:creationId xmlns:p14="http://schemas.microsoft.com/office/powerpoint/2010/main" val="309681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8EE4-0925-44F6-E854-1C05C719C3AB}"/>
              </a:ext>
            </a:extLst>
          </p:cNvPr>
          <p:cNvSpPr>
            <a:spLocks noGrp="1"/>
          </p:cNvSpPr>
          <p:nvPr>
            <p:ph type="title"/>
          </p:nvPr>
        </p:nvSpPr>
        <p:spPr/>
        <p:txBody>
          <a:bodyPr>
            <a:noAutofit/>
          </a:bodyPr>
          <a:lstStyle/>
          <a:p>
            <a:r>
              <a:rPr lang="en-US" sz="5000" b="0" dirty="0"/>
              <a:t>How does the U.S. Department of Education support transgender students who experience discrimination? </a:t>
            </a:r>
          </a:p>
        </p:txBody>
      </p:sp>
    </p:spTree>
    <p:extLst>
      <p:ext uri="{BB962C8B-B14F-4D97-AF65-F5344CB8AC3E}">
        <p14:creationId xmlns:p14="http://schemas.microsoft.com/office/powerpoint/2010/main" val="337685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5765-667A-9C35-A167-8F7653E7219F}"/>
              </a:ext>
            </a:extLst>
          </p:cNvPr>
          <p:cNvSpPr>
            <a:spLocks noGrp="1"/>
          </p:cNvSpPr>
          <p:nvPr>
            <p:ph type="title"/>
          </p:nvPr>
        </p:nvSpPr>
        <p:spPr/>
        <p:txBody>
          <a:bodyPr/>
          <a:lstStyle/>
          <a:p>
            <a:r>
              <a:rPr lang="en-US" dirty="0"/>
              <a:t>U.S. Department of Education Supports</a:t>
            </a:r>
          </a:p>
        </p:txBody>
      </p:sp>
      <p:sp>
        <p:nvSpPr>
          <p:cNvPr id="3" name="Content Placeholder 2">
            <a:extLst>
              <a:ext uri="{FF2B5EF4-FFF2-40B4-BE49-F238E27FC236}">
                <a16:creationId xmlns:a16="http://schemas.microsoft.com/office/drawing/2014/main" id="{8D4F771C-F15A-86E0-1E46-6D9368A917DA}"/>
              </a:ext>
            </a:extLst>
          </p:cNvPr>
          <p:cNvSpPr>
            <a:spLocks noGrp="1"/>
          </p:cNvSpPr>
          <p:nvPr>
            <p:ph idx="1"/>
          </p:nvPr>
        </p:nvSpPr>
        <p:spPr>
          <a:xfrm>
            <a:off x="952499" y="2597127"/>
            <a:ext cx="10401302" cy="3522663"/>
          </a:xfrm>
        </p:spPr>
        <p:txBody>
          <a:bodyPr/>
          <a:lstStyle/>
          <a:p>
            <a:pPr marL="457200" indent="-457200">
              <a:buFont typeface="Arial" panose="020B0604020202020204" pitchFamily="34" charset="0"/>
              <a:buChar char="•"/>
            </a:pPr>
            <a:r>
              <a:rPr lang="en-US" dirty="0"/>
              <a:t>Provision of assistance and resources, and by enforcing Title IX of the Education Amendments of 1972.</a:t>
            </a:r>
          </a:p>
          <a:p>
            <a:pPr marL="457200" indent="-457200">
              <a:buFont typeface="Arial" panose="020B0604020202020204" pitchFamily="34" charset="0"/>
              <a:buChar char="•"/>
            </a:pPr>
            <a:r>
              <a:rPr lang="en-US" dirty="0"/>
              <a:t>Public schools can also contact the Department funded Equity Assistance Centers (like us!) to request technical assistance, including teacher training, in equity matters related to serving LGBTQIA + students in their school.</a:t>
            </a:r>
          </a:p>
        </p:txBody>
      </p:sp>
    </p:spTree>
    <p:extLst>
      <p:ext uri="{BB962C8B-B14F-4D97-AF65-F5344CB8AC3E}">
        <p14:creationId xmlns:p14="http://schemas.microsoft.com/office/powerpoint/2010/main" val="3857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0A7B-0436-C06A-B005-CC2B174C1FAA}"/>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A68CFA60-7F28-8BF3-C266-640E9BEA7D1A}"/>
              </a:ext>
            </a:extLst>
          </p:cNvPr>
          <p:cNvSpPr>
            <a:spLocks noGrp="1"/>
          </p:cNvSpPr>
          <p:nvPr>
            <p:ph idx="1"/>
          </p:nvPr>
        </p:nvSpPr>
        <p:spPr>
          <a:xfrm>
            <a:off x="952499" y="2394608"/>
            <a:ext cx="10401302" cy="3522663"/>
          </a:xfrm>
        </p:spPr>
        <p:txBody>
          <a:bodyPr/>
          <a:lstStyle/>
          <a:p>
            <a:r>
              <a:rPr lang="en-US" sz="2400" dirty="0"/>
              <a:t>To build knowledge of supports and resources for transgender and gender non-conforming students.</a:t>
            </a:r>
          </a:p>
          <a:p>
            <a:r>
              <a:rPr lang="en-US" sz="2400" dirty="0"/>
              <a:t>To support ASDOE in ensuring equal access to education and the promotion of educational excellence through enforcement of civil rights in our nation's schools.</a:t>
            </a:r>
          </a:p>
          <a:p>
            <a:r>
              <a:rPr lang="en-US" sz="2400" dirty="0"/>
              <a:t>To strengthen protections for all students from discrimination and harassment based on race, color, national origin, sex, disability, and </a:t>
            </a:r>
            <a:r>
              <a:rPr lang="en-US" sz="2400"/>
              <a:t>age.</a:t>
            </a:r>
            <a:endParaRPr lang="en-US" sz="2400" dirty="0"/>
          </a:p>
        </p:txBody>
      </p:sp>
    </p:spTree>
    <p:extLst>
      <p:ext uri="{BB962C8B-B14F-4D97-AF65-F5344CB8AC3E}">
        <p14:creationId xmlns:p14="http://schemas.microsoft.com/office/powerpoint/2010/main" val="315730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4B93-FD66-5EC4-B795-379A0013BB0E}"/>
              </a:ext>
            </a:extLst>
          </p:cNvPr>
          <p:cNvSpPr>
            <a:spLocks noGrp="1"/>
          </p:cNvSpPr>
          <p:nvPr>
            <p:ph type="title"/>
          </p:nvPr>
        </p:nvSpPr>
        <p:spPr/>
        <p:txBody>
          <a:bodyPr/>
          <a:lstStyle/>
          <a:p>
            <a:r>
              <a:rPr lang="en-US" dirty="0"/>
              <a:t>U.S. Department of Education Supports</a:t>
            </a:r>
          </a:p>
        </p:txBody>
      </p:sp>
      <p:sp>
        <p:nvSpPr>
          <p:cNvPr id="3" name="Content Placeholder 2">
            <a:extLst>
              <a:ext uri="{FF2B5EF4-FFF2-40B4-BE49-F238E27FC236}">
                <a16:creationId xmlns:a16="http://schemas.microsoft.com/office/drawing/2014/main" id="{FD045054-9528-88F0-6A82-BCA6DC34827A}"/>
              </a:ext>
            </a:extLst>
          </p:cNvPr>
          <p:cNvSpPr>
            <a:spLocks noGrp="1"/>
          </p:cNvSpPr>
          <p:nvPr>
            <p:ph idx="1"/>
          </p:nvPr>
        </p:nvSpPr>
        <p:spPr/>
        <p:txBody>
          <a:bodyPr/>
          <a:lstStyle/>
          <a:p>
            <a:r>
              <a:rPr lang="en-US" dirty="0"/>
              <a:t>Office of Civil Rights: Resources for LGBTQIA+ Students: </a:t>
            </a:r>
            <a:r>
              <a:rPr lang="en-US" dirty="0">
                <a:hlinkClick r:id="rId3"/>
              </a:rPr>
              <a:t>https://www2.ed.gov/about/offices/list/ocr/lgbt.html</a:t>
            </a:r>
            <a:r>
              <a:rPr lang="en-US" dirty="0"/>
              <a:t> </a:t>
            </a:r>
          </a:p>
          <a:p>
            <a:r>
              <a:rPr lang="en-US" dirty="0"/>
              <a:t>U.S. Department of Education Toolkit: Creating Inclusive and Nondiscriminatory School Environments for LGBTQAI+ Students (June 2023): </a:t>
            </a:r>
            <a:r>
              <a:rPr lang="en-US" dirty="0">
                <a:hlinkClick r:id="rId4"/>
              </a:rPr>
              <a:t>https://www2.ed.gov/about/offices/list/ocr/docs/lgbtqi-student-resources-toolkit-062023.pdf</a:t>
            </a:r>
            <a:r>
              <a:rPr lang="en-US" dirty="0"/>
              <a:t> </a:t>
            </a:r>
          </a:p>
          <a:p>
            <a:endParaRPr lang="en-US" dirty="0"/>
          </a:p>
        </p:txBody>
      </p:sp>
    </p:spTree>
    <p:extLst>
      <p:ext uri="{BB962C8B-B14F-4D97-AF65-F5344CB8AC3E}">
        <p14:creationId xmlns:p14="http://schemas.microsoft.com/office/powerpoint/2010/main" val="2456779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4091-976D-EB5D-6F2B-BFE0EBA63BF0}"/>
              </a:ext>
            </a:extLst>
          </p:cNvPr>
          <p:cNvSpPr>
            <a:spLocks noGrp="1"/>
          </p:cNvSpPr>
          <p:nvPr>
            <p:ph type="title"/>
          </p:nvPr>
        </p:nvSpPr>
        <p:spPr/>
        <p:txBody>
          <a:bodyPr/>
          <a:lstStyle/>
          <a:p>
            <a:r>
              <a:rPr lang="en-US" dirty="0"/>
              <a:t>Filing a Complaint with the Office of Civil Rights (OCR)</a:t>
            </a:r>
          </a:p>
        </p:txBody>
      </p:sp>
      <p:sp>
        <p:nvSpPr>
          <p:cNvPr id="3" name="Content Placeholder 2">
            <a:extLst>
              <a:ext uri="{FF2B5EF4-FFF2-40B4-BE49-F238E27FC236}">
                <a16:creationId xmlns:a16="http://schemas.microsoft.com/office/drawing/2014/main" id="{526A6A10-7096-3D42-9902-297F5511053D}"/>
              </a:ext>
            </a:extLst>
          </p:cNvPr>
          <p:cNvSpPr>
            <a:spLocks noGrp="1"/>
          </p:cNvSpPr>
          <p:nvPr>
            <p:ph idx="1"/>
          </p:nvPr>
        </p:nvSpPr>
        <p:spPr/>
        <p:txBody>
          <a:bodyPr/>
          <a:lstStyle/>
          <a:p>
            <a:r>
              <a:rPr lang="en-US" dirty="0"/>
              <a:t>Students who believe they have faced discrimination at school based on sexual orientation or gender identity or because they do not conform with sex stereotypes or for another reason may file a complaint with OCR. </a:t>
            </a:r>
          </a:p>
          <a:p>
            <a:r>
              <a:rPr lang="en-US" dirty="0"/>
              <a:t>Detail here: </a:t>
            </a:r>
            <a:r>
              <a:rPr lang="en-US" dirty="0">
                <a:hlinkClick r:id="rId3"/>
              </a:rPr>
              <a:t>https://ocrcas.ed.gov/content/ocr-complaint-assessment-system</a:t>
            </a:r>
            <a:r>
              <a:rPr lang="en-US" dirty="0"/>
              <a:t> </a:t>
            </a:r>
          </a:p>
        </p:txBody>
      </p:sp>
    </p:spTree>
    <p:extLst>
      <p:ext uri="{BB962C8B-B14F-4D97-AF65-F5344CB8AC3E}">
        <p14:creationId xmlns:p14="http://schemas.microsoft.com/office/powerpoint/2010/main" val="366512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8ECA-E760-3A4E-7315-C70C8CAD3B69}"/>
              </a:ext>
            </a:extLst>
          </p:cNvPr>
          <p:cNvSpPr>
            <a:spLocks noGrp="1"/>
          </p:cNvSpPr>
          <p:nvPr>
            <p:ph type="title"/>
          </p:nvPr>
        </p:nvSpPr>
        <p:spPr/>
        <p:txBody>
          <a:bodyPr/>
          <a:lstStyle/>
          <a:p>
            <a:r>
              <a:rPr lang="en-US" dirty="0"/>
              <a:t>Resources from U.S. Department of Education </a:t>
            </a:r>
          </a:p>
        </p:txBody>
      </p:sp>
      <p:sp>
        <p:nvSpPr>
          <p:cNvPr id="3" name="Content Placeholder 2">
            <a:extLst>
              <a:ext uri="{FF2B5EF4-FFF2-40B4-BE49-F238E27FC236}">
                <a16:creationId xmlns:a16="http://schemas.microsoft.com/office/drawing/2014/main" id="{42689C54-24BF-26EA-2BD7-DA0FDE02B783}"/>
              </a:ext>
            </a:extLst>
          </p:cNvPr>
          <p:cNvSpPr>
            <a:spLocks noGrp="1"/>
          </p:cNvSpPr>
          <p:nvPr>
            <p:ph idx="1"/>
          </p:nvPr>
        </p:nvSpPr>
        <p:spPr/>
        <p:txBody>
          <a:bodyPr/>
          <a:lstStyle/>
          <a:p>
            <a:pPr marL="457200" marR="0" indent="-457200">
              <a:spcBef>
                <a:spcPts val="0"/>
              </a:spcBef>
              <a:spcAft>
                <a:spcPts val="1200"/>
              </a:spcAft>
              <a:buFont typeface="Arial" panose="020B0604020202020204" pitchFamily="34" charset="0"/>
              <a:buChar char="•"/>
            </a:pPr>
            <a:r>
              <a:rPr lang="en-US" dirty="0">
                <a:solidFill>
                  <a:srgbClr val="1155CC"/>
                </a:solidFill>
                <a:effectLst/>
                <a:latin typeface="Arial" panose="020B0604020202020204" pitchFamily="34" charset="0"/>
                <a:ea typeface="Arial" panose="020B0604020202020204" pitchFamily="34" charset="0"/>
                <a:hlinkClick r:id="rId3"/>
              </a:rPr>
              <a:t>U.S. Department of Education: Policies and Emerging Practices for Supporting Transgender Students</a:t>
            </a:r>
            <a:endParaRPr lang="en-US" dirty="0">
              <a:latin typeface="Arial" panose="020B0604020202020204" pitchFamily="34" charset="0"/>
              <a:ea typeface="Arial" panose="020B0604020202020204" pitchFamily="34" charset="0"/>
            </a:endParaRPr>
          </a:p>
          <a:p>
            <a:pPr marL="457200" marR="0" indent="-457200">
              <a:spcBef>
                <a:spcPts val="0"/>
              </a:spcBef>
              <a:spcAft>
                <a:spcPts val="1200"/>
              </a:spcAft>
              <a:buFont typeface="Arial" panose="020B0604020202020204" pitchFamily="34" charset="0"/>
              <a:buChar char="•"/>
            </a:pPr>
            <a:r>
              <a:rPr lang="en-US" dirty="0">
                <a:solidFill>
                  <a:srgbClr val="1155CC"/>
                </a:solidFill>
                <a:effectLst/>
                <a:latin typeface="Arial" panose="020B0604020202020204" pitchFamily="34" charset="0"/>
                <a:ea typeface="Arial" panose="020B0604020202020204" pitchFamily="34" charset="0"/>
                <a:hlinkClick r:id="rId4"/>
              </a:rPr>
              <a:t>Fact Sheet on Supporting Intersex Students (October 2021)</a:t>
            </a:r>
            <a:endParaRPr lang="en-US" dirty="0">
              <a:solidFill>
                <a:srgbClr val="1155CC"/>
              </a:solidFill>
              <a:effectLst/>
              <a:latin typeface="Arial" panose="020B0604020202020204" pitchFamily="34" charset="0"/>
              <a:ea typeface="Arial" panose="020B0604020202020204" pitchFamily="34" charset="0"/>
            </a:endParaRPr>
          </a:p>
          <a:p>
            <a:pPr marL="457200" marR="0" indent="-457200">
              <a:spcBef>
                <a:spcPts val="0"/>
              </a:spcBef>
              <a:spcAft>
                <a:spcPts val="1200"/>
              </a:spcAft>
              <a:buFont typeface="Arial" panose="020B0604020202020204" pitchFamily="34" charset="0"/>
              <a:buChar char="•"/>
            </a:pPr>
            <a:r>
              <a:rPr lang="en-US" dirty="0">
                <a:solidFill>
                  <a:srgbClr val="1155CC"/>
                </a:solidFill>
                <a:effectLst/>
                <a:latin typeface="Arial" panose="020B0604020202020204" pitchFamily="34" charset="0"/>
                <a:ea typeface="Arial" panose="020B0604020202020204" pitchFamily="34" charset="0"/>
                <a:hlinkClick r:id="rId5"/>
              </a:rPr>
              <a:t>Supporting Transgender Youth in School</a:t>
            </a:r>
            <a:r>
              <a:rPr lang="en-US" dirty="0">
                <a:solidFill>
                  <a:srgbClr val="1155CC"/>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(June 2021)</a:t>
            </a:r>
          </a:p>
          <a:p>
            <a:pPr marL="457200" marR="0" indent="-457200">
              <a:spcBef>
                <a:spcPts val="0"/>
              </a:spcBef>
              <a:spcAft>
                <a:spcPts val="1200"/>
              </a:spcAft>
              <a:buFont typeface="Arial" panose="020B0604020202020204" pitchFamily="34" charset="0"/>
              <a:buChar char="•"/>
            </a:pPr>
            <a:r>
              <a:rPr lang="en-US" dirty="0">
                <a:solidFill>
                  <a:srgbClr val="1155CC"/>
                </a:solidFill>
                <a:effectLst/>
                <a:latin typeface="Arial" panose="020B0604020202020204" pitchFamily="34" charset="0"/>
                <a:ea typeface="Arial" panose="020B0604020202020204" pitchFamily="34" charset="0"/>
                <a:hlinkClick r:id="rId6"/>
              </a:rPr>
              <a:t>Confronting Anti-LGBTQI+ Harassment in Schools</a:t>
            </a:r>
            <a:r>
              <a:rPr lang="en-US" dirty="0">
                <a:effectLst/>
                <a:latin typeface="Arial" panose="020B0604020202020204" pitchFamily="34" charset="0"/>
                <a:ea typeface="Arial" panose="020B0604020202020204" pitchFamily="34" charset="0"/>
              </a:rPr>
              <a:t> (June 23, 2021)  </a:t>
            </a:r>
          </a:p>
          <a:p>
            <a:endParaRPr lang="en-US" dirty="0"/>
          </a:p>
        </p:txBody>
      </p:sp>
    </p:spTree>
    <p:extLst>
      <p:ext uri="{BB962C8B-B14F-4D97-AF65-F5344CB8AC3E}">
        <p14:creationId xmlns:p14="http://schemas.microsoft.com/office/powerpoint/2010/main" val="490832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2E97-B9BD-B055-22A1-66D9109AF1B9}"/>
              </a:ext>
            </a:extLst>
          </p:cNvPr>
          <p:cNvSpPr>
            <a:spLocks noGrp="1"/>
          </p:cNvSpPr>
          <p:nvPr>
            <p:ph type="title"/>
          </p:nvPr>
        </p:nvSpPr>
        <p:spPr/>
        <p:txBody>
          <a:bodyPr/>
          <a:lstStyle/>
          <a:p>
            <a:r>
              <a:rPr lang="en-US" dirty="0"/>
              <a:t>Resources from U.S. Department of Education </a:t>
            </a:r>
          </a:p>
        </p:txBody>
      </p:sp>
      <p:sp>
        <p:nvSpPr>
          <p:cNvPr id="3" name="Content Placeholder 2">
            <a:extLst>
              <a:ext uri="{FF2B5EF4-FFF2-40B4-BE49-F238E27FC236}">
                <a16:creationId xmlns:a16="http://schemas.microsoft.com/office/drawing/2014/main" id="{A8576818-209C-D035-06D7-6E9153B05725}"/>
              </a:ext>
            </a:extLst>
          </p:cNvPr>
          <p:cNvSpPr>
            <a:spLocks noGrp="1"/>
          </p:cNvSpPr>
          <p:nvPr>
            <p:ph idx="1"/>
          </p:nvPr>
        </p:nvSpPr>
        <p:spPr>
          <a:xfrm>
            <a:off x="952499" y="2833687"/>
            <a:ext cx="10764580" cy="3522663"/>
          </a:xfrm>
        </p:spPr>
        <p:txBody>
          <a:bodyPr/>
          <a:lstStyle/>
          <a:p>
            <a:pPr marL="457200" marR="0" indent="-457200">
              <a:lnSpc>
                <a:spcPct val="115000"/>
              </a:lnSpc>
              <a:spcBef>
                <a:spcPts val="0"/>
              </a:spcBef>
              <a:spcAft>
                <a:spcPts val="1200"/>
              </a:spcAft>
              <a:buFont typeface="Arial" panose="020B0604020202020204" pitchFamily="34" charset="0"/>
              <a:buChar char="•"/>
            </a:pPr>
            <a:r>
              <a:rPr lang="en-US" sz="2600" dirty="0">
                <a:solidFill>
                  <a:srgbClr val="1155CC"/>
                </a:solidFill>
                <a:effectLst/>
                <a:ea typeface="Arial" panose="020B0604020202020204" pitchFamily="34" charset="0"/>
                <a:hlinkClick r:id="rId2"/>
              </a:rPr>
              <a:t>Executive Order 14075 on Advancing Equality for Lesbian, Gay, Bisexual, Transgender, Queer, and Intersex Individuals</a:t>
            </a:r>
            <a:r>
              <a:rPr lang="en-US" sz="2600" dirty="0">
                <a:effectLst/>
                <a:ea typeface="Arial" panose="020B0604020202020204" pitchFamily="34" charset="0"/>
              </a:rPr>
              <a:t> (June 2022)</a:t>
            </a:r>
          </a:p>
          <a:p>
            <a:pPr marL="457200" marR="0" indent="-457200">
              <a:lnSpc>
                <a:spcPct val="115000"/>
              </a:lnSpc>
              <a:spcBef>
                <a:spcPts val="0"/>
              </a:spcBef>
              <a:spcAft>
                <a:spcPts val="1200"/>
              </a:spcAft>
              <a:buFont typeface="Arial" panose="020B0604020202020204" pitchFamily="34" charset="0"/>
              <a:buChar char="•"/>
            </a:pPr>
            <a:r>
              <a:rPr lang="en-US" sz="2600" dirty="0">
                <a:solidFill>
                  <a:srgbClr val="1155CC"/>
                </a:solidFill>
                <a:effectLst/>
                <a:ea typeface="Arial" panose="020B0604020202020204" pitchFamily="34" charset="0"/>
                <a:hlinkClick r:id="rId3"/>
              </a:rPr>
              <a:t>Executive Order 13988 on Preventing and Combating Discrimination on the Basis of Gender Identity or Sexual Orientation</a:t>
            </a:r>
            <a:r>
              <a:rPr lang="en-US" sz="2600" u="sng" dirty="0">
                <a:solidFill>
                  <a:srgbClr val="1155CC"/>
                </a:solidFill>
                <a:effectLst/>
                <a:ea typeface="Arial" panose="020B0604020202020204" pitchFamily="34" charset="0"/>
              </a:rPr>
              <a:t> </a:t>
            </a:r>
            <a:r>
              <a:rPr lang="en-US" sz="2600" dirty="0">
                <a:effectLst/>
                <a:ea typeface="Arial" panose="020B0604020202020204" pitchFamily="34" charset="0"/>
              </a:rPr>
              <a:t>(Jan. 21, 2021)</a:t>
            </a:r>
          </a:p>
          <a:p>
            <a:pPr marL="457200" marR="0" indent="-457200">
              <a:lnSpc>
                <a:spcPct val="115000"/>
              </a:lnSpc>
              <a:spcBef>
                <a:spcPts val="0"/>
              </a:spcBef>
              <a:spcAft>
                <a:spcPts val="1200"/>
              </a:spcAft>
              <a:buFont typeface="Arial" panose="020B0604020202020204" pitchFamily="34" charset="0"/>
              <a:buChar char="•"/>
            </a:pPr>
            <a:r>
              <a:rPr lang="en-US" sz="2600" dirty="0">
                <a:solidFill>
                  <a:srgbClr val="1155CC"/>
                </a:solidFill>
                <a:effectLst/>
                <a:ea typeface="Arial" panose="020B0604020202020204" pitchFamily="34" charset="0"/>
                <a:hlinkClick r:id="rId4"/>
              </a:rPr>
              <a:t>Executive Order 14021 on Guaranteeing an Educational Environment Free From Discrimination on the Basis of Sex, Including Sexual Orientation or Gender Identity</a:t>
            </a:r>
            <a:r>
              <a:rPr lang="en-US" sz="2600" dirty="0">
                <a:effectLst/>
                <a:ea typeface="Arial" panose="020B0604020202020204" pitchFamily="34" charset="0"/>
              </a:rPr>
              <a:t> (Mar. 11, 2021)</a:t>
            </a:r>
          </a:p>
        </p:txBody>
      </p:sp>
    </p:spTree>
    <p:extLst>
      <p:ext uri="{BB962C8B-B14F-4D97-AF65-F5344CB8AC3E}">
        <p14:creationId xmlns:p14="http://schemas.microsoft.com/office/powerpoint/2010/main" val="2994891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AF08-BC67-36BF-A7C7-A317F4239D3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D00CA2B-B7D1-7656-804A-B8E174502C8C}"/>
              </a:ext>
            </a:extLst>
          </p:cNvPr>
          <p:cNvSpPr>
            <a:spLocks noGrp="1"/>
          </p:cNvSpPr>
          <p:nvPr>
            <p:ph idx="1"/>
          </p:nvPr>
        </p:nvSpPr>
        <p:spPr>
          <a:xfrm>
            <a:off x="4647904" y="2372130"/>
            <a:ext cx="6804070" cy="1859628"/>
          </a:xfrm>
        </p:spPr>
        <p:txBody>
          <a:bodyPr>
            <a:normAutofit fontScale="92500" lnSpcReduction="20000"/>
          </a:bodyPr>
          <a:lstStyle/>
          <a:p>
            <a:r>
              <a:rPr lang="en-US" dirty="0"/>
              <a:t>Learn more; request service.</a:t>
            </a:r>
          </a:p>
          <a:p>
            <a:r>
              <a:rPr lang="en-US" dirty="0"/>
              <a:t>WEEAC: </a:t>
            </a:r>
            <a:r>
              <a:rPr lang="en-US" dirty="0">
                <a:hlinkClick r:id="rId2"/>
              </a:rPr>
              <a:t>https://weeac.wested.org/</a:t>
            </a:r>
            <a:r>
              <a:rPr lang="en-US" dirty="0"/>
              <a:t> </a:t>
            </a:r>
          </a:p>
          <a:p>
            <a:r>
              <a:rPr lang="en-US" dirty="0"/>
              <a:t>Dr. Melly Wilson: </a:t>
            </a:r>
            <a:r>
              <a:rPr lang="en-US" dirty="0">
                <a:hlinkClick r:id="rId3"/>
              </a:rPr>
              <a:t>wilsonm@prel.org</a:t>
            </a:r>
            <a:r>
              <a:rPr lang="en-US" dirty="0"/>
              <a:t> </a:t>
            </a:r>
          </a:p>
        </p:txBody>
      </p:sp>
    </p:spTree>
    <p:extLst>
      <p:ext uri="{BB962C8B-B14F-4D97-AF65-F5344CB8AC3E}">
        <p14:creationId xmlns:p14="http://schemas.microsoft.com/office/powerpoint/2010/main" val="227515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3B2F-EAF5-A020-1E20-D68D4C2584E8}"/>
              </a:ext>
            </a:extLst>
          </p:cNvPr>
          <p:cNvSpPr>
            <a:spLocks noGrp="1"/>
          </p:cNvSpPr>
          <p:nvPr>
            <p:ph type="title"/>
          </p:nvPr>
        </p:nvSpPr>
        <p:spPr/>
        <p:txBody>
          <a:bodyPr/>
          <a:lstStyle/>
          <a:p>
            <a:r>
              <a:rPr lang="en-US" dirty="0"/>
              <a:t>Relevant Terminology</a:t>
            </a:r>
          </a:p>
        </p:txBody>
      </p:sp>
      <p:sp>
        <p:nvSpPr>
          <p:cNvPr id="3" name="Content Placeholder 2">
            <a:extLst>
              <a:ext uri="{FF2B5EF4-FFF2-40B4-BE49-F238E27FC236}">
                <a16:creationId xmlns:a16="http://schemas.microsoft.com/office/drawing/2014/main" id="{5D38A899-6F05-E30C-FE9C-B55D0DAE1372}"/>
              </a:ext>
            </a:extLst>
          </p:cNvPr>
          <p:cNvSpPr>
            <a:spLocks noGrp="1"/>
          </p:cNvSpPr>
          <p:nvPr>
            <p:ph idx="1"/>
          </p:nvPr>
        </p:nvSpPr>
        <p:spPr>
          <a:xfrm>
            <a:off x="952499" y="2394608"/>
            <a:ext cx="10401302" cy="3522663"/>
          </a:xfrm>
        </p:spPr>
        <p:txBody>
          <a:bodyPr/>
          <a:lstStyle/>
          <a:p>
            <a:r>
              <a:rPr lang="en-US" i="1" dirty="0"/>
              <a:t>Gender identity </a:t>
            </a:r>
            <a:r>
              <a:rPr lang="en-US" dirty="0"/>
              <a:t>refers to a person’s deeply felt internal sense of being male or female, regardless of their sex assigned at birth. (Washington State Guidelines)</a:t>
            </a:r>
          </a:p>
          <a:p>
            <a:r>
              <a:rPr lang="en-US" i="1" dirty="0"/>
              <a:t>Gender expression </a:t>
            </a:r>
            <a:r>
              <a:rPr lang="en-US" dirty="0"/>
              <a:t>refers to the manner in which a person represents or expresses gender to others, often through behavior, clothing, hairstyles, activities, voice or mannerisms. (Washoe County Regulation)</a:t>
            </a:r>
          </a:p>
        </p:txBody>
      </p:sp>
    </p:spTree>
    <p:extLst>
      <p:ext uri="{BB962C8B-B14F-4D97-AF65-F5344CB8AC3E}">
        <p14:creationId xmlns:p14="http://schemas.microsoft.com/office/powerpoint/2010/main" val="164890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6E97-BA51-78D5-FD7F-B201C170B443}"/>
              </a:ext>
            </a:extLst>
          </p:cNvPr>
          <p:cNvSpPr>
            <a:spLocks noGrp="1"/>
          </p:cNvSpPr>
          <p:nvPr>
            <p:ph type="title"/>
          </p:nvPr>
        </p:nvSpPr>
        <p:spPr/>
        <p:txBody>
          <a:bodyPr/>
          <a:lstStyle/>
          <a:p>
            <a:r>
              <a:rPr lang="en-US" dirty="0"/>
              <a:t>Relevant Terminology, Cont. </a:t>
            </a:r>
          </a:p>
        </p:txBody>
      </p:sp>
      <p:sp>
        <p:nvSpPr>
          <p:cNvPr id="3" name="Content Placeholder 2">
            <a:extLst>
              <a:ext uri="{FF2B5EF4-FFF2-40B4-BE49-F238E27FC236}">
                <a16:creationId xmlns:a16="http://schemas.microsoft.com/office/drawing/2014/main" id="{91C39D58-3DB5-E55B-20B4-FA3E89750FAE}"/>
              </a:ext>
            </a:extLst>
          </p:cNvPr>
          <p:cNvSpPr>
            <a:spLocks noGrp="1"/>
          </p:cNvSpPr>
          <p:nvPr>
            <p:ph idx="1"/>
          </p:nvPr>
        </p:nvSpPr>
        <p:spPr>
          <a:xfrm>
            <a:off x="952499" y="2394608"/>
            <a:ext cx="10401302" cy="3522663"/>
          </a:xfrm>
        </p:spPr>
        <p:txBody>
          <a:bodyPr/>
          <a:lstStyle/>
          <a:p>
            <a:r>
              <a:rPr lang="en-US" sz="2400" i="1" dirty="0"/>
              <a:t>Transgender or trans </a:t>
            </a:r>
            <a:r>
              <a:rPr lang="en-US" sz="2400" dirty="0"/>
              <a:t>describes a person whose gender identity does not correspond to their assigned sex at birth. (Massachusetts Guidance)</a:t>
            </a:r>
          </a:p>
          <a:p>
            <a:r>
              <a:rPr lang="en-US" sz="2400" i="1" dirty="0"/>
              <a:t>Cisgender</a:t>
            </a:r>
            <a:r>
              <a:rPr lang="en-US" sz="2400" dirty="0"/>
              <a:t> describes a person whose gender identity corresponds to their assigned sex at birth. (NYSED Guidance)</a:t>
            </a:r>
          </a:p>
          <a:p>
            <a:r>
              <a:rPr lang="en-US" sz="2400" i="1" dirty="0"/>
              <a:t>Gender nonconforming </a:t>
            </a:r>
            <a:r>
              <a:rPr lang="en-US" sz="2400" dirty="0"/>
              <a:t>describes people whose gender expression differs from stereotypic expectations. The terms gender variant or gender atypical are also used. Gender nonconforming individuals may identify as male, female, some combination of both, or neither. (NYSED Guidance)</a:t>
            </a:r>
          </a:p>
        </p:txBody>
      </p:sp>
    </p:spTree>
    <p:extLst>
      <p:ext uri="{BB962C8B-B14F-4D97-AF65-F5344CB8AC3E}">
        <p14:creationId xmlns:p14="http://schemas.microsoft.com/office/powerpoint/2010/main" val="156990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1033-22AC-6DC9-B449-66815455E5EB}"/>
              </a:ext>
            </a:extLst>
          </p:cNvPr>
          <p:cNvSpPr>
            <a:spLocks noGrp="1"/>
          </p:cNvSpPr>
          <p:nvPr>
            <p:ph type="title"/>
          </p:nvPr>
        </p:nvSpPr>
        <p:spPr/>
        <p:txBody>
          <a:bodyPr/>
          <a:lstStyle/>
          <a:p>
            <a:r>
              <a:rPr lang="en-US" dirty="0"/>
              <a:t>Relevant Terminology, Cont. </a:t>
            </a:r>
          </a:p>
        </p:txBody>
      </p:sp>
      <p:sp>
        <p:nvSpPr>
          <p:cNvPr id="3" name="Content Placeholder 2">
            <a:extLst>
              <a:ext uri="{FF2B5EF4-FFF2-40B4-BE49-F238E27FC236}">
                <a16:creationId xmlns:a16="http://schemas.microsoft.com/office/drawing/2014/main" id="{B5E7AD79-6F4F-1172-BD22-F7E62E54AE36}"/>
              </a:ext>
            </a:extLst>
          </p:cNvPr>
          <p:cNvSpPr>
            <a:spLocks noGrp="1"/>
          </p:cNvSpPr>
          <p:nvPr>
            <p:ph idx="1"/>
          </p:nvPr>
        </p:nvSpPr>
        <p:spPr>
          <a:xfrm>
            <a:off x="952499" y="2564669"/>
            <a:ext cx="10401302" cy="3522663"/>
          </a:xfrm>
        </p:spPr>
        <p:txBody>
          <a:bodyPr/>
          <a:lstStyle/>
          <a:p>
            <a:r>
              <a:rPr lang="en-US" i="1" dirty="0"/>
              <a:t>Intersex </a:t>
            </a:r>
            <a:r>
              <a:rPr lang="en-US" dirty="0"/>
              <a:t>describes individuals born with chromosomes, hormones, genitalia and/or other sex characteristics that are not exclusively male or female as defined by the medical establishment in our society. (DCPS Guidance)</a:t>
            </a:r>
          </a:p>
          <a:p>
            <a:r>
              <a:rPr lang="en-US" dirty="0"/>
              <a:t>LGBTQIA+ is an acronym that stands for “lesbian, gay, bisexual, transgender, queer/questioning, intersex, and asexual.” (LAUSD Policy)</a:t>
            </a:r>
          </a:p>
        </p:txBody>
      </p:sp>
    </p:spTree>
    <p:extLst>
      <p:ext uri="{BB962C8B-B14F-4D97-AF65-F5344CB8AC3E}">
        <p14:creationId xmlns:p14="http://schemas.microsoft.com/office/powerpoint/2010/main" val="9597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01C0-F362-624A-0A6B-561962B93C9D}"/>
              </a:ext>
            </a:extLst>
          </p:cNvPr>
          <p:cNvSpPr>
            <a:spLocks noGrp="1"/>
          </p:cNvSpPr>
          <p:nvPr>
            <p:ph type="title"/>
          </p:nvPr>
        </p:nvSpPr>
        <p:spPr>
          <a:xfrm>
            <a:off x="474673" y="1660524"/>
            <a:ext cx="3969736" cy="3757121"/>
          </a:xfrm>
        </p:spPr>
        <p:txBody>
          <a:bodyPr/>
          <a:lstStyle/>
          <a:p>
            <a:r>
              <a:rPr lang="en-US" sz="4000" dirty="0"/>
              <a:t>Every student deserves to learn in a safe and supportive setting, free from discrimination</a:t>
            </a:r>
          </a:p>
        </p:txBody>
      </p:sp>
      <p:sp>
        <p:nvSpPr>
          <p:cNvPr id="3" name="Content Placeholder 2">
            <a:extLst>
              <a:ext uri="{FF2B5EF4-FFF2-40B4-BE49-F238E27FC236}">
                <a16:creationId xmlns:a16="http://schemas.microsoft.com/office/drawing/2014/main" id="{2A751DD9-98EC-FAD9-3181-46F77BE08693}"/>
              </a:ext>
            </a:extLst>
          </p:cNvPr>
          <p:cNvSpPr>
            <a:spLocks noGrp="1"/>
          </p:cNvSpPr>
          <p:nvPr>
            <p:ph idx="1"/>
          </p:nvPr>
        </p:nvSpPr>
        <p:spPr/>
        <p:txBody>
          <a:bodyPr>
            <a:normAutofit lnSpcReduction="10000"/>
          </a:bodyPr>
          <a:lstStyle/>
          <a:p>
            <a:r>
              <a:rPr lang="en-US" dirty="0"/>
              <a:t>Discrimination can threaten students’ well-being and ability to thrive or even participate in school.</a:t>
            </a:r>
          </a:p>
          <a:p>
            <a:pPr marL="342900" indent="-342900">
              <a:buFont typeface="Arial" panose="020B0604020202020204" pitchFamily="34" charset="0"/>
              <a:buChar char="•"/>
            </a:pPr>
            <a:r>
              <a:rPr lang="en-US" sz="2400" dirty="0">
                <a:solidFill>
                  <a:schemeClr val="tx2"/>
                </a:solidFill>
              </a:rPr>
              <a:t>Transgender students are three times more likely to miss school than other students.</a:t>
            </a:r>
          </a:p>
          <a:p>
            <a:pPr lvl="1"/>
            <a:r>
              <a:rPr lang="en-US" dirty="0"/>
              <a:t>Transgender youth are more likely to report feeling unsafe at school and being bullied, and that the COVID-19 pandemic harmed their mental health.</a:t>
            </a:r>
          </a:p>
        </p:txBody>
      </p:sp>
    </p:spTree>
    <p:extLst>
      <p:ext uri="{BB962C8B-B14F-4D97-AF65-F5344CB8AC3E}">
        <p14:creationId xmlns:p14="http://schemas.microsoft.com/office/powerpoint/2010/main" val="230317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Title IX and the Proposed Amendments to the Title IX Regulations (April 2023)</a:t>
            </a:r>
            <a:br>
              <a:rPr lang="en-US" sz="180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p:txBody>
          <a:bodyPr>
            <a:normAutofit/>
          </a:bodyPr>
          <a:lstStyle/>
          <a:p>
            <a:pPr>
              <a:lnSpc>
                <a:spcPct val="100000"/>
              </a:lnSpc>
            </a:pPr>
            <a:r>
              <a:rPr lang="en-US" dirty="0"/>
              <a:t>Title IX, prohibits discrimination on the basis of sex under education programs or activities that receive Federal financial assistance. </a:t>
            </a:r>
            <a:r>
              <a:rPr lang="en-US" dirty="0">
                <a:hlinkClick r:id="rId3"/>
              </a:rPr>
              <a:t>20 U.S.C. 1681</a:t>
            </a:r>
            <a:r>
              <a:rPr lang="en-US" dirty="0"/>
              <a:t>–1688</a:t>
            </a:r>
          </a:p>
          <a:p>
            <a:pPr lvl="1"/>
            <a:r>
              <a:rPr lang="en-US" dirty="0"/>
              <a:t>FACT SHEET: U.S. Department of Education’s Proposed Change to its Title IX Regulations on Students’ Eligibility for Athletic Teams: </a:t>
            </a:r>
            <a:r>
              <a:rPr lang="en-US" dirty="0">
                <a:hlinkClick r:id="rId4"/>
              </a:rPr>
              <a:t>https://www2.ed.gov/about/offices/list/ocr/docs/t9-ath-nprm-factsheet.pdf</a:t>
            </a:r>
            <a:r>
              <a:rPr lang="en-US" dirty="0"/>
              <a:t> </a:t>
            </a:r>
          </a:p>
        </p:txBody>
      </p:sp>
    </p:spTree>
    <p:extLst>
      <p:ext uri="{BB962C8B-B14F-4D97-AF65-F5344CB8AC3E}">
        <p14:creationId xmlns:p14="http://schemas.microsoft.com/office/powerpoint/2010/main" val="95616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6876-58B9-C7B8-D86E-8ABCBA8D0D41}"/>
              </a:ext>
            </a:extLst>
          </p:cNvPr>
          <p:cNvSpPr>
            <a:spLocks noGrp="1"/>
          </p:cNvSpPr>
          <p:nvPr>
            <p:ph type="title"/>
          </p:nvPr>
        </p:nvSpPr>
        <p:spPr/>
        <p:txBody>
          <a:bodyPr>
            <a:normAutofit fontScale="90000"/>
          </a:bodyPr>
          <a:lstStyle/>
          <a:p>
            <a:r>
              <a:rPr lang="en-US" dirty="0"/>
              <a:t>How can schools support transgender students?</a:t>
            </a:r>
            <a:endParaRPr lang="en-US" dirty="0">
              <a:solidFill>
                <a:schemeClr val="bg1"/>
              </a:solidFill>
            </a:endParaRPr>
          </a:p>
        </p:txBody>
      </p:sp>
    </p:spTree>
    <p:extLst>
      <p:ext uri="{BB962C8B-B14F-4D97-AF65-F5344CB8AC3E}">
        <p14:creationId xmlns:p14="http://schemas.microsoft.com/office/powerpoint/2010/main" val="259572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862F-C411-7C64-9C87-BC96B301B74E}"/>
              </a:ext>
            </a:extLst>
          </p:cNvPr>
          <p:cNvSpPr>
            <a:spLocks noGrp="1"/>
          </p:cNvSpPr>
          <p:nvPr>
            <p:ph type="title"/>
          </p:nvPr>
        </p:nvSpPr>
        <p:spPr/>
        <p:txBody>
          <a:bodyPr/>
          <a:lstStyle/>
          <a:p>
            <a:r>
              <a:rPr lang="en-US" dirty="0"/>
              <a:t>Policies and Practices to Support Transgender Students</a:t>
            </a:r>
          </a:p>
        </p:txBody>
      </p:sp>
      <p:sp>
        <p:nvSpPr>
          <p:cNvPr id="3" name="Content Placeholder 2">
            <a:extLst>
              <a:ext uri="{FF2B5EF4-FFF2-40B4-BE49-F238E27FC236}">
                <a16:creationId xmlns:a16="http://schemas.microsoft.com/office/drawing/2014/main" id="{D4DAA17C-775D-F504-27E0-A6FE53FDEB6C}"/>
              </a:ext>
            </a:extLst>
          </p:cNvPr>
          <p:cNvSpPr>
            <a:spLocks noGrp="1"/>
          </p:cNvSpPr>
          <p:nvPr>
            <p:ph idx="1"/>
          </p:nvPr>
        </p:nvSpPr>
        <p:spPr>
          <a:xfrm>
            <a:off x="952498" y="2833687"/>
            <a:ext cx="11019761" cy="3522663"/>
          </a:xfrm>
        </p:spPr>
        <p:txBody>
          <a:bodyPr/>
          <a:lstStyle/>
          <a:p>
            <a:pPr marL="457200" indent="-457200">
              <a:buFont typeface="Arial" panose="020B0604020202020204" pitchFamily="34" charset="0"/>
              <a:buChar char="•"/>
            </a:pPr>
            <a:r>
              <a:rPr lang="en-US" dirty="0"/>
              <a:t>Using </a:t>
            </a:r>
            <a:r>
              <a:rPr lang="en-US" b="1" dirty="0"/>
              <a:t>welcoming and inclusive language </a:t>
            </a:r>
            <a:r>
              <a:rPr lang="en-US" dirty="0"/>
              <a:t>in school mission statements, such as a commitment to ensuring a safe and supportive campus that is free from discrimination and harassment for LGBTQIA+ students.</a:t>
            </a:r>
          </a:p>
          <a:p>
            <a:pPr marL="457200" indent="-457200">
              <a:buFont typeface="Arial" panose="020B0604020202020204" pitchFamily="34" charset="0"/>
              <a:buChar char="•"/>
            </a:pPr>
            <a:r>
              <a:rPr lang="en-US" dirty="0"/>
              <a:t>Ensuring that </a:t>
            </a:r>
            <a:r>
              <a:rPr lang="en-US" b="1" dirty="0"/>
              <a:t>school policies </a:t>
            </a:r>
            <a:r>
              <a:rPr lang="en-US" dirty="0"/>
              <a:t>affirm students’ right to be free from discrimination based on sexual orientation or gender identity in all aspects of school.</a:t>
            </a:r>
          </a:p>
        </p:txBody>
      </p:sp>
    </p:spTree>
    <p:extLst>
      <p:ext uri="{BB962C8B-B14F-4D97-AF65-F5344CB8AC3E}">
        <p14:creationId xmlns:p14="http://schemas.microsoft.com/office/powerpoint/2010/main" val="902641248"/>
      </p:ext>
    </p:extLst>
  </p:cSld>
  <p:clrMapOvr>
    <a:masterClrMapping/>
  </p:clrMapOvr>
</p:sld>
</file>

<file path=ppt/theme/theme1.xml><?xml version="1.0" encoding="utf-8"?>
<a:theme xmlns:a="http://schemas.openxmlformats.org/drawingml/2006/main" name="Office Theme">
  <a:themeElements>
    <a:clrScheme name="126FA0">
      <a:dk1>
        <a:srgbClr val="104877"/>
      </a:dk1>
      <a:lt1>
        <a:srgbClr val="FFFFFF"/>
      </a:lt1>
      <a:dk2>
        <a:srgbClr val="0A2C3F"/>
      </a:dk2>
      <a:lt2>
        <a:srgbClr val="EEEEEE"/>
      </a:lt2>
      <a:accent1>
        <a:srgbClr val="F7BF30"/>
      </a:accent1>
      <a:accent2>
        <a:srgbClr val="F37456"/>
      </a:accent2>
      <a:accent3>
        <a:srgbClr val="0AAD8E"/>
      </a:accent3>
      <a:accent4>
        <a:srgbClr val="126FA0"/>
      </a:accent4>
      <a:accent5>
        <a:srgbClr val="36A1B2"/>
      </a:accent5>
      <a:accent6>
        <a:srgbClr val="09AC8E"/>
      </a:accent6>
      <a:hlink>
        <a:srgbClr val="126FA0"/>
      </a:hlink>
      <a:folHlink>
        <a:srgbClr val="36A1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4223</TotalTime>
  <Words>4567</Words>
  <Application>Microsoft Macintosh PowerPoint</Application>
  <PresentationFormat>Widescreen</PresentationFormat>
  <Paragraphs>306</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Franklin Gothic Medium</vt:lpstr>
      <vt:lpstr>Helvetica</vt:lpstr>
      <vt:lpstr>Wingdings</vt:lpstr>
      <vt:lpstr>Office Theme</vt:lpstr>
      <vt:lpstr>Supporting transgender and gender non-conforming students</vt:lpstr>
      <vt:lpstr>Session Objectives</vt:lpstr>
      <vt:lpstr>Relevant Terminology</vt:lpstr>
      <vt:lpstr>Relevant Terminology, Cont. </vt:lpstr>
      <vt:lpstr>Relevant Terminology, Cont. </vt:lpstr>
      <vt:lpstr>Every student deserves to learn in a safe and supportive setting, free from discrimination</vt:lpstr>
      <vt:lpstr>Title IX and the Proposed Amendments to the Title IX Regulations (April 2023) </vt:lpstr>
      <vt:lpstr>How can schools support transgender students?</vt:lpstr>
      <vt:lpstr>Policies and Practices to Support Transgender Students</vt:lpstr>
      <vt:lpstr>Policies and Practices to Support Transgender Students (Cont.)</vt:lpstr>
      <vt:lpstr>Policies and Practices to Support Transgender Students (Cont.)</vt:lpstr>
      <vt:lpstr>Policies and Practices to Support Transgender Students (Cont.)</vt:lpstr>
      <vt:lpstr>Common Questions and Considerations</vt:lpstr>
      <vt:lpstr>Privacy, Confidentiality, Student Records</vt:lpstr>
      <vt:lpstr>Sex-Segregated Activities and Facilities</vt:lpstr>
      <vt:lpstr>Additional Questions &amp; Discussion</vt:lpstr>
      <vt:lpstr>Additional Questions &amp; Discussion (Cont.)</vt:lpstr>
      <vt:lpstr>How does the U.S. Department of Education support transgender students who experience discrimination? </vt:lpstr>
      <vt:lpstr>U.S. Department of Education Supports</vt:lpstr>
      <vt:lpstr>U.S. Department of Education Supports</vt:lpstr>
      <vt:lpstr>Filing a Complaint with the Office of Civil Rights (OCR)</vt:lpstr>
      <vt:lpstr>Resources from U.S. Department of Education </vt:lpstr>
      <vt:lpstr>Resources from U.S. Department of Education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 of a large headline</dc:title>
  <dc:creator>Michael Medina</dc:creator>
  <cp:lastModifiedBy>Melly Wilson</cp:lastModifiedBy>
  <cp:revision>63</cp:revision>
  <dcterms:created xsi:type="dcterms:W3CDTF">2023-01-12T22:22:18Z</dcterms:created>
  <dcterms:modified xsi:type="dcterms:W3CDTF">2023-09-12T20:22:52Z</dcterms:modified>
</cp:coreProperties>
</file>