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77" r:id="rId3"/>
    <p:sldId id="257" r:id="rId4"/>
    <p:sldId id="300" r:id="rId5"/>
    <p:sldId id="286" r:id="rId6"/>
    <p:sldId id="268" r:id="rId7"/>
    <p:sldId id="287" r:id="rId8"/>
    <p:sldId id="271" r:id="rId9"/>
    <p:sldId id="269" r:id="rId10"/>
    <p:sldId id="304" r:id="rId11"/>
    <p:sldId id="294" r:id="rId12"/>
    <p:sldId id="293" r:id="rId13"/>
    <p:sldId id="302" r:id="rId14"/>
    <p:sldId id="306" r:id="rId15"/>
    <p:sldId id="307" r:id="rId16"/>
    <p:sldId id="285" r:id="rId17"/>
    <p:sldId id="288" r:id="rId18"/>
    <p:sldId id="308" r:id="rId19"/>
    <p:sldId id="290" r:id="rId20"/>
    <p:sldId id="309" r:id="rId21"/>
    <p:sldId id="297" r:id="rId22"/>
    <p:sldId id="264" r:id="rId2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167"/>
    <a:srgbClr val="341E72"/>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52717" autoAdjust="0"/>
  </p:normalViewPr>
  <p:slideViewPr>
    <p:cSldViewPr snapToGrid="0">
      <p:cViewPr varScale="1">
        <p:scale>
          <a:sx n="55" d="100"/>
          <a:sy n="55" d="100"/>
        </p:scale>
        <p:origin x="3320" y="184"/>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B4020253-742B-BF4A-B44C-D5E33C08281C}" type="datetimeFigureOut">
              <a:rPr lang="en-US" smtClean="0"/>
              <a:t>9/12/23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8ED086A0-324E-4836-9352-DCB22DFF9194}" type="datetimeFigureOut">
              <a:rPr lang="en-US" smtClean="0"/>
              <a:t>9/12/23</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04464EDD-6972-4376-B2FD-985013511A4F}" type="slidenum">
              <a:rPr lang="en-US" smtClean="0"/>
              <a:t>‹#›</a:t>
            </a:fld>
            <a:endParaRPr lang="en-US"/>
          </a:p>
        </p:txBody>
      </p:sp>
    </p:spTree>
    <p:extLst>
      <p:ext uri="{BB962C8B-B14F-4D97-AF65-F5344CB8AC3E}">
        <p14:creationId xmlns:p14="http://schemas.microsoft.com/office/powerpoint/2010/main" val="358172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will review key federal laws and regulations and explore how they support equity in courses and programs provided for students.</a:t>
            </a:r>
          </a:p>
        </p:txBody>
      </p:sp>
      <p:sp>
        <p:nvSpPr>
          <p:cNvPr id="4" name="Slide Number Placeholder 3"/>
          <p:cNvSpPr>
            <a:spLocks noGrp="1"/>
          </p:cNvSpPr>
          <p:nvPr>
            <p:ph type="sldNum" sz="quarter" idx="5"/>
          </p:nvPr>
        </p:nvSpPr>
        <p:spPr/>
        <p:txBody>
          <a:bodyPr/>
          <a:lstStyle/>
          <a:p>
            <a:fld id="{04464EDD-6972-4376-B2FD-985013511A4F}" type="slidenum">
              <a:rPr lang="en-US" smtClean="0"/>
              <a:t>1</a:t>
            </a:fld>
            <a:endParaRPr lang="en-US"/>
          </a:p>
        </p:txBody>
      </p:sp>
    </p:spTree>
    <p:extLst>
      <p:ext uri="{BB962C8B-B14F-4D97-AF65-F5344CB8AC3E}">
        <p14:creationId xmlns:p14="http://schemas.microsoft.com/office/powerpoint/2010/main" val="265324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00000"/>
                </a:solidFill>
                <a:effectLst/>
                <a:latin typeface="Helvetica Neue"/>
              </a:rPr>
              <a:t>The Americans with Disabilities Act of 1990 or ADA (42 U.S.C. § 12101) is a civil rights law that prohibits discrimination based on disability. </a:t>
            </a:r>
            <a:r>
              <a:rPr lang="en-US" sz="1400" b="0" i="0" dirty="0">
                <a:solidFill>
                  <a:srgbClr val="002938"/>
                </a:solidFill>
                <a:effectLst/>
                <a:latin typeface="Helvetica Neue"/>
              </a:rPr>
              <a:t>It protects people with disabilities from discrimination in most settings (government, schools, employers (with 15 or more employees), and in the goods and services provided to the public such as restaurants, stores, and websites (“ADA compliant”). </a:t>
            </a:r>
            <a:endParaRPr lang="en-US" sz="1400" b="0" i="0" dirty="0">
              <a:solidFill>
                <a:srgbClr val="000000"/>
              </a:solidFill>
              <a:effectLst/>
              <a:latin typeface="Helvetica Neue"/>
            </a:endParaRPr>
          </a:p>
          <a:p>
            <a:r>
              <a:rPr lang="en-US" sz="1400" b="0" i="0" dirty="0">
                <a:solidFill>
                  <a:srgbClr val="000000"/>
                </a:solidFill>
                <a:effectLst/>
                <a:latin typeface="Helvetica Neue"/>
              </a:rPr>
              <a:t>In general, ADA mirrors Part 504, but broadens the law to agencies and businesses that must comply with the non-discrimination and accessibility provisions of the law (beyond those that receive federal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30A13"/>
                </a:solidFill>
                <a:effectLst/>
                <a:latin typeface="Helvetica Neue"/>
              </a:rPr>
              <a:t>https://www2.ed.gov/policy/rights/guid/ocr/disabilityoverview.html</a:t>
            </a:r>
          </a:p>
          <a:p>
            <a:endParaRPr lang="en-US" sz="1400" b="0" i="0" dirty="0">
              <a:solidFill>
                <a:srgbClr val="000000"/>
              </a:solidFill>
              <a:effectLst/>
              <a:latin typeface="Helvetica Neue"/>
            </a:endParaRPr>
          </a:p>
          <a:p>
            <a:r>
              <a:rPr lang="en-US" sz="1400" b="0" i="0" dirty="0">
                <a:solidFill>
                  <a:srgbClr val="000000"/>
                </a:solidFill>
                <a:effectLst/>
                <a:latin typeface="Helvetica Neue"/>
              </a:rPr>
              <a:t>ADA requires </a:t>
            </a:r>
            <a:r>
              <a:rPr lang="en-US" sz="1400" b="1" i="0" dirty="0">
                <a:solidFill>
                  <a:srgbClr val="000000"/>
                </a:solidFill>
                <a:effectLst/>
                <a:latin typeface="Helvetica Neue"/>
              </a:rPr>
              <a:t>schools</a:t>
            </a:r>
            <a:r>
              <a:rPr lang="en-US" sz="1400" b="0" i="0" dirty="0">
                <a:solidFill>
                  <a:srgbClr val="000000"/>
                </a:solidFill>
                <a:effectLst/>
                <a:latin typeface="Helvetica Neue"/>
              </a:rPr>
              <a:t> to ensure that educational opportunities, extracurricular activities, and facilities open and accessible to all students. This applies to extracurricular activities such as band, clubs, or academic teams, as well as athletics and any activity that might occur off campus.  </a:t>
            </a:r>
          </a:p>
          <a:p>
            <a:r>
              <a:rPr lang="en-US" sz="1400" b="0" i="0" dirty="0">
                <a:solidFill>
                  <a:srgbClr val="333333"/>
                </a:solidFill>
                <a:effectLst/>
                <a:latin typeface="Helvetica Neue"/>
              </a:rPr>
              <a:t>Also, ADA requires buildings be fully accessible. This includes access from the exterior and appropriate access within (handicap parking spaces, wheelchair maneuverability, water fountains, sinks, etc.)</a:t>
            </a:r>
          </a:p>
          <a:p>
            <a:pPr algn="l">
              <a:buFont typeface="Arial" panose="020B0604020202020204" pitchFamily="34" charset="0"/>
              <a:buNone/>
            </a:pPr>
            <a:endParaRPr lang="en-US" sz="1400" b="0" i="0" dirty="0">
              <a:solidFill>
                <a:srgbClr val="333333"/>
              </a:solidFill>
              <a:effectLst/>
              <a:latin typeface="Helvetica Neue"/>
            </a:endParaRPr>
          </a:p>
          <a:p>
            <a:pPr algn="l">
              <a:buFont typeface="Arial" panose="020B0604020202020204" pitchFamily="34" charset="0"/>
              <a:buNone/>
            </a:pPr>
            <a:r>
              <a:rPr lang="en-US" sz="1400" b="0" i="0" dirty="0">
                <a:solidFill>
                  <a:srgbClr val="333333"/>
                </a:solidFill>
                <a:effectLst/>
                <a:latin typeface="Helvetica Neue"/>
              </a:rPr>
              <a:t>Additionally, ADA supports reasonable accommodations such as modification of application and testing, allowing students to tape-record or videotape lectures and classes, modification of class schedules, extra time allotted between classes, note takers (scribes), interpreters, specialized computer equipment, etc.</a:t>
            </a: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10</a:t>
            </a:fld>
            <a:endParaRPr lang="en-US"/>
          </a:p>
        </p:txBody>
      </p:sp>
    </p:spTree>
    <p:extLst>
      <p:ext uri="{BB962C8B-B14F-4D97-AF65-F5344CB8AC3E}">
        <p14:creationId xmlns:p14="http://schemas.microsoft.com/office/powerpoint/2010/main" val="383972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latin typeface="Helvetica Neue"/>
              </a:rPr>
              <a:t>How do the laws and regulations reviewed apply when the current programs and courses are evaluated, and new ones are planned?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Helvetica Neue"/>
              </a:rPr>
              <a:t>Keep in mind, when deciding on courses, programs, and activities, leaders should ensure that each student will be treated fairly, regardless of race, sex, or disability. </a:t>
            </a:r>
          </a:p>
          <a:p>
            <a:r>
              <a:rPr lang="en-US" sz="1400" i="0" dirty="0">
                <a:latin typeface="Helvetica Neue"/>
              </a:rPr>
              <a:t>(U.S. Department of Education. (August 2023). </a:t>
            </a:r>
            <a:r>
              <a:rPr lang="en-US" sz="1400" i="1" dirty="0">
                <a:latin typeface="Helvetica Neue"/>
              </a:rPr>
              <a:t>Race and School Programming. </a:t>
            </a:r>
            <a:r>
              <a:rPr lang="en-US" sz="1400" i="0" dirty="0">
                <a:latin typeface="Helvetica Neue"/>
              </a:rPr>
              <a:t>www.ed.gov)</a:t>
            </a:r>
          </a:p>
          <a:p>
            <a:endParaRPr lang="en-US" sz="1400" i="0" dirty="0">
              <a:latin typeface="Helvetica Neue"/>
            </a:endParaRPr>
          </a:p>
          <a:p>
            <a:r>
              <a:rPr lang="en-US" sz="1400" i="0" dirty="0">
                <a:latin typeface="Helvetica Neue"/>
              </a:rPr>
              <a:t>Personal Note: Don’t let the numerous laws and regulations dim your vision for the courses, programs, and activities envisioned. As you begin the journey towards your vision, use your knowledge of these laws to ensure the path for students is accessible, equitable, and fair.</a:t>
            </a: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11</a:t>
            </a:fld>
            <a:endParaRPr lang="en-US"/>
          </a:p>
        </p:txBody>
      </p:sp>
    </p:spTree>
    <p:extLst>
      <p:ext uri="{BB962C8B-B14F-4D97-AF65-F5344CB8AC3E}">
        <p14:creationId xmlns:p14="http://schemas.microsoft.com/office/powerpoint/2010/main" val="19566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latin typeface="Helvetica Neue"/>
              </a:rPr>
              <a:t>What we know:</a:t>
            </a:r>
          </a:p>
          <a:p>
            <a:pPr marL="171450" indent="-171450">
              <a:buFont typeface="Arial" panose="020B0604020202020204" pitchFamily="34" charset="0"/>
              <a:buChar char="•"/>
            </a:pPr>
            <a:r>
              <a:rPr lang="en-US" sz="1400" dirty="0">
                <a:latin typeface="Helvetica Neue"/>
              </a:rPr>
              <a:t>Student backgrounds and needs are not equal. </a:t>
            </a:r>
          </a:p>
          <a:p>
            <a:pPr marL="174570" indent="-174570">
              <a:buFont typeface="Arial" panose="020B0604020202020204" pitchFamily="34" charset="0"/>
              <a:buChar char="•"/>
            </a:pPr>
            <a:r>
              <a:rPr lang="en-US" sz="1400" dirty="0">
                <a:latin typeface="Helvetica Neue"/>
              </a:rPr>
              <a:t>We set high expectations and goals for student outcomes; the results are not equal.</a:t>
            </a:r>
          </a:p>
          <a:p>
            <a:pPr marL="174570" indent="-174570" defTabSz="931042">
              <a:buFont typeface="Arial" panose="020B0604020202020204" pitchFamily="34" charset="0"/>
              <a:buChar char="•"/>
            </a:pPr>
            <a:r>
              <a:rPr lang="en-US" sz="1400" dirty="0">
                <a:latin typeface="Helvetica Neue"/>
              </a:rPr>
              <a:t>Equity focuses on fairness to produce more equal outcomes. </a:t>
            </a:r>
          </a:p>
          <a:p>
            <a:pPr marL="174570" indent="-174570">
              <a:buFont typeface="Arial" panose="020B0604020202020204" pitchFamily="34" charset="0"/>
              <a:buChar char="•"/>
            </a:pPr>
            <a:r>
              <a:rPr lang="en-US" sz="1400" dirty="0">
                <a:latin typeface="Helvetica Neue"/>
              </a:rPr>
              <a:t>Designing courses and programs to achieve more equitable outcomes may require a change in structures (Course offerings or sequence) or processes (operating some programs differently to meet student needs).</a:t>
            </a:r>
          </a:p>
          <a:p>
            <a:pPr marL="174570" indent="-174570" defTabSz="931042">
              <a:buFont typeface="Arial" panose="020B0604020202020204" pitchFamily="34" charset="0"/>
              <a:buChar char="•"/>
            </a:pPr>
            <a:r>
              <a:rPr lang="en-US" sz="1400" dirty="0">
                <a:latin typeface="Helvetica Neue"/>
              </a:rPr>
              <a:t>Decisions have an impact on equity and possibly result in unintended consequences that may not be equitable. </a:t>
            </a: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12</a:t>
            </a:fld>
            <a:endParaRPr lang="en-US"/>
          </a:p>
        </p:txBody>
      </p:sp>
    </p:spTree>
    <p:extLst>
      <p:ext uri="{BB962C8B-B14F-4D97-AF65-F5344CB8AC3E}">
        <p14:creationId xmlns:p14="http://schemas.microsoft.com/office/powerpoint/2010/main" val="407411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Use an Equity Lens to reflect on reasons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Helvetica Neue"/>
              </a:rPr>
              <a:t>Assignment to Classes</a:t>
            </a:r>
            <a:r>
              <a:rPr lang="en-US" sz="1400" dirty="0">
                <a:latin typeface="Helvetica Neue"/>
              </a:rPr>
              <a:t>: Does the assignment of students result in a disproportionate number of minority or nonminority students? (May occur for a reason, e.g., limited-English proficient students assigned to a class.) Assignment must be appropriate and nondiscriminatory evaluation, placement, and exiting criteria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Helvetica Neue"/>
              </a:rPr>
              <a:t>Sped Classes for Students with Disabilities</a:t>
            </a:r>
            <a:r>
              <a:rPr lang="en-US" sz="1400" b="0" dirty="0">
                <a:latin typeface="Helvetica Neue"/>
              </a:rPr>
              <a:t>: Students with disabilities and nondisabled students must be educated to the maximum extent appropriate. Make sure special education placements are not used to segregate minority students into separate classes.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Helvetica Neue"/>
              </a:rPr>
              <a:t>Classes for Limited-English Proficiency</a:t>
            </a:r>
            <a:r>
              <a:rPr lang="en-US" sz="1400" dirty="0">
                <a:latin typeface="Helvetica Neue"/>
              </a:rPr>
              <a:t>: Students cannot be excluded from effective participation in school because of their inability to speak and understand English. Programs should be designed to teach students English in a timely manner, not serve as a dead-end track.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Helvetica Neue"/>
            </a:endParaRPr>
          </a:p>
          <a:p>
            <a:r>
              <a:rPr lang="en-US" sz="1400" dirty="0">
                <a:latin typeface="Helvetica Neue"/>
              </a:rPr>
              <a:t>Equal Access for</a:t>
            </a:r>
            <a:r>
              <a:rPr lang="en-US" sz="1400" b="1" dirty="0">
                <a:latin typeface="Helvetica Neue"/>
              </a:rPr>
              <a:t> Handicapped </a:t>
            </a:r>
            <a:r>
              <a:rPr lang="en-US" sz="1400" dirty="0">
                <a:latin typeface="Helvetica Neue"/>
              </a:rPr>
              <a:t>Students to Vocational Schools 34 CFR 100 (Appendix B to Part 100, Title 34)</a:t>
            </a:r>
          </a:p>
          <a:p>
            <a:r>
              <a:rPr lang="en-US" sz="1400" dirty="0">
                <a:effectLst/>
                <a:latin typeface="Helvetica Neue"/>
              </a:rPr>
              <a:t>Recipients may not deny handicapped students access to vocational education programs or courses because of architectural or equipment barriers or because of the need for related aids and services or auxiliary aids. If necessary, recipients must: </a:t>
            </a:r>
          </a:p>
          <a:p>
            <a:r>
              <a:rPr lang="en-US" sz="1400" dirty="0">
                <a:effectLst/>
                <a:latin typeface="Helvetica Neue"/>
              </a:rPr>
              <a:t>(1) Modify instructional equipment; </a:t>
            </a:r>
          </a:p>
          <a:p>
            <a:r>
              <a:rPr lang="en-US" sz="1400" dirty="0">
                <a:effectLst/>
                <a:latin typeface="Helvetica Neue"/>
              </a:rPr>
              <a:t>(2) Modify or adapt the manner in which the courses are offered; </a:t>
            </a:r>
          </a:p>
          <a:p>
            <a:r>
              <a:rPr lang="en-US" sz="1400" dirty="0">
                <a:effectLst/>
                <a:latin typeface="Helvetica Neue"/>
              </a:rPr>
              <a:t>(3) House the program in facilities that are readily accessible to mobility impaired students or alter facilities to make them readily accessible to mobility impaired students; and </a:t>
            </a:r>
          </a:p>
          <a:p>
            <a:r>
              <a:rPr lang="en-US" sz="1400" dirty="0">
                <a:effectLst/>
                <a:latin typeface="Helvetica Neue"/>
              </a:rPr>
              <a:t>(4) Provide auxiliary aids that effectively make lectures and materials available to postsecondary handicapped students; </a:t>
            </a:r>
          </a:p>
          <a:p>
            <a:r>
              <a:rPr lang="en-US" sz="1400" dirty="0">
                <a:effectLst/>
                <a:latin typeface="Helvetica Neue"/>
              </a:rPr>
              <a:t>(5) Provide related aids or services that assure secondary students an appropriate education. </a:t>
            </a:r>
          </a:p>
          <a:p>
            <a:r>
              <a:rPr lang="en-US" sz="1400" dirty="0">
                <a:effectLst/>
                <a:latin typeface="Helvetica Neue"/>
              </a:rPr>
              <a:t>Academic requirements that the recipient can demonstrate are essential to a program of instruction or to any directly related licensing requirement will not be regarded as discriminatory. However, where possible, a recipient must adjust those requirements to the needs of individual handicapped students. </a:t>
            </a:r>
          </a:p>
          <a:p>
            <a:r>
              <a:rPr lang="en-US" sz="1400" dirty="0">
                <a:effectLst/>
                <a:latin typeface="Helvetica Neue"/>
              </a:rPr>
              <a:t>Access to vocational programs or courses may not be denied handicapped students on the ground that employment opportunities in any occupation or profession may be more limited for handicapped persons than for non-handicapped persons.</a:t>
            </a:r>
          </a:p>
          <a:p>
            <a:endParaRPr lang="en-US" sz="1400" dirty="0">
              <a:effectLst/>
              <a:latin typeface="Helvetica Neue"/>
            </a:endParaRPr>
          </a:p>
          <a:p>
            <a:endParaRPr lang="en-US" sz="1400" dirty="0">
              <a:effectLst/>
              <a:latin typeface="Helvetica Neue"/>
            </a:endParaRPr>
          </a:p>
          <a:p>
            <a:endParaRPr lang="en-US" sz="1400" dirty="0">
              <a:effectLst/>
              <a:latin typeface="Helvetica Neue"/>
            </a:endParaRPr>
          </a:p>
          <a:p>
            <a:endParaRPr lang="en-US" sz="1400" b="0" i="0" dirty="0">
              <a:solidFill>
                <a:srgbClr val="030A13"/>
              </a:solidFill>
              <a:effectLst/>
              <a:latin typeface="Helvetica Neue"/>
            </a:endParaRPr>
          </a:p>
          <a:p>
            <a:endParaRPr lang="en-US" sz="1400" i="0" dirty="0">
              <a:latin typeface="Helvetica Neue"/>
            </a:endParaRP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13</a:t>
            </a:fld>
            <a:endParaRPr lang="en-US"/>
          </a:p>
        </p:txBody>
      </p:sp>
    </p:spTree>
    <p:extLst>
      <p:ext uri="{BB962C8B-B14F-4D97-AF65-F5344CB8AC3E}">
        <p14:creationId xmlns:p14="http://schemas.microsoft.com/office/powerpoint/2010/main" val="400870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Helvetica Neue"/>
              </a:rPr>
              <a:t>Assignment to Elective Courses</a:t>
            </a:r>
            <a:r>
              <a:rPr lang="en-US" sz="1400" dirty="0">
                <a:latin typeface="Helvetica Neue"/>
              </a:rPr>
              <a:t>: Voluntary course selection by students may result in disproportionate enrollments in certain classes. Ensure school policies and practices support nondiscriminatory counseling information and equal access to elective 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Helvetica Neue"/>
              </a:rPr>
              <a:t>Ability Grouping and Tracking</a:t>
            </a:r>
            <a:r>
              <a:rPr lang="en-US" sz="1400" dirty="0">
                <a:latin typeface="Helvetica Neue"/>
              </a:rPr>
              <a:t>: The criteria used by schools to assign students to ability groups or tracks must be nondiscriminatory. Students must be given the opportunity to move from one ability group to another or in and out of assigned tracks according to their progress.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Helvetica Neue"/>
              </a:rPr>
              <a:t>Testing, Evaluations, and Criteria for Student Assignment</a:t>
            </a:r>
            <a:r>
              <a:rPr lang="en-US" sz="1400" dirty="0">
                <a:latin typeface="Helvetica Neue"/>
              </a:rPr>
              <a:t>: Use appropriate criteria and evaluation and testing methods before assigning students to specialized classes or courses of study. All screening procedures must be nondiscriminatory, and periodic testing and reevaluation may be required. (e.g., testing limited-English proficient students in English may not result in valid scores and result in assignment to a class that does not meet their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https://www2.ed.gov/about/offices/list/ocr/docs/tviassgn.html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Helvetica Neue"/>
            </a:endParaRPr>
          </a:p>
          <a:p>
            <a:r>
              <a:rPr lang="en-US" sz="1400" b="0" i="0" dirty="0">
                <a:solidFill>
                  <a:srgbClr val="030A13"/>
                </a:solidFill>
                <a:effectLst/>
                <a:latin typeface="Helvetica Neue"/>
              </a:rPr>
              <a:t>OCR does not review the result of individual placement or other educational decisions so long as the school district complies with the procedural requirements of Section 504 relating to the identification and location of students with disabilities, evaluation of such students, and due process.</a:t>
            </a:r>
          </a:p>
          <a:p>
            <a:pPr marL="0" indent="0">
              <a:buFont typeface="Arial" panose="020B0604020202020204" pitchFamily="34" charset="0"/>
              <a:buNone/>
            </a:pPr>
            <a:r>
              <a:rPr lang="en-US" sz="1400" dirty="0">
                <a:latin typeface="Helvetica Neue"/>
              </a:rPr>
              <a:t>https://www2.ed.gov/about/offices/list/ocr/504faq.html</a:t>
            </a:r>
          </a:p>
          <a:p>
            <a:pPr marL="0" indent="0">
              <a:buFont typeface="Arial" panose="020B0604020202020204" pitchFamily="34" charset="0"/>
              <a:buNone/>
            </a:pPr>
            <a:r>
              <a:rPr lang="en-US" sz="1400" dirty="0">
                <a:latin typeface="Helvetica Neue"/>
              </a:rPr>
              <a:t>https://www2.ed.gov/policy/rights/reg/ocr/edlite-34cfr104.html#S32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Helvetica Neue"/>
            </a:endParaRPr>
          </a:p>
          <a:p>
            <a:pPr marL="8321" lvl="0" indent="0" defTabSz="931042">
              <a:buFont typeface="Arial" panose="020B0604020202020204" pitchFamily="34" charset="0"/>
              <a:buNone/>
            </a:pPr>
            <a:r>
              <a:rPr lang="en-US" sz="1400" dirty="0">
                <a:latin typeface="Helvetica Neue"/>
              </a:rPr>
              <a:t>Example: Academic support programs are scheduled during the school day. What is this time in lieu of (extended core instruction, an elective, or a credit-bearing course)? Is this fair? Could in affect On-Time Graduation?</a:t>
            </a:r>
          </a:p>
          <a:p>
            <a:endParaRPr lang="en-US" sz="1400" i="0" dirty="0">
              <a:latin typeface="Helvetica Neue"/>
            </a:endParaRP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14</a:t>
            </a:fld>
            <a:endParaRPr lang="en-US"/>
          </a:p>
        </p:txBody>
      </p:sp>
    </p:spTree>
    <p:extLst>
      <p:ext uri="{BB962C8B-B14F-4D97-AF65-F5344CB8AC3E}">
        <p14:creationId xmlns:p14="http://schemas.microsoft.com/office/powerpoint/2010/main" val="254739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4570" indent="-17457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5"/>
          </p:nvPr>
        </p:nvSpPr>
        <p:spPr/>
        <p:txBody>
          <a:bodyPr/>
          <a:lstStyle/>
          <a:p>
            <a:fld id="{04464EDD-6972-4376-B2FD-985013511A4F}" type="slidenum">
              <a:rPr lang="en-US" smtClean="0"/>
              <a:t>15</a:t>
            </a:fld>
            <a:endParaRPr lang="en-US"/>
          </a:p>
        </p:txBody>
      </p:sp>
    </p:spTree>
    <p:extLst>
      <p:ext uri="{BB962C8B-B14F-4D97-AF65-F5344CB8AC3E}">
        <p14:creationId xmlns:p14="http://schemas.microsoft.com/office/powerpoint/2010/main" val="228521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400" i="0" dirty="0">
                <a:latin typeface="Helvetica Neue"/>
              </a:rPr>
              <a:t>Every application for Federal financial assistance (SEA applicant or sub-recipient operating an educational program or activity) requires assurance from the applicant or recipient that the education program or activity will commit to nondiscrimination compliance. (34 </a:t>
            </a:r>
            <a:r>
              <a:rPr lang="en-US" sz="1400" dirty="0">
                <a:latin typeface="Helvetica Neue"/>
              </a:rPr>
              <a:t>§ 106.4)</a:t>
            </a:r>
            <a:endParaRPr lang="en-US" sz="1400" i="0" dirty="0">
              <a:latin typeface="Helvetica Neue"/>
            </a:endParaRPr>
          </a:p>
          <a:p>
            <a:pPr marL="0" lvl="0" indent="0">
              <a:buFontTx/>
              <a:buNone/>
            </a:pPr>
            <a:endParaRPr lang="en-US" sz="1400" i="0" dirty="0">
              <a:latin typeface="Helvetica Neue"/>
            </a:endParaRPr>
          </a:p>
          <a:p>
            <a:pPr marL="0" lvl="0" indent="0">
              <a:buFontTx/>
              <a:buNone/>
            </a:pPr>
            <a:r>
              <a:rPr lang="en-US" sz="1400" i="0" dirty="0">
                <a:latin typeface="Helvetica Neue"/>
              </a:rPr>
              <a:t>One way to determine if the SEA is to conduct a self-evaluation. Self-evaluation (34 § 103(c))</a:t>
            </a:r>
          </a:p>
          <a:p>
            <a:pPr marL="628650" lvl="1" indent="-171450">
              <a:buFont typeface="Arial" panose="020B0604020202020204" pitchFamily="34" charset="0"/>
              <a:buChar char="•"/>
            </a:pPr>
            <a:endParaRPr lang="en-US" sz="1400" dirty="0">
              <a:latin typeface="Helvetica Neue"/>
            </a:endParaRPr>
          </a:p>
          <a:p>
            <a:pPr marL="171450" lvl="0" indent="-171450">
              <a:buFont typeface="Arial" panose="020B0604020202020204" pitchFamily="34" charset="0"/>
              <a:buChar char="•"/>
            </a:pPr>
            <a:endParaRPr lang="en-US" sz="1400" dirty="0">
              <a:latin typeface="Helvetica Neue"/>
            </a:endParaRPr>
          </a:p>
          <a:p>
            <a:pPr marL="0" indent="0">
              <a:buFont typeface="Arial" panose="020B0604020202020204" pitchFamily="34" charset="0"/>
              <a:buNone/>
            </a:pPr>
            <a:endParaRPr lang="en-US" sz="1400" dirty="0">
              <a:latin typeface="Helvetica Neue"/>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214E7-0E44-44E3-9F05-70578E0F5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836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latin typeface="Helvetica Neue"/>
              </a:rPr>
              <a:t>Use OCR’s Three-Step Test to determine if Title VI rights may be violated. </a:t>
            </a:r>
            <a:endParaRPr lang="en-US" sz="1400" i="1" dirty="0">
              <a:latin typeface="Helvetica Neue"/>
            </a:endParaRPr>
          </a:p>
          <a:p>
            <a:pPr marL="628650" lvl="1" indent="-171450">
              <a:buFont typeface="Arial" panose="020B0604020202020204" pitchFamily="34" charset="0"/>
              <a:buChar char="•"/>
            </a:pPr>
            <a:endParaRPr lang="en-US" sz="1400" dirty="0">
              <a:latin typeface="Helvetica Neue"/>
            </a:endParaRPr>
          </a:p>
          <a:p>
            <a:pPr marL="628650" lvl="1" indent="-171450">
              <a:buFont typeface="Arial" panose="020B0604020202020204" pitchFamily="34" charset="0"/>
              <a:buChar char="•"/>
            </a:pPr>
            <a:endParaRPr lang="en-US" sz="1400" dirty="0">
              <a:latin typeface="Helvetica Neue"/>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214E7-0E44-44E3-9F05-70578E0F5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67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Counselors have knowledge and training in bias and equity. Their relationships with students, parents, and the community can support the school and community in developing a deeper understanding of discrimination and bias. Counselors are in a unique position to promote equity and access for all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A few key roles counselors can play include: </a:t>
            </a:r>
          </a:p>
          <a:p>
            <a:r>
              <a:rPr lang="en-US" sz="1400" dirty="0">
                <a:latin typeface="Helvetica Neue"/>
              </a:rPr>
              <a:t>Ensure students and parents are informed of all course and program offerings.</a:t>
            </a:r>
          </a:p>
          <a:p>
            <a:r>
              <a:rPr lang="en-US" sz="1400" dirty="0">
                <a:latin typeface="Helvetica Neue"/>
              </a:rPr>
              <a:t>Develop orientation programs and counseling techniques to encourage participation in all school programs and courses of instruction, including career and vocational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[Lead or serve on a team to] monitor equity in courses, programs, and activities at least annually for disproportionality. </a:t>
            </a: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(a) The identification and selection of students;</a:t>
            </a:r>
            <a:endParaRPr lang="en-US" sz="1400" dirty="0">
              <a:effectLst/>
              <a:latin typeface="Helvetica Neue"/>
              <a:ea typeface="Arial" panose="020B0604020202020204" pitchFamily="34" charset="0"/>
            </a:endParaRP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(b) Course and program enrollment criteria;</a:t>
            </a:r>
            <a:endParaRPr lang="en-US" sz="1400" dirty="0">
              <a:effectLst/>
              <a:latin typeface="Helvetica Neue"/>
              <a:ea typeface="Arial" panose="020B0604020202020204" pitchFamily="34" charset="0"/>
            </a:endParaRP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(c) Tests and appraisal instruments;</a:t>
            </a:r>
            <a:endParaRPr lang="en-US" sz="1400" dirty="0">
              <a:effectLst/>
              <a:latin typeface="Helvetica Neue"/>
              <a:ea typeface="Arial" panose="020B0604020202020204" pitchFamily="34" charset="0"/>
            </a:endParaRP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(d) Academic, career, and vocational guidance materials;</a:t>
            </a:r>
            <a:endParaRPr lang="en-US" sz="1400" dirty="0">
              <a:effectLst/>
              <a:latin typeface="Helvetica Neue"/>
              <a:ea typeface="Arial" panose="020B0604020202020204" pitchFamily="34" charset="0"/>
            </a:endParaRP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(e) Work/study programs and opportunities;</a:t>
            </a:r>
            <a:endParaRPr lang="en-US" sz="1400" dirty="0">
              <a:effectLst/>
              <a:latin typeface="Helvetica Neue"/>
              <a:ea typeface="Arial" panose="020B0604020202020204" pitchFamily="34" charset="0"/>
            </a:endParaRP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(f) Educational scheduling or placement; and</a:t>
            </a:r>
            <a:endParaRPr lang="en-US" sz="1400" dirty="0">
              <a:effectLst/>
              <a:latin typeface="Helvetica Neue"/>
              <a:ea typeface="Arial" panose="020B0604020202020204" pitchFamily="34" charset="0"/>
            </a:endParaRPr>
          </a:p>
          <a:p>
            <a:pPr marL="0" marR="0" indent="457200">
              <a:lnSpc>
                <a:spcPct val="115000"/>
              </a:lnSpc>
              <a:spcBef>
                <a:spcPts val="0"/>
              </a:spcBef>
              <a:spcAft>
                <a:spcPts val="0"/>
              </a:spcAft>
            </a:pPr>
            <a:r>
              <a:rPr lang="en-US" sz="1400" dirty="0">
                <a:solidFill>
                  <a:srgbClr val="000000"/>
                </a:solidFill>
                <a:effectLst/>
                <a:latin typeface="Helvetica Neue"/>
                <a:ea typeface="Times New Roman" panose="02020603050405020304" pitchFamily="18" charset="0"/>
              </a:rPr>
              <a:t>(g) Other factors related to course and program enrollment.</a:t>
            </a:r>
            <a:endParaRPr lang="en-US" sz="1400" dirty="0">
              <a:effectLst/>
              <a:latin typeface="Helvetica Neue"/>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Washington WAC 392-190-010 (Counseling and Guidance Services – Courses and Program Enrollment, Washington State Legislature)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Helvetica Neue"/>
              </a:rPr>
              <a:t>Counselor’s Role 34 § 106.36</a:t>
            </a: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18</a:t>
            </a:fld>
            <a:endParaRPr lang="en-US"/>
          </a:p>
        </p:txBody>
      </p:sp>
    </p:spTree>
    <p:extLst>
      <p:ext uri="{BB962C8B-B14F-4D97-AF65-F5344CB8AC3E}">
        <p14:creationId xmlns:p14="http://schemas.microsoft.com/office/powerpoint/2010/main" val="354058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latin typeface="Helvetica Neue"/>
              </a:rPr>
              <a:t>Considerations</a:t>
            </a:r>
          </a:p>
          <a:p>
            <a:pPr marL="174570" indent="-174570">
              <a:buFont typeface="Arial" panose="020B0604020202020204" pitchFamily="34" charset="0"/>
              <a:buChar char="•"/>
            </a:pPr>
            <a:r>
              <a:rPr lang="en-US" sz="1400" dirty="0">
                <a:latin typeface="Helvetica Neue"/>
              </a:rPr>
              <a:t>Review current courses, programs, and activities through an equity lens</a:t>
            </a:r>
          </a:p>
          <a:p>
            <a:pPr marL="174570" indent="-174570">
              <a:buFont typeface="Arial" panose="020B0604020202020204" pitchFamily="34" charset="0"/>
              <a:buChar char="•"/>
            </a:pPr>
            <a:r>
              <a:rPr lang="en-US" sz="1400" dirty="0">
                <a:latin typeface="Helvetica Neue"/>
              </a:rPr>
              <a:t>Identify unrepresented groups that are affected by current policies, programs, and practices. (Use enrollment and performance data to identify disproportionality based on race, sex, and disability.)</a:t>
            </a:r>
          </a:p>
          <a:p>
            <a:pPr marL="174570" indent="-174570">
              <a:buFont typeface="Arial" panose="020B0604020202020204" pitchFamily="34" charset="0"/>
              <a:buChar char="•"/>
            </a:pPr>
            <a:r>
              <a:rPr lang="en-US" sz="1400" dirty="0">
                <a:latin typeface="Helvetica Neue"/>
              </a:rPr>
              <a:t>Determine if any barriers exist to equitable access and outcomes and address them.</a:t>
            </a:r>
          </a:p>
          <a:p>
            <a:pPr marL="174570" indent="-174570">
              <a:buFont typeface="Arial" panose="020B0604020202020204" pitchFamily="34" charset="0"/>
              <a:buChar char="•"/>
            </a:pPr>
            <a:r>
              <a:rPr lang="en-US" sz="1400" dirty="0">
                <a:latin typeface="Helvetica Neue"/>
              </a:rPr>
              <a:t>Identify gaps in access for specific students and student groups and address the gaps. (e.g., STEAM courses have low female enrollment; might a pre-STEAM course for females increase interest and future enrollment of females in STEAM courses?)</a:t>
            </a:r>
          </a:p>
          <a:p>
            <a:pPr marL="174570" indent="-174570">
              <a:buFont typeface="Arial" panose="020B0604020202020204" pitchFamily="34" charset="0"/>
              <a:buChar char="•"/>
            </a:pPr>
            <a:r>
              <a:rPr lang="en-US" sz="1400" dirty="0">
                <a:latin typeface="Helvetica Neue"/>
              </a:rPr>
              <a:t>Organize focus groups with school administrators, educators, parents, and students to understand their experiences. Feedback will help identify strengths and areas for improvement or innovation.</a:t>
            </a:r>
          </a:p>
          <a:p>
            <a:pPr marL="174570" marR="0" lvl="0" indent="-1745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Helvetica Neue"/>
              </a:rPr>
              <a:t>Work with and include counselors on teams or committees. </a:t>
            </a:r>
          </a:p>
          <a:p>
            <a:pPr marL="0" indent="0">
              <a:buFont typeface="Arial" panose="020B0604020202020204" pitchFamily="34" charset="0"/>
              <a:buNone/>
            </a:pPr>
            <a:endParaRPr lang="en-US" dirty="0"/>
          </a:p>
          <a:p>
            <a:pPr marL="174570" indent="-17457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5"/>
          </p:nvPr>
        </p:nvSpPr>
        <p:spPr/>
        <p:txBody>
          <a:bodyPr/>
          <a:lstStyle/>
          <a:p>
            <a:fld id="{04464EDD-6972-4376-B2FD-985013511A4F}" type="slidenum">
              <a:rPr lang="en-US" smtClean="0"/>
              <a:t>19</a:t>
            </a:fld>
            <a:endParaRPr lang="en-US"/>
          </a:p>
        </p:txBody>
      </p:sp>
    </p:spTree>
    <p:extLst>
      <p:ext uri="{BB962C8B-B14F-4D97-AF65-F5344CB8AC3E}">
        <p14:creationId xmlns:p14="http://schemas.microsoft.com/office/powerpoint/2010/main" val="264909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2</a:t>
            </a:fld>
            <a:endParaRPr lang="en-US"/>
          </a:p>
        </p:txBody>
      </p:sp>
    </p:spTree>
    <p:extLst>
      <p:ext uri="{BB962C8B-B14F-4D97-AF65-F5344CB8AC3E}">
        <p14:creationId xmlns:p14="http://schemas.microsoft.com/office/powerpoint/2010/main" val="154536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20</a:t>
            </a:fld>
            <a:endParaRPr lang="en-US"/>
          </a:p>
        </p:txBody>
      </p:sp>
    </p:spTree>
    <p:extLst>
      <p:ext uri="{BB962C8B-B14F-4D97-AF65-F5344CB8AC3E}">
        <p14:creationId xmlns:p14="http://schemas.microsoft.com/office/powerpoint/2010/main" val="3843779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21</a:t>
            </a:fld>
            <a:endParaRPr lang="en-US"/>
          </a:p>
        </p:txBody>
      </p:sp>
    </p:spTree>
    <p:extLst>
      <p:ext uri="{BB962C8B-B14F-4D97-AF65-F5344CB8AC3E}">
        <p14:creationId xmlns:p14="http://schemas.microsoft.com/office/powerpoint/2010/main" val="3298395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22</a:t>
            </a:fld>
            <a:endParaRPr lang="en-US"/>
          </a:p>
        </p:txBody>
      </p:sp>
    </p:spTree>
    <p:extLst>
      <p:ext uri="{BB962C8B-B14F-4D97-AF65-F5344CB8AC3E}">
        <p14:creationId xmlns:p14="http://schemas.microsoft.com/office/powerpoint/2010/main" val="220615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Helvetica Neue"/>
              </a:rPr>
              <a:t>An awareness, knowledge, and understanding of equity will assist leaders with three things: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Helvetica Neue"/>
              </a:rPr>
              <a:t>Reviewing current policies and practices for equity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Helvetica Neue"/>
              </a:rPr>
              <a:t>Guide the development of future policies and practices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Helvetica Neue"/>
              </a:rPr>
              <a:t>Help develop questions to gather feedback from diverse stakeholders to identify barriers to equity in courses and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Helvetica Neue"/>
              </a:rPr>
              <a:t>Keep in mind, when deciding on courses, programs, and activities, leaders should ensure that each student will be treated fairly, regardless of race, sex, or disability. </a:t>
            </a:r>
          </a:p>
          <a:p>
            <a:r>
              <a:rPr lang="en-US" sz="1400" i="0" dirty="0">
                <a:latin typeface="Helvetica Neue"/>
              </a:rPr>
              <a:t>(U.S. Department of Education. (August 2023). </a:t>
            </a:r>
            <a:r>
              <a:rPr lang="en-US" sz="1400" i="1" dirty="0">
                <a:latin typeface="Helvetica Neue"/>
              </a:rPr>
              <a:t>Race and School Programming. </a:t>
            </a:r>
            <a:r>
              <a:rPr lang="en-US" sz="1400" i="0" dirty="0">
                <a:latin typeface="Helvetica Neue"/>
              </a:rPr>
              <a:t>www.ed.gov)</a:t>
            </a:r>
          </a:p>
          <a:p>
            <a:endParaRPr lang="en-US" sz="1400" i="0" dirty="0">
              <a:latin typeface="Helvetica Neue"/>
            </a:endParaRPr>
          </a:p>
          <a:p>
            <a:pPr marL="171450" indent="-171450">
              <a:buFont typeface="Arial" panose="020B0604020202020204" pitchFamily="34" charset="0"/>
              <a:buChar char="•"/>
            </a:pPr>
            <a:r>
              <a:rPr lang="en-US" sz="1400" dirty="0">
                <a:latin typeface="Helvetica Neue"/>
              </a:rPr>
              <a:t>ASDOE core values can play a crucial role in expressing its vision of equity. This vision is shared through the Department’s written documents and its actions.</a:t>
            </a:r>
            <a:endParaRPr lang="en-US" sz="1400" i="0" dirty="0">
              <a:latin typeface="Helvetica Neue"/>
            </a:endParaRPr>
          </a:p>
          <a:p>
            <a:pPr marL="0" indent="0" defTabSz="931042">
              <a:buFont typeface="Arial" panose="020B0604020202020204" pitchFamily="34" charset="0"/>
              <a:buNone/>
            </a:pPr>
            <a:endParaRPr lang="en-US" dirty="0"/>
          </a:p>
          <a:p>
            <a:pPr marL="0" indent="0" defTabSz="931042">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3</a:t>
            </a:fld>
            <a:endParaRPr lang="en-US"/>
          </a:p>
        </p:txBody>
      </p:sp>
    </p:spTree>
    <p:extLst>
      <p:ext uri="{BB962C8B-B14F-4D97-AF65-F5344CB8AC3E}">
        <p14:creationId xmlns:p14="http://schemas.microsoft.com/office/powerpoint/2010/main" val="71436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latin typeface="Helvetica Neue"/>
              </a:rPr>
              <a:t>Discrimination based on race, color, or national origin includes discrimination based on a person’s actual OR perceived race, color, or national origin. https://www.ecfr.gov/current/title-34/subtitle-B/chapter-I/part-100</a:t>
            </a:r>
          </a:p>
          <a:p>
            <a:pPr marL="0" indent="0">
              <a:buFont typeface="Arial" panose="020B0604020202020204" pitchFamily="34" charset="0"/>
              <a:buNone/>
            </a:pPr>
            <a:r>
              <a:rPr lang="en-US" sz="1400" dirty="0">
                <a:latin typeface="Helvetica Neue"/>
              </a:rPr>
              <a:t>This may be based on </a:t>
            </a:r>
          </a:p>
          <a:p>
            <a:pPr marL="182891" lvl="0" indent="-174570">
              <a:buFont typeface="Arial" panose="020B0604020202020204" pitchFamily="34" charset="0"/>
              <a:buChar char="•"/>
            </a:pPr>
            <a:r>
              <a:rPr lang="en-US" sz="1400" dirty="0">
                <a:latin typeface="Helvetica Neue"/>
              </a:rPr>
              <a:t>the country or world region from which a person or their ancestors come; </a:t>
            </a:r>
          </a:p>
          <a:p>
            <a:pPr marL="182891" lvl="0" indent="-174570">
              <a:buFont typeface="Arial" panose="020B0604020202020204" pitchFamily="34" charset="0"/>
              <a:buChar char="•"/>
            </a:pPr>
            <a:r>
              <a:rPr lang="en-US" sz="1400" dirty="0">
                <a:latin typeface="Helvetica Neue"/>
              </a:rPr>
              <a:t>a person’s limited English Proficiency or status as an English learner; </a:t>
            </a:r>
          </a:p>
          <a:p>
            <a:pPr marL="182891" lvl="0" indent="-174570">
              <a:buFont typeface="Arial" panose="020B0604020202020204" pitchFamily="34" charset="0"/>
              <a:buChar char="•"/>
            </a:pPr>
            <a:r>
              <a:rPr lang="en-US" sz="1400" dirty="0">
                <a:latin typeface="Helvetica Neue"/>
              </a:rPr>
              <a:t>a person’s actual or perceived shared ancestry or ethnic characteristics, including those associated with membership in a specific religion.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latin typeface="Helvetica Neue"/>
              </a:rPr>
              <a:t>U.S. Department of Education. (August 2023). </a:t>
            </a:r>
            <a:r>
              <a:rPr lang="en-US" sz="1400" i="1" dirty="0">
                <a:latin typeface="Helvetica Neue"/>
              </a:rPr>
              <a:t>Race and School Programming. </a:t>
            </a:r>
            <a:r>
              <a:rPr lang="en-US" sz="1400" i="0" dirty="0">
                <a:latin typeface="Helvetica Neue"/>
              </a:rPr>
              <a:t>www.ed.gov</a:t>
            </a:r>
          </a:p>
          <a:p>
            <a:endParaRPr lang="en-US" i="0" dirty="0"/>
          </a:p>
          <a:p>
            <a:pPr marL="0" indent="0" defTabSz="931042">
              <a:buFont typeface="Arial" panose="020B0604020202020204" pitchFamily="34" charset="0"/>
              <a:buNone/>
            </a:pPr>
            <a:endParaRPr lang="en-US" dirty="0"/>
          </a:p>
          <a:p>
            <a:endParaRPr lang="en-US" b="0" i="0" dirty="0">
              <a:solidFill>
                <a:srgbClr val="030A13"/>
              </a:solidFill>
              <a:effectLst/>
              <a:latin typeface="Helvetica Neue"/>
            </a:endParaRPr>
          </a:p>
        </p:txBody>
      </p:sp>
      <p:sp>
        <p:nvSpPr>
          <p:cNvPr id="4" name="Slide Number Placeholder 3"/>
          <p:cNvSpPr>
            <a:spLocks noGrp="1"/>
          </p:cNvSpPr>
          <p:nvPr>
            <p:ph type="sldNum" sz="quarter" idx="5"/>
          </p:nvPr>
        </p:nvSpPr>
        <p:spPr/>
        <p:txBody>
          <a:bodyPr/>
          <a:lstStyle/>
          <a:p>
            <a:fld id="{04464EDD-6972-4376-B2FD-985013511A4F}" type="slidenum">
              <a:rPr lang="en-US" smtClean="0"/>
              <a:t>4</a:t>
            </a:fld>
            <a:endParaRPr lang="en-US"/>
          </a:p>
        </p:txBody>
      </p:sp>
    </p:spTree>
    <p:extLst>
      <p:ext uri="{BB962C8B-B14F-4D97-AF65-F5344CB8AC3E}">
        <p14:creationId xmlns:p14="http://schemas.microsoft.com/office/powerpoint/2010/main" val="331428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400" i="0" dirty="0">
                <a:latin typeface="Helvetica Neue"/>
              </a:rPr>
              <a:t>Title VI continues with:</a:t>
            </a:r>
          </a:p>
          <a:p>
            <a:pPr marL="0" lvl="0" indent="0">
              <a:buFont typeface="Arial" panose="020B0604020202020204" pitchFamily="34" charset="0"/>
              <a:buNone/>
            </a:pPr>
            <a:r>
              <a:rPr lang="en-US" sz="1400" i="0" dirty="0">
                <a:latin typeface="Helvetica Neue"/>
              </a:rPr>
              <a:t>No individual may be  </a:t>
            </a:r>
          </a:p>
          <a:p>
            <a:pPr marL="171450" lvl="0" indent="-171450">
              <a:buFont typeface="Arial" panose="020B0604020202020204" pitchFamily="34" charset="0"/>
              <a:buChar char="•"/>
            </a:pPr>
            <a:r>
              <a:rPr lang="en-US" sz="1400" i="0" dirty="0">
                <a:latin typeface="Helvetica Neue"/>
              </a:rPr>
              <a:t>Excluded from participation in - </a:t>
            </a:r>
          </a:p>
          <a:p>
            <a:pPr marL="171450" lvl="0" indent="-171450">
              <a:buFont typeface="Arial" panose="020B0604020202020204" pitchFamily="34" charset="0"/>
              <a:buChar char="•"/>
            </a:pPr>
            <a:r>
              <a:rPr lang="en-US" sz="1400" i="0" dirty="0">
                <a:latin typeface="Helvetica Neue"/>
              </a:rPr>
              <a:t>Be denied benefits of - </a:t>
            </a:r>
          </a:p>
          <a:p>
            <a:pPr marL="171450" lvl="0" indent="-171450">
              <a:buFont typeface="Arial" panose="020B0604020202020204" pitchFamily="34" charset="0"/>
              <a:buChar char="•"/>
            </a:pPr>
            <a:r>
              <a:rPr lang="en-US" sz="1400" i="0" dirty="0">
                <a:latin typeface="Helvetica Neue"/>
              </a:rPr>
              <a:t>Be subjected to discrimination – </a:t>
            </a:r>
          </a:p>
          <a:p>
            <a:pPr marL="171450" lvl="0" indent="-171450">
              <a:buFont typeface="Arial" panose="020B0604020202020204" pitchFamily="34" charset="0"/>
              <a:buChar char="•"/>
            </a:pPr>
            <a:r>
              <a:rPr lang="en-US" sz="1400" i="0" dirty="0">
                <a:latin typeface="Helvetica Neue"/>
              </a:rPr>
              <a:t>Under any program or activity – such as academic programs, summer enrichment camps, vocational programs, student internships,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Helvetica Neue"/>
              </a:rPr>
              <a:t>The federal law recognizes that states, school districts, and schools make course and program choices based on the professional judgment of administrators and educators (20 U.S.C. § 3403(b).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Helvetica Neue"/>
              </a:rPr>
              <a:t>The Office of Civil Rights (OCR) laws do not mandate, direct, or control programs and activities EXCEPT to the extent of the law that the educational institution’s actions or inactions may be discriminatory. </a:t>
            </a:r>
            <a:r>
              <a:rPr lang="en-US" sz="1400" i="0" dirty="0">
                <a:latin typeface="Helvetica Neue"/>
              </a:rPr>
              <a:t>U.S. Department of Education. (August 2023). </a:t>
            </a:r>
            <a:r>
              <a:rPr lang="en-US" sz="1400" i="1" dirty="0">
                <a:latin typeface="Helvetica Neue"/>
              </a:rPr>
              <a:t>Race and School Programming. </a:t>
            </a:r>
            <a:r>
              <a:rPr lang="en-US" sz="1400" i="0" dirty="0">
                <a:latin typeface="Helvetica Neue"/>
              </a:rPr>
              <a:t>www.ed.gov</a:t>
            </a: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5</a:t>
            </a:fld>
            <a:endParaRPr lang="en-US"/>
          </a:p>
        </p:txBody>
      </p:sp>
    </p:spTree>
    <p:extLst>
      <p:ext uri="{BB962C8B-B14F-4D97-AF65-F5344CB8AC3E}">
        <p14:creationId xmlns:p14="http://schemas.microsoft.com/office/powerpoint/2010/main" val="375851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30A13"/>
                </a:solidFill>
                <a:effectLst/>
                <a:latin typeface="Helvetica Neue"/>
              </a:rPr>
              <a:t>And e</a:t>
            </a:r>
            <a:r>
              <a:rPr lang="en-US" sz="1400" b="0" i="0" dirty="0">
                <a:solidFill>
                  <a:srgbClr val="030A13"/>
                </a:solidFill>
                <a:effectLst/>
                <a:highlight>
                  <a:srgbClr val="FFFF00"/>
                </a:highlight>
                <a:latin typeface="Helvetica Neue"/>
              </a:rPr>
              <a:t>nsures s</a:t>
            </a:r>
            <a:r>
              <a:rPr lang="en-US" sz="1400" b="0" i="0" dirty="0">
                <a:solidFill>
                  <a:srgbClr val="00B0F0"/>
                </a:solidFill>
                <a:effectLst/>
                <a:highlight>
                  <a:srgbClr val="FFFF00"/>
                </a:highlight>
                <a:latin typeface="Helvetica Neue"/>
              </a:rPr>
              <a:t>tudents have equal access to all its programs, including classes, extracurriculars, and sports</a:t>
            </a:r>
            <a:endParaRPr lang="en-US" sz="1400" b="0" i="0" dirty="0">
              <a:solidFill>
                <a:srgbClr val="030A13"/>
              </a:solidFill>
              <a:effectLst/>
              <a:latin typeface="Helvetica Neue"/>
            </a:endParaRPr>
          </a:p>
          <a:p>
            <a:r>
              <a:rPr lang="en-US" sz="1400" b="0" i="0" dirty="0">
                <a:solidFill>
                  <a:srgbClr val="030A13"/>
                </a:solidFill>
                <a:effectLst/>
                <a:latin typeface="Helvetica Neue"/>
              </a:rPr>
              <a:t>Race and School Programming (2023)</a:t>
            </a:r>
          </a:p>
          <a:p>
            <a:pPr marL="0" lvl="0" indent="0">
              <a:buFont typeface="Arial" panose="020B0604020202020204" pitchFamily="34" charset="0"/>
              <a:buNone/>
            </a:pPr>
            <a:endParaRPr lang="en-US" sz="1400" b="0" i="0" dirty="0">
              <a:solidFill>
                <a:srgbClr val="030A13"/>
              </a:solidFill>
              <a:effectLst/>
              <a:latin typeface="Helvetica Neue"/>
            </a:endParaRPr>
          </a:p>
          <a:p>
            <a:endParaRPr lang="en-US" b="0" i="0" dirty="0">
              <a:solidFill>
                <a:srgbClr val="030A13"/>
              </a:solidFill>
              <a:effectLst/>
              <a:latin typeface="Helvetica Neue"/>
            </a:endParaRPr>
          </a:p>
        </p:txBody>
      </p:sp>
      <p:sp>
        <p:nvSpPr>
          <p:cNvPr id="4" name="Slide Number Placeholder 3"/>
          <p:cNvSpPr>
            <a:spLocks noGrp="1"/>
          </p:cNvSpPr>
          <p:nvPr>
            <p:ph type="sldNum" sz="quarter" idx="5"/>
          </p:nvPr>
        </p:nvSpPr>
        <p:spPr/>
        <p:txBody>
          <a:bodyPr/>
          <a:lstStyle/>
          <a:p>
            <a:fld id="{04464EDD-6972-4376-B2FD-985013511A4F}" type="slidenum">
              <a:rPr lang="en-US" smtClean="0"/>
              <a:t>6</a:t>
            </a:fld>
            <a:endParaRPr lang="en-US"/>
          </a:p>
        </p:txBody>
      </p:sp>
    </p:spTree>
    <p:extLst>
      <p:ext uri="{BB962C8B-B14F-4D97-AF65-F5344CB8AC3E}">
        <p14:creationId xmlns:p14="http://schemas.microsoft.com/office/powerpoint/2010/main" val="128983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030A13"/>
                </a:solidFill>
                <a:effectLst/>
                <a:latin typeface="Helvetica Neue"/>
              </a:rPr>
              <a:t>Title IX continues: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030A13"/>
                </a:solidFill>
                <a:effectLst/>
                <a:latin typeface="Helvetica Neue"/>
              </a:rPr>
              <a:t>No person shall, on the basis of sex,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30A13"/>
                </a:solidFill>
                <a:effectLst/>
                <a:latin typeface="Helvetica Neue"/>
              </a:rPr>
              <a:t>be excluded from participation 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30A13"/>
                </a:solidFill>
                <a:effectLst/>
                <a:latin typeface="Helvetica Neue"/>
              </a:rPr>
              <a:t>be denied benefits of,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30A13"/>
                </a:solidFill>
                <a:effectLst/>
                <a:latin typeface="Helvetica Neue"/>
              </a:rPr>
              <a:t>be subjected to discrimination under any academic, extracurricular, research occupational training, or other education program or activity operated by a recipient. </a:t>
            </a:r>
          </a:p>
          <a:p>
            <a:pPr marL="0" indent="0">
              <a:buFont typeface="Arial" panose="020B0604020202020204" pitchFamily="34" charset="0"/>
              <a:buNone/>
            </a:pPr>
            <a:endParaRPr lang="en-US" sz="1400" b="0" i="0" dirty="0">
              <a:solidFill>
                <a:srgbClr val="030A1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030A13"/>
                </a:solidFill>
                <a:effectLst/>
                <a:latin typeface="Helvetica Neue"/>
              </a:rPr>
              <a:t>It also requires that policies and procedures for investigating and resolving complaints of sex discrimination, including sexual harassment and violence, are fair.</a:t>
            </a:r>
            <a:endParaRPr lang="en-US" sz="1400" b="0" i="0" dirty="0">
              <a:solidFill>
                <a:srgbClr val="030A13"/>
              </a:solidFill>
              <a:effectLst/>
              <a:highlight>
                <a:srgbClr val="FFFF00"/>
              </a:highlight>
              <a:latin typeface="Helvetica Neue"/>
            </a:endParaRPr>
          </a:p>
          <a:p>
            <a:pPr marL="0" indent="0">
              <a:buFont typeface="Arial" panose="020B0604020202020204" pitchFamily="34" charset="0"/>
              <a:buNone/>
            </a:pPr>
            <a:endParaRPr lang="en-US" sz="1400" b="0" i="0" dirty="0">
              <a:solidFill>
                <a:srgbClr val="030A13"/>
              </a:solidFill>
              <a:effectLst/>
              <a:latin typeface="Helvetica Neue"/>
            </a:endParaRPr>
          </a:p>
          <a:p>
            <a:pPr marL="0" indent="0">
              <a:buFont typeface="Arial" panose="020B0604020202020204" pitchFamily="34" charset="0"/>
              <a:buNone/>
            </a:pPr>
            <a:r>
              <a:rPr lang="en-US" sz="1400" b="0" i="0" dirty="0">
                <a:solidFill>
                  <a:srgbClr val="030A13"/>
                </a:solidFill>
                <a:effectLst/>
                <a:latin typeface="Helvetica Neue"/>
              </a:rPr>
              <a:t>Overall, access to classes, education programs, or activities should not be limited by sex. </a:t>
            </a:r>
          </a:p>
          <a:p>
            <a:pPr marL="0" indent="0">
              <a:buFont typeface="Arial" panose="020B0604020202020204" pitchFamily="34" charset="0"/>
              <a:buNone/>
            </a:pPr>
            <a:r>
              <a:rPr lang="en-US" sz="1400" b="1" i="0" dirty="0">
                <a:solidFill>
                  <a:srgbClr val="030A13"/>
                </a:solidFill>
                <a:effectLst/>
                <a:latin typeface="Helvetica Neue"/>
              </a:rPr>
              <a:t>EXCEPTIONS</a:t>
            </a:r>
            <a:r>
              <a:rPr lang="en-US" sz="1400" b="0" i="0" dirty="0">
                <a:solidFill>
                  <a:srgbClr val="030A13"/>
                </a:solidFill>
                <a:effectLst/>
                <a:latin typeface="Helvetica Neue"/>
              </a:rPr>
              <a:t>: The regulations </a:t>
            </a:r>
            <a:r>
              <a:rPr lang="en-US" sz="1400" b="0" i="0" u="sng" dirty="0">
                <a:solidFill>
                  <a:srgbClr val="030A13"/>
                </a:solidFill>
                <a:effectLst/>
                <a:latin typeface="Helvetica Neue"/>
              </a:rPr>
              <a:t>do not prohibit </a:t>
            </a:r>
            <a:r>
              <a:rPr lang="en-US" sz="1400" b="0" i="0" dirty="0">
                <a:solidFill>
                  <a:srgbClr val="030A13"/>
                </a:solidFill>
                <a:effectLst/>
                <a:latin typeface="Helvetica Neue"/>
              </a:rPr>
              <a:t>the separation of students by sex in the following:</a:t>
            </a:r>
          </a:p>
          <a:p>
            <a:pPr marL="631770" lvl="1" indent="-174570">
              <a:buFont typeface="Arial" panose="020B0604020202020204" pitchFamily="34" charset="0"/>
              <a:buChar char="•"/>
            </a:pPr>
            <a:r>
              <a:rPr lang="en-US" sz="1400" b="0" i="0" dirty="0">
                <a:solidFill>
                  <a:srgbClr val="030A13"/>
                </a:solidFill>
                <a:effectLst/>
                <a:latin typeface="Helvetica Neue"/>
              </a:rPr>
              <a:t>Contact sports in PE classes: Does not prohibit separation of students by sex in classes or activities involving bodily contact (e.g., wrestling, boxing, football, etc.)</a:t>
            </a:r>
          </a:p>
          <a:p>
            <a:pPr marL="631770" lvl="1" indent="-174570">
              <a:buFont typeface="Arial" panose="020B0604020202020204" pitchFamily="34" charset="0"/>
              <a:buChar char="•"/>
            </a:pPr>
            <a:r>
              <a:rPr lang="en-US" sz="1400" b="0" i="0" dirty="0">
                <a:solidFill>
                  <a:srgbClr val="030A13"/>
                </a:solidFill>
                <a:effectLst/>
                <a:latin typeface="Helvetica Neue"/>
              </a:rPr>
              <a:t>Ability grouping in PE classes and activities: as assessed by objective standards of individual performance</a:t>
            </a:r>
          </a:p>
          <a:p>
            <a:pPr marL="631770" lvl="1" indent="-174570">
              <a:buFont typeface="Arial" panose="020B0604020202020204" pitchFamily="34" charset="0"/>
              <a:buChar char="•"/>
            </a:pPr>
            <a:r>
              <a:rPr lang="en-US" sz="1400" b="0" i="0" dirty="0">
                <a:solidFill>
                  <a:srgbClr val="030A13"/>
                </a:solidFill>
                <a:effectLst/>
                <a:latin typeface="Helvetica Neue"/>
              </a:rPr>
              <a:t>Human sexuality classes (elementary and secondary classes may be conducted separately)</a:t>
            </a:r>
          </a:p>
          <a:p>
            <a:pPr marL="631770" lvl="1" indent="-174570">
              <a:buFont typeface="Arial" panose="020B0604020202020204" pitchFamily="34" charset="0"/>
              <a:buChar char="•"/>
            </a:pPr>
            <a:r>
              <a:rPr lang="en-US" sz="1400" b="0" i="0" dirty="0">
                <a:solidFill>
                  <a:srgbClr val="030A13"/>
                </a:solidFill>
                <a:effectLst/>
                <a:latin typeface="Helvetica Neue"/>
              </a:rPr>
              <a:t>Choruses if requirements are based on vocal range or quality</a:t>
            </a:r>
          </a:p>
          <a:p>
            <a:pPr marL="631770" lvl="1" indent="-174570">
              <a:buFont typeface="Arial" panose="020B0604020202020204" pitchFamily="34" charset="0"/>
              <a:buChar char="•"/>
            </a:pPr>
            <a:r>
              <a:rPr lang="en-US" sz="1400" b="0" i="0" dirty="0">
                <a:solidFill>
                  <a:srgbClr val="030A13"/>
                </a:solidFill>
                <a:effectLst/>
                <a:latin typeface="Helvetica Neue"/>
              </a:rPr>
              <a:t>Elementary or secondary schools may provide nonvocational single-sex classes or extracurricular activities </a:t>
            </a:r>
            <a:r>
              <a:rPr lang="en-US" sz="1400" b="1" i="0" dirty="0">
                <a:solidFill>
                  <a:srgbClr val="030A13"/>
                </a:solidFill>
                <a:effectLst/>
                <a:latin typeface="Helvetica Neue"/>
              </a:rPr>
              <a:t>IF</a:t>
            </a:r>
          </a:p>
          <a:p>
            <a:pPr marL="1088970" marR="0" lvl="2" indent="-1745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30A13"/>
                </a:solidFill>
                <a:effectLst/>
                <a:latin typeface="Helvetica Neue"/>
              </a:rPr>
              <a:t>Each single-sex class or extracurricular activity is based on the recipient’s important objective, such as </a:t>
            </a:r>
          </a:p>
          <a:p>
            <a:pPr marL="1546170" lvl="3" indent="-174570">
              <a:buFont typeface="Arial" panose="020B0604020202020204" pitchFamily="34" charset="0"/>
              <a:buChar char="•"/>
            </a:pPr>
            <a:r>
              <a:rPr lang="en-US" sz="1400" b="0" i="0" dirty="0">
                <a:solidFill>
                  <a:srgbClr val="030A13"/>
                </a:solidFill>
                <a:effectLst/>
                <a:latin typeface="Helvetica Neue"/>
              </a:rPr>
              <a:t>Improving educational achievement of its students (based on a recipient’s established policy) by providing diverse educational opportunities (single-sex classes help to accomplish the objective) </a:t>
            </a:r>
          </a:p>
          <a:p>
            <a:pPr marL="914400" lvl="2" indent="0">
              <a:buFont typeface="Arial" panose="020B0604020202020204" pitchFamily="34" charset="0"/>
              <a:buNone/>
            </a:pPr>
            <a:r>
              <a:rPr lang="en-US" sz="1400" b="0" i="0" dirty="0">
                <a:solidFill>
                  <a:srgbClr val="030A13"/>
                </a:solidFill>
                <a:effectLst/>
                <a:latin typeface="Helvetica Neue"/>
              </a:rPr>
              <a:t>(For example, offering a female-only class in STEAM to introduce opportunities to STEAM-related careers and increase enrollment in STEAM courses.)</a:t>
            </a:r>
          </a:p>
          <a:p>
            <a:pPr marL="1371600" lvl="3" indent="0">
              <a:buFont typeface="Arial" panose="020B0604020202020204" pitchFamily="34" charset="0"/>
              <a:buNone/>
            </a:pPr>
            <a:endParaRPr lang="en-US" sz="1400" b="0" i="0" dirty="0">
              <a:solidFill>
                <a:srgbClr val="030A13"/>
              </a:solidFill>
              <a:effectLst/>
              <a:latin typeface="Helvetica Neue"/>
            </a:endParaRPr>
          </a:p>
          <a:p>
            <a:pPr marL="174570" lvl="0" indent="-174570">
              <a:buFont typeface="Arial" panose="020B0604020202020204" pitchFamily="34" charset="0"/>
              <a:buChar char="•"/>
            </a:pPr>
            <a:r>
              <a:rPr lang="en-US" sz="1400" b="1" i="0" dirty="0">
                <a:solidFill>
                  <a:srgbClr val="030A13"/>
                </a:solidFill>
                <a:effectLst/>
                <a:latin typeface="Helvetica Neue"/>
              </a:rPr>
              <a:t>IF</a:t>
            </a:r>
            <a:r>
              <a:rPr lang="en-US" sz="1400" b="0" i="0" dirty="0">
                <a:solidFill>
                  <a:srgbClr val="030A13"/>
                </a:solidFill>
                <a:effectLst/>
                <a:latin typeface="Helvetica Neue"/>
              </a:rPr>
              <a:t> a recipient provides a single-sex class or extracurricular activity (e.g., athletic program), they are required to provide a substantially equal single-sex or extracurricular activity for students of the excluded sex.</a:t>
            </a:r>
          </a:p>
          <a:p>
            <a:pPr marL="631770" lvl="1" indent="-174570">
              <a:buFont typeface="Arial" panose="020B0604020202020204" pitchFamily="34" charset="0"/>
              <a:buChar char="•"/>
            </a:pPr>
            <a:r>
              <a:rPr lang="en-US" sz="1400" b="0" i="0" dirty="0">
                <a:solidFill>
                  <a:srgbClr val="030A13"/>
                </a:solidFill>
                <a:effectLst/>
                <a:latin typeface="Helvetica Neue"/>
              </a:rPr>
              <a:t>For example, “substantially equal” factors may include admission policies/criteria, educational benefits provided, quality, and range and content of curriculum and other services (e.g., qualified staff, geographic accessibility, etc.)</a:t>
            </a:r>
          </a:p>
          <a:p>
            <a:pPr marL="0" lvl="0" indent="0">
              <a:buFont typeface="Arial" panose="020B0604020202020204" pitchFamily="34" charset="0"/>
              <a:buNone/>
            </a:pPr>
            <a:r>
              <a:rPr lang="en-US" sz="1400" b="0" i="0" dirty="0">
                <a:solidFill>
                  <a:srgbClr val="030A13"/>
                </a:solidFill>
                <a:effectLst/>
                <a:latin typeface="Helvetica Neue"/>
              </a:rPr>
              <a:t>(34 § 106.34)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solidFill>
                <a:srgbClr val="030A1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030A13"/>
                </a:solidFill>
                <a:effectLst/>
                <a:latin typeface="Helvetica Neue"/>
              </a:rPr>
              <a:t>Title IX of the Civil Rights Act of 1964 prohibits discrimination on the basis of sex in any education program or activity receiving federal financial assistance, whether or not such program or activity is offered or sponsored by an educational institution. </a:t>
            </a:r>
            <a:r>
              <a:rPr lang="en-US" sz="1400" i="0" dirty="0">
                <a:latin typeface="Helvetica Neue"/>
              </a:rPr>
              <a:t>34 CFR § 106.1</a:t>
            </a:r>
          </a:p>
          <a:p>
            <a:pPr marL="171450" indent="-171450">
              <a:buFont typeface="Arial" panose="020B0604020202020204" pitchFamily="34" charset="0"/>
              <a:buChar char="•"/>
            </a:pPr>
            <a:r>
              <a:rPr lang="en-US" sz="1400" i="0" dirty="0">
                <a:latin typeface="Helvetica Neue"/>
              </a:rPr>
              <a:t>Note that this part does not apply to </a:t>
            </a:r>
          </a:p>
          <a:p>
            <a:pPr marL="628650" lvl="1" indent="-171450">
              <a:buFont typeface="Arial" panose="020B0604020202020204" pitchFamily="34" charset="0"/>
              <a:buChar char="•"/>
            </a:pPr>
            <a:r>
              <a:rPr lang="en-US" sz="1400" i="0" dirty="0">
                <a:latin typeface="Helvetica Neue"/>
              </a:rPr>
              <a:t>Membership practices in the Young Men’s Christian Association (YMCA), the Young Women’s Christian Association (YWCA), the Girl Scouts, Boy Scouts, and Camp Fire Girls</a:t>
            </a:r>
          </a:p>
          <a:p>
            <a:pPr marL="628650" lvl="1" indent="-171450">
              <a:buFont typeface="Arial" panose="020B0604020202020204" pitchFamily="34" charset="0"/>
              <a:buChar char="•"/>
            </a:pPr>
            <a:r>
              <a:rPr lang="en-US" sz="1400" i="0" dirty="0">
                <a:latin typeface="Helvetica Neue"/>
              </a:rPr>
              <a:t>Voluntary youth service organizations that are exempt from 501(a) of the IRS and the membership of which has been traditionally limited to one sex and principally to persons less than 19 years old</a:t>
            </a:r>
          </a:p>
          <a:p>
            <a:pPr marL="0" lvl="0" indent="0">
              <a:buFont typeface="Arial" panose="020B0604020202020204" pitchFamily="34" charset="0"/>
              <a:buNone/>
            </a:pPr>
            <a:r>
              <a:rPr lang="en-US" sz="1400" i="0" dirty="0">
                <a:latin typeface="Helvetica Neue"/>
              </a:rPr>
              <a:t>34 CFR § 106.14 </a:t>
            </a:r>
          </a:p>
          <a:p>
            <a:pPr marL="0" lvl="0" indent="0">
              <a:buFont typeface="Arial" panose="020B0604020202020204" pitchFamily="34" charset="0"/>
              <a:buNone/>
            </a:pPr>
            <a:endParaRPr lang="en-US" sz="1400" i="0" dirty="0">
              <a:latin typeface="Helvetica Neue"/>
            </a:endParaRPr>
          </a:p>
          <a:p>
            <a:pPr marL="171450" indent="-171450">
              <a:buFont typeface="Arial" panose="020B0604020202020204" pitchFamily="34" charset="0"/>
              <a:buChar char="•"/>
            </a:pPr>
            <a:endParaRPr lang="en-US" sz="1400" i="0" dirty="0">
              <a:latin typeface="Helvetica Neue"/>
            </a:endParaRPr>
          </a:p>
          <a:p>
            <a:endParaRPr lang="en-US" sz="1400" dirty="0">
              <a:latin typeface="Helvetica Neue"/>
            </a:endParaRPr>
          </a:p>
          <a:p>
            <a:endParaRPr lang="en-US" dirty="0"/>
          </a:p>
        </p:txBody>
      </p:sp>
      <p:sp>
        <p:nvSpPr>
          <p:cNvPr id="4" name="Slide Number Placeholder 3"/>
          <p:cNvSpPr>
            <a:spLocks noGrp="1"/>
          </p:cNvSpPr>
          <p:nvPr>
            <p:ph type="sldNum" sz="quarter" idx="5"/>
          </p:nvPr>
        </p:nvSpPr>
        <p:spPr/>
        <p:txBody>
          <a:bodyPr/>
          <a:lstStyle/>
          <a:p>
            <a:fld id="{04464EDD-6972-4376-B2FD-985013511A4F}" type="slidenum">
              <a:rPr lang="en-US" smtClean="0"/>
              <a:t>7</a:t>
            </a:fld>
            <a:endParaRPr lang="en-US"/>
          </a:p>
        </p:txBody>
      </p:sp>
    </p:spTree>
    <p:extLst>
      <p:ext uri="{BB962C8B-B14F-4D97-AF65-F5344CB8AC3E}">
        <p14:creationId xmlns:p14="http://schemas.microsoft.com/office/powerpoint/2010/main" val="427674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30A13"/>
                </a:solidFill>
                <a:effectLst/>
                <a:latin typeface="Helvetica Neue"/>
              </a:rPr>
              <a:t>Individuals with Disabilities Education Act (IDEA). The IDEA (formerly called Public Law 94-142 or the Education for All Handicapped Children Act of 1975) requires public schools to make available to all eligible children with disabilities a free appropriate public education in the least restrictive environment, appropriate to their individual needs. The Individuals with Disabilities Education Act Amendments of 1997 (Public Law 105-17) were signed into law on June 4, 1997.</a:t>
            </a:r>
          </a:p>
          <a:p>
            <a:endParaRPr lang="en-US" sz="1400" b="1" i="0" dirty="0">
              <a:solidFill>
                <a:srgbClr val="2D3748"/>
              </a:solidFill>
              <a:effectLst/>
              <a:latin typeface="Helvetica Neue"/>
            </a:endParaRPr>
          </a:p>
          <a:p>
            <a:r>
              <a:rPr lang="en-US" sz="1400" b="0" i="0" dirty="0">
                <a:solidFill>
                  <a:srgbClr val="2D3748"/>
                </a:solidFill>
                <a:effectLst/>
                <a:latin typeface="Helvetica Neue"/>
              </a:rPr>
              <a:t>Office of Civil Rights, a component of the U.S. Department of Education, </a:t>
            </a:r>
            <a:r>
              <a:rPr lang="en-US" sz="1400" b="1" i="0" dirty="0">
                <a:solidFill>
                  <a:srgbClr val="2D3748"/>
                </a:solidFill>
                <a:effectLst/>
                <a:latin typeface="Helvetica Neue"/>
              </a:rPr>
              <a:t>does not </a:t>
            </a:r>
            <a:r>
              <a:rPr lang="en-US" sz="1400" b="0" i="0" dirty="0">
                <a:solidFill>
                  <a:srgbClr val="2D3748"/>
                </a:solidFill>
                <a:effectLst/>
                <a:latin typeface="Helvetica Neue"/>
              </a:rPr>
              <a:t>enforce the IDEA (the law); however,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D3748"/>
                </a:solidFill>
                <a:effectLst/>
                <a:latin typeface="Helvetica Neue"/>
              </a:rPr>
              <a:t>OCR </a:t>
            </a:r>
            <a:r>
              <a:rPr lang="en-US" sz="1400" b="1" i="0" dirty="0">
                <a:solidFill>
                  <a:srgbClr val="2D3748"/>
                </a:solidFill>
                <a:effectLst/>
                <a:latin typeface="Helvetica Neue"/>
              </a:rPr>
              <a:t>does</a:t>
            </a:r>
            <a:r>
              <a:rPr lang="en-US" sz="1400" b="0" i="0" dirty="0">
                <a:solidFill>
                  <a:srgbClr val="2D3748"/>
                </a:solidFill>
                <a:effectLst/>
                <a:latin typeface="Helvetica Neue"/>
              </a:rPr>
              <a:t> enforce two antidiscrimination laws related to equity</a:t>
            </a:r>
            <a:endParaRPr lang="en-US" sz="1400" b="1" i="0" dirty="0">
              <a:solidFill>
                <a:srgbClr val="2D3748"/>
              </a:solidFill>
              <a:effectLst/>
              <a:latin typeface="Helvetica Neue"/>
            </a:endParaRPr>
          </a:p>
          <a:p>
            <a:endParaRPr lang="en-US" sz="1400" b="0" i="0" dirty="0">
              <a:solidFill>
                <a:srgbClr val="2D3748"/>
              </a:solidFill>
              <a:effectLst/>
              <a:latin typeface="Helvetica Neue"/>
            </a:endParaRPr>
          </a:p>
          <a:p>
            <a:pPr marL="342900" indent="-342900">
              <a:buFont typeface="+mj-lt"/>
              <a:buAutoNum type="arabicPeriod"/>
            </a:pPr>
            <a:r>
              <a:rPr lang="en-US" sz="1400" b="0" i="0" dirty="0">
                <a:solidFill>
                  <a:srgbClr val="030A13"/>
                </a:solidFill>
                <a:effectLst/>
                <a:latin typeface="Helvetica Neue"/>
              </a:rPr>
              <a:t>Section 504 of the Rehabilitation Act of 1973, as amended, (Section 504) a civil rights statute which prohibits discrimination against individuals with disabilities. </a:t>
            </a:r>
            <a:r>
              <a:rPr lang="en-US" sz="1400" b="0" i="0" dirty="0">
                <a:solidFill>
                  <a:srgbClr val="2D3748"/>
                </a:solidFill>
                <a:effectLst/>
                <a:latin typeface="Helvetica Neue"/>
              </a:rPr>
              <a:t>(and </a:t>
            </a:r>
            <a:r>
              <a:rPr lang="en-US" sz="1400" b="0" i="0" dirty="0">
                <a:solidFill>
                  <a:srgbClr val="000000"/>
                </a:solidFill>
                <a:effectLst/>
                <a:latin typeface="Helvetica Neue"/>
              </a:rPr>
              <a:t>a child  who receives special education services under the IDEA is automatically protected under Section 504.)</a:t>
            </a:r>
            <a:endParaRPr lang="en-US" sz="1400" b="0" i="0" dirty="0">
              <a:solidFill>
                <a:srgbClr val="030A13"/>
              </a:solidFill>
              <a:effectLst/>
              <a:latin typeface="Helvetica Neue"/>
            </a:endParaRPr>
          </a:p>
          <a:p>
            <a:pPr marL="342900" indent="-342900">
              <a:buFont typeface="+mj-lt"/>
              <a:buAutoNum type="arabicPeriod"/>
            </a:pPr>
            <a:r>
              <a:rPr lang="en-US" sz="1400" b="0" i="0" dirty="0">
                <a:solidFill>
                  <a:srgbClr val="030A13"/>
                </a:solidFill>
                <a:effectLst/>
                <a:latin typeface="Helvetica Neue"/>
              </a:rPr>
              <a:t>Title II of the Americans with Disabilities Act of 1990 (Title II) is a civil rights law that prohibits discrimination based on a disability. It differs from IDEA and Section 504 because it extends this prohibition against discrimination to the full range of state and local government services, programs, and activities (including public schools) regardless of whether they receive any Federal financial assistance. </a:t>
            </a:r>
            <a:endParaRPr lang="en-US" sz="1400" b="1" i="0" dirty="0">
              <a:solidFill>
                <a:srgbClr val="2D3748"/>
              </a:solidFill>
              <a:effectLst/>
              <a:latin typeface="Helvetica Neue"/>
            </a:endParaRPr>
          </a:p>
          <a:p>
            <a:r>
              <a:rPr lang="en-US" sz="1400" b="0" dirty="0">
                <a:effectLst/>
                <a:latin typeface="Helvetica Neue"/>
              </a:rPr>
              <a:t>https://www2.ed.gov/about/offices/list/ocr/frontpage/pro-students/disability-pr.html</a:t>
            </a:r>
          </a:p>
        </p:txBody>
      </p:sp>
      <p:sp>
        <p:nvSpPr>
          <p:cNvPr id="4" name="Slide Number Placeholder 3"/>
          <p:cNvSpPr>
            <a:spLocks noGrp="1"/>
          </p:cNvSpPr>
          <p:nvPr>
            <p:ph type="sldNum" sz="quarter" idx="5"/>
          </p:nvPr>
        </p:nvSpPr>
        <p:spPr/>
        <p:txBody>
          <a:bodyPr/>
          <a:lstStyle/>
          <a:p>
            <a:fld id="{04464EDD-6972-4376-B2FD-985013511A4F}" type="slidenum">
              <a:rPr lang="en-US" smtClean="0"/>
              <a:t>8</a:t>
            </a:fld>
            <a:endParaRPr lang="en-US"/>
          </a:p>
        </p:txBody>
      </p:sp>
    </p:spTree>
    <p:extLst>
      <p:ext uri="{BB962C8B-B14F-4D97-AF65-F5344CB8AC3E}">
        <p14:creationId xmlns:p14="http://schemas.microsoft.com/office/powerpoint/2010/main" val="167859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30A13"/>
                </a:solidFill>
                <a:effectLst/>
                <a:latin typeface="Helvetica Neue"/>
              </a:rPr>
              <a:t>Section 504 of the Rehabilitation Act of 1973 prohibits discrimination on the basis of disability in </a:t>
            </a:r>
            <a:r>
              <a:rPr lang="en-US" sz="1400" b="1" i="0" u="sng" dirty="0">
                <a:solidFill>
                  <a:srgbClr val="030A13"/>
                </a:solidFill>
                <a:effectLst/>
                <a:latin typeface="Helvetica Neue"/>
              </a:rPr>
              <a:t>all programs or activities that receive Federal financial assistance</a:t>
            </a:r>
            <a:r>
              <a:rPr lang="en-US" sz="1400" b="0" i="0" dirty="0">
                <a:solidFill>
                  <a:srgbClr val="030A13"/>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030A13"/>
                </a:solidFill>
                <a:effectLst/>
                <a:latin typeface="Helvetica Neue"/>
              </a:rPr>
              <a:t>Schools must provide equal opportunities </a:t>
            </a:r>
            <a:r>
              <a:rPr lang="da-DK" sz="1400" kern="100" dirty="0">
                <a:effectLst/>
                <a:latin typeface="Helvetica Neue"/>
                <a:ea typeface="Calibri" panose="020F0502020204030204" pitchFamily="34" charset="0"/>
                <a:cs typeface="Times New Roman" panose="02020603050405020304" pitchFamily="18" charset="0"/>
              </a:rPr>
              <a:t>and provide regular or special education and related aids and services designed to meet the student’s needs as adequately as the needs of nondisabled students. The goal should be to ensure a student identified with a 504 disability </a:t>
            </a:r>
            <a:endParaRPr lang="en-US" sz="1400" kern="100" dirty="0">
              <a:effectLst/>
              <a:latin typeface="Helvetica Neue"/>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400" b="0" i="0" dirty="0">
                <a:solidFill>
                  <a:srgbClr val="030A13"/>
                </a:solidFill>
                <a:effectLst/>
                <a:latin typeface="Helvetica Neue"/>
              </a:rPr>
              <a:t>Obtains the same result, </a:t>
            </a:r>
          </a:p>
          <a:p>
            <a:pPr marL="171450" indent="-171450">
              <a:buFont typeface="Arial" panose="020B0604020202020204" pitchFamily="34" charset="0"/>
              <a:buChar char="•"/>
            </a:pPr>
            <a:r>
              <a:rPr lang="en-US" sz="1400" b="0" i="0" dirty="0">
                <a:solidFill>
                  <a:srgbClr val="030A13"/>
                </a:solidFill>
                <a:effectLst/>
                <a:latin typeface="Helvetica Neue"/>
              </a:rPr>
              <a:t>Gains the same benefit, or</a:t>
            </a:r>
          </a:p>
          <a:p>
            <a:pPr marL="171450" indent="-171450">
              <a:buFont typeface="Arial" panose="020B0604020202020204" pitchFamily="34" charset="0"/>
              <a:buChar char="•"/>
            </a:pPr>
            <a:r>
              <a:rPr lang="en-US" sz="1400" b="0" i="0" dirty="0">
                <a:solidFill>
                  <a:srgbClr val="030A13"/>
                </a:solidFill>
                <a:effectLst/>
                <a:latin typeface="Helvetica Neue"/>
              </a:rPr>
              <a:t>Reaches the same level of achievement</a:t>
            </a:r>
          </a:p>
          <a:p>
            <a:pPr marL="0" indent="0">
              <a:buFont typeface="Arial" panose="020B0604020202020204" pitchFamily="34" charset="0"/>
              <a:buNone/>
            </a:pPr>
            <a:r>
              <a:rPr lang="en-US" sz="1400" b="0" i="0" dirty="0">
                <a:solidFill>
                  <a:srgbClr val="030A13"/>
                </a:solidFill>
                <a:effectLst/>
                <a:latin typeface="Helvetica Neue"/>
              </a:rPr>
              <a:t>As nondisabled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rgbClr val="030A13"/>
              </a:solidFill>
              <a:effectLst/>
              <a:latin typeface="Helvetica Neue"/>
            </a:endParaRPr>
          </a:p>
          <a:p>
            <a:r>
              <a:rPr lang="en-US" sz="1400" b="0" i="0" dirty="0">
                <a:solidFill>
                  <a:srgbClr val="030A13"/>
                </a:solidFill>
                <a:effectLst/>
                <a:latin typeface="Helvetica Neue"/>
              </a:rPr>
              <a:t>OCR does not review the result of individual placement or other educational decisions so long as the school district complies with the procedural requirements of Section 504 relating to the identification and location of students with disabilities, evaluation of such students, and due process.</a:t>
            </a:r>
          </a:p>
          <a:p>
            <a:pPr marL="0" indent="0">
              <a:buFont typeface="Arial" panose="020B0604020202020204" pitchFamily="34" charset="0"/>
              <a:buNone/>
            </a:pPr>
            <a:r>
              <a:rPr lang="en-US" sz="1400" dirty="0">
                <a:latin typeface="Helvetica Neue"/>
              </a:rPr>
              <a:t>https://www2.ed.gov/about/offices/list/ocr/504faq.html</a:t>
            </a:r>
          </a:p>
          <a:p>
            <a:pPr marL="0" indent="0">
              <a:buFont typeface="Arial" panose="020B0604020202020204" pitchFamily="34" charset="0"/>
              <a:buNone/>
            </a:pPr>
            <a:r>
              <a:rPr lang="en-US" sz="1400" dirty="0">
                <a:latin typeface="Helvetica Neue"/>
              </a:rPr>
              <a:t>https://www2.ed.gov/policy/rights/reg/ocr/edlite-34cfr104.html#S32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rgbClr val="030A13"/>
              </a:solidFill>
              <a:effectLst/>
              <a:latin typeface="Helvetica Neue"/>
            </a:endParaRPr>
          </a:p>
          <a:p>
            <a:pPr marL="0" indent="0">
              <a:buFont typeface="Arial" panose="020B0604020202020204" pitchFamily="34" charset="0"/>
              <a:buNone/>
            </a:pPr>
            <a:r>
              <a:rPr lang="en-US" sz="1400" dirty="0">
                <a:latin typeface="Helvetica Neue"/>
              </a:rPr>
              <a:t>Personal notes; IEP/504:  </a:t>
            </a:r>
          </a:p>
          <a:p>
            <a:pPr marL="0" indent="0">
              <a:buFont typeface="Arial" panose="020B0604020202020204" pitchFamily="34" charset="0"/>
              <a:buNone/>
            </a:pPr>
            <a:r>
              <a:rPr lang="en-US" sz="1400" dirty="0">
                <a:latin typeface="Helvetica Neue"/>
              </a:rPr>
              <a:t>IEP: Child has 1 or more of 13 disabilities AND the disability must affect the child’s educational performance and/or ability to learn and benefit from the general curriculum</a:t>
            </a:r>
          </a:p>
          <a:p>
            <a:pPr marL="0" indent="0">
              <a:buFont typeface="Arial" panose="020B0604020202020204" pitchFamily="34" charset="0"/>
              <a:buNone/>
            </a:pPr>
            <a:r>
              <a:rPr lang="en-US" sz="1400" dirty="0">
                <a:latin typeface="Helvetica Neue"/>
              </a:rPr>
              <a:t>504: Child has any disability that substantially limits one or more basic life activities (include functions such as caring for one's self, performing manual tasks, walking, seeing, hearing, speaking, breathing, learning, and working) AND the disability must interfere with the child’s ability to learn in a general education classroom.</a:t>
            </a:r>
          </a:p>
          <a:p>
            <a:pPr marL="0" indent="0">
              <a:buFont typeface="Arial" panose="020B0604020202020204" pitchFamily="34" charset="0"/>
              <a:buNone/>
            </a:pPr>
            <a:endParaRPr lang="en-US" sz="1400" dirty="0">
              <a:latin typeface="Helvetica Neue"/>
            </a:endParaRPr>
          </a:p>
          <a:p>
            <a:pPr marL="0" indent="0">
              <a:buFont typeface="Arial" panose="020B0604020202020204" pitchFamily="34" charset="0"/>
              <a:buNone/>
            </a:pPr>
            <a:r>
              <a:rPr lang="en-US" sz="1400" dirty="0">
                <a:latin typeface="Helvetica Neue"/>
              </a:rPr>
              <a:t>IEP: Plan for a child’s special education that sets learning goals and describes services the school will provide. (Includes present level of performance, annual education goals for tracking progress, services the child will get, timing of services (begin/end, frequency, length), any accommodations, any modifications, how child will participate in standardized tests, how child will be included in general education and school activities.</a:t>
            </a:r>
          </a:p>
          <a:p>
            <a:pPr marL="0" indent="0">
              <a:buFont typeface="Arial" panose="020B0604020202020204" pitchFamily="34" charset="0"/>
              <a:buNone/>
            </a:pPr>
            <a:r>
              <a:rPr lang="en-US" sz="1400" dirty="0">
                <a:latin typeface="Helvetica Neue"/>
              </a:rPr>
              <a:t>504: Plan for how the school will provide support and remove barriers (e.g., extra time, classroom seating, assistive technology, speech therapy, behavioral plan)</a:t>
            </a:r>
          </a:p>
        </p:txBody>
      </p:sp>
      <p:sp>
        <p:nvSpPr>
          <p:cNvPr id="4" name="Slide Number Placeholder 3"/>
          <p:cNvSpPr>
            <a:spLocks noGrp="1"/>
          </p:cNvSpPr>
          <p:nvPr>
            <p:ph type="sldNum" sz="quarter" idx="5"/>
          </p:nvPr>
        </p:nvSpPr>
        <p:spPr/>
        <p:txBody>
          <a:bodyPr/>
          <a:lstStyle/>
          <a:p>
            <a:fld id="{04464EDD-6972-4376-B2FD-985013511A4F}" type="slidenum">
              <a:rPr lang="en-US" smtClean="0"/>
              <a:t>9</a:t>
            </a:fld>
            <a:endParaRPr lang="en-US"/>
          </a:p>
        </p:txBody>
      </p:sp>
    </p:spTree>
    <p:extLst>
      <p:ext uri="{BB962C8B-B14F-4D97-AF65-F5344CB8AC3E}">
        <p14:creationId xmlns:p14="http://schemas.microsoft.com/office/powerpoint/2010/main" val="42279639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9/12/23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about/offices/list/ocr/504faq.html" TargetMode="External"/><Relationship Id="rId7" Type="http://schemas.openxmlformats.org/officeDocument/2006/relationships/hyperlink" Target="https://www2.ed.gov/about/offices/list/ocr/letters/colleague-20230824.pdf?trk=public_post_comment-tex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2.ed.gov/about/offices/list/ocr/docs/504-resource-guide-201612.pdf?utm_content=&amp;utm_medium=email&amp;utm_name=&amp;utm_source=govdelivery&amp;utm_term=" TargetMode="External"/><Relationship Id="rId5" Type="http://schemas.openxmlformats.org/officeDocument/2006/relationships/hyperlink" Target="https://www2.ed.gov/about/offices/list/ocr/docs/tviassgn.html" TargetMode="External"/><Relationship Id="rId4" Type="http://schemas.openxmlformats.org/officeDocument/2006/relationships/hyperlink" Target="https://www.schoolcounselor.org/getmedia/542b085a-7eda-48ba-906e-24cd3f08a03f/SIP-Racism-Bia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pps.leg.wa.gov/wac/default.aspx?cite=392-190-010"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www2.ed.gov/about/offices/list/ocr/letters/colleague-201606-title-ix-gender-equity-cte.pdf" TargetMode="External"/><Relationship Id="rId4" Type="http://schemas.openxmlformats.org/officeDocument/2006/relationships/hyperlink" Target="https://www.schoolcounselor.org/getmedia/542b085a-7eda-48ba-906e-24cd3f08a03f/SIP-Racism-Bias.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34/subtitle-B/chapter-I/part-106"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uscode.house.gov/statutes/pl/94/142.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34/subtitle-B/chapter-I/part-104"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a:xfrm>
            <a:off x="5768553" y="2341404"/>
            <a:ext cx="5696458" cy="2175192"/>
          </a:xfrm>
        </p:spPr>
        <p:txBody>
          <a:bodyPr/>
          <a:lstStyle/>
          <a:p>
            <a:br>
              <a:rPr lang="en-US" sz="5500" dirty="0"/>
            </a:br>
            <a:br>
              <a:rPr lang="en-US" sz="5500" dirty="0"/>
            </a:br>
            <a:br>
              <a:rPr lang="en-US" sz="5500" dirty="0"/>
            </a:br>
            <a:br>
              <a:rPr lang="en-US" sz="5500" dirty="0"/>
            </a:br>
            <a:r>
              <a:rPr lang="en-US" sz="5500" dirty="0"/>
              <a:t>Equity in Courses and Programs</a:t>
            </a:r>
            <a:br>
              <a:rPr lang="en-US" sz="5500" dirty="0"/>
            </a:br>
            <a:endParaRPr lang="en-US" sz="55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12, 2023</a:t>
            </a:r>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2CDF-7A1D-2E3E-642F-8EDBDAE37562}"/>
              </a:ext>
            </a:extLst>
          </p:cNvPr>
          <p:cNvSpPr>
            <a:spLocks noGrp="1"/>
          </p:cNvSpPr>
          <p:nvPr>
            <p:ph type="title"/>
          </p:nvPr>
        </p:nvSpPr>
        <p:spPr>
          <a:xfrm>
            <a:off x="474673" y="1660524"/>
            <a:ext cx="3786815" cy="3757121"/>
          </a:xfrm>
        </p:spPr>
        <p:txBody>
          <a:bodyPr/>
          <a:lstStyle/>
          <a:p>
            <a:r>
              <a:rPr lang="en-US" sz="4400" dirty="0"/>
              <a:t>Title II Americans with Disabilities Act</a:t>
            </a:r>
            <a:br>
              <a:rPr lang="en-US" sz="4400" dirty="0"/>
            </a:br>
            <a:br>
              <a:rPr lang="en-US" sz="4400" dirty="0"/>
            </a:br>
            <a:r>
              <a:rPr lang="da-DK" sz="4400" dirty="0">
                <a:solidFill>
                  <a:srgbClr val="FFC000"/>
                </a:solidFill>
              </a:rPr>
              <a:t>42 U.S.C 12101</a:t>
            </a:r>
            <a:endParaRPr lang="en-US" sz="4400" dirty="0">
              <a:solidFill>
                <a:srgbClr val="FFC000"/>
              </a:solidFill>
            </a:endParaRPr>
          </a:p>
        </p:txBody>
      </p:sp>
      <p:sp>
        <p:nvSpPr>
          <p:cNvPr id="3" name="Content Placeholder 2">
            <a:extLst>
              <a:ext uri="{FF2B5EF4-FFF2-40B4-BE49-F238E27FC236}">
                <a16:creationId xmlns:a16="http://schemas.microsoft.com/office/drawing/2014/main" id="{10CE83F6-9F57-1E0B-2B2D-FD5A79741524}"/>
              </a:ext>
            </a:extLst>
          </p:cNvPr>
          <p:cNvSpPr>
            <a:spLocks noGrp="1"/>
          </p:cNvSpPr>
          <p:nvPr>
            <p:ph idx="1"/>
          </p:nvPr>
        </p:nvSpPr>
        <p:spPr>
          <a:xfrm>
            <a:off x="5435601" y="1660525"/>
            <a:ext cx="5974521" cy="4351338"/>
          </a:xfrm>
        </p:spPr>
        <p:txBody>
          <a:bodyPr/>
          <a:lstStyle/>
          <a:p>
            <a:r>
              <a:rPr lang="en-US" sz="2400" dirty="0"/>
              <a:t>“[N]o qualified individual with a disability shall, by reason of such disability, </a:t>
            </a:r>
          </a:p>
          <a:p>
            <a:pPr marL="342900" indent="-342900">
              <a:buFont typeface="Arial" panose="020B0604020202020204" pitchFamily="34" charset="0"/>
              <a:buChar char="•"/>
            </a:pPr>
            <a:r>
              <a:rPr lang="en-US" sz="2400" dirty="0"/>
              <a:t>be excluded from participation in</a:t>
            </a:r>
          </a:p>
          <a:p>
            <a:pPr marL="342900" indent="-342900">
              <a:buFont typeface="Arial" panose="020B0604020202020204" pitchFamily="34" charset="0"/>
              <a:buChar char="•"/>
            </a:pPr>
            <a:r>
              <a:rPr lang="en-US" sz="2400" dirty="0"/>
              <a:t>be denied the benefits of the services, programs, or activities of a public entity</a:t>
            </a:r>
          </a:p>
          <a:p>
            <a:pPr marL="342900" indent="-342900">
              <a:buFont typeface="Arial" panose="020B0604020202020204" pitchFamily="34" charset="0"/>
              <a:buChar char="•"/>
            </a:pPr>
            <a:r>
              <a:rPr lang="en-US" sz="2400" dirty="0"/>
              <a:t>be subjected to discrimination by any such entity.”</a:t>
            </a:r>
          </a:p>
        </p:txBody>
      </p:sp>
    </p:spTree>
    <p:extLst>
      <p:ext uri="{BB962C8B-B14F-4D97-AF65-F5344CB8AC3E}">
        <p14:creationId xmlns:p14="http://schemas.microsoft.com/office/powerpoint/2010/main" val="89777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A01A-36DD-B243-F628-0A72A6029EF4}"/>
              </a:ext>
            </a:extLst>
          </p:cNvPr>
          <p:cNvSpPr>
            <a:spLocks noGrp="1"/>
          </p:cNvSpPr>
          <p:nvPr>
            <p:ph type="title"/>
          </p:nvPr>
        </p:nvSpPr>
        <p:spPr/>
        <p:txBody>
          <a:bodyPr/>
          <a:lstStyle/>
          <a:p>
            <a:r>
              <a:rPr lang="en-US" dirty="0"/>
              <a:t>Courses and Programs</a:t>
            </a:r>
          </a:p>
        </p:txBody>
      </p:sp>
      <p:sp>
        <p:nvSpPr>
          <p:cNvPr id="3" name="Text Placeholder 2">
            <a:extLst>
              <a:ext uri="{FF2B5EF4-FFF2-40B4-BE49-F238E27FC236}">
                <a16:creationId xmlns:a16="http://schemas.microsoft.com/office/drawing/2014/main" id="{11244A12-2808-E978-B9C1-C824131A5E5F}"/>
              </a:ext>
            </a:extLst>
          </p:cNvPr>
          <p:cNvSpPr>
            <a:spLocks noGrp="1"/>
          </p:cNvSpPr>
          <p:nvPr>
            <p:ph type="body" idx="1"/>
          </p:nvPr>
        </p:nvSpPr>
        <p:spPr/>
        <p:txBody>
          <a:bodyPr/>
          <a:lstStyle/>
          <a:p>
            <a:r>
              <a:rPr lang="en-US" dirty="0"/>
              <a:t>Application of the Laws and Regulations</a:t>
            </a:r>
          </a:p>
        </p:txBody>
      </p:sp>
    </p:spTree>
    <p:extLst>
      <p:ext uri="{BB962C8B-B14F-4D97-AF65-F5344CB8AC3E}">
        <p14:creationId xmlns:p14="http://schemas.microsoft.com/office/powerpoint/2010/main" val="11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Applying What We Know</a:t>
            </a:r>
            <a:endParaRPr lang="en-US" sz="2000" dirty="0"/>
          </a:p>
        </p:txBody>
      </p:sp>
      <p:sp>
        <p:nvSpPr>
          <p:cNvPr id="5" name="Content Placeholder 4">
            <a:extLst>
              <a:ext uri="{FF2B5EF4-FFF2-40B4-BE49-F238E27FC236}">
                <a16:creationId xmlns:a16="http://schemas.microsoft.com/office/drawing/2014/main" id="{5F0606CD-74C2-07EA-5050-36705E7D5D40}"/>
              </a:ext>
            </a:extLst>
          </p:cNvPr>
          <p:cNvSpPr>
            <a:spLocks noGrp="1"/>
          </p:cNvSpPr>
          <p:nvPr>
            <p:ph idx="1"/>
          </p:nvPr>
        </p:nvSpPr>
        <p:spPr/>
        <p:txBody>
          <a:bodyPr>
            <a:normAutofit/>
          </a:bodyPr>
          <a:lstStyle/>
          <a:p>
            <a:r>
              <a:rPr lang="en-US" dirty="0"/>
              <a:t>Excellence and equity in K-12 academics include examining programs and practices to ensure</a:t>
            </a:r>
          </a:p>
          <a:p>
            <a:pPr marL="457200" indent="-457200">
              <a:buFont typeface="Arial" panose="020B0604020202020204" pitchFamily="34" charset="0"/>
              <a:buChar char="•"/>
            </a:pPr>
            <a:r>
              <a:rPr lang="en-US" dirty="0"/>
              <a:t>Equitable access to courses, programs, and activities </a:t>
            </a:r>
          </a:p>
          <a:p>
            <a:pPr marL="457200" indent="-457200">
              <a:buFont typeface="Arial" panose="020B0604020202020204" pitchFamily="34" charset="0"/>
              <a:buChar char="•"/>
            </a:pPr>
            <a:r>
              <a:rPr lang="en-US" dirty="0"/>
              <a:t>Access to quality academic support for students</a:t>
            </a:r>
          </a:p>
          <a:p>
            <a:endParaRPr lang="en-US" dirty="0"/>
          </a:p>
        </p:txBody>
      </p:sp>
    </p:spTree>
    <p:extLst>
      <p:ext uri="{BB962C8B-B14F-4D97-AF65-F5344CB8AC3E}">
        <p14:creationId xmlns:p14="http://schemas.microsoft.com/office/powerpoint/2010/main" val="326691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9B18-9B52-CC44-29BA-1C1ADAE01D88}"/>
              </a:ext>
            </a:extLst>
          </p:cNvPr>
          <p:cNvSpPr>
            <a:spLocks noGrp="1"/>
          </p:cNvSpPr>
          <p:nvPr>
            <p:ph type="title"/>
          </p:nvPr>
        </p:nvSpPr>
        <p:spPr>
          <a:xfrm>
            <a:off x="952499" y="1640332"/>
            <a:ext cx="10401301" cy="1260512"/>
          </a:xfrm>
        </p:spPr>
        <p:txBody>
          <a:bodyPr>
            <a:normAutofit fontScale="90000"/>
          </a:bodyPr>
          <a:lstStyle/>
          <a:p>
            <a:r>
              <a:rPr lang="en-US" sz="4900" dirty="0"/>
              <a:t>Considerations</a:t>
            </a:r>
            <a:r>
              <a:rPr lang="en-US" dirty="0"/>
              <a:t> for Courses and Programs</a:t>
            </a:r>
          </a:p>
        </p:txBody>
      </p:sp>
      <p:sp>
        <p:nvSpPr>
          <p:cNvPr id="3" name="Content Placeholder 2">
            <a:extLst>
              <a:ext uri="{FF2B5EF4-FFF2-40B4-BE49-F238E27FC236}">
                <a16:creationId xmlns:a16="http://schemas.microsoft.com/office/drawing/2014/main" id="{6CD2E300-E003-0F06-695C-83946434350B}"/>
              </a:ext>
            </a:extLst>
          </p:cNvPr>
          <p:cNvSpPr>
            <a:spLocks noGrp="1"/>
          </p:cNvSpPr>
          <p:nvPr>
            <p:ph idx="1"/>
          </p:nvPr>
        </p:nvSpPr>
        <p:spPr>
          <a:xfrm>
            <a:off x="952499" y="2702061"/>
            <a:ext cx="10431118" cy="3685487"/>
          </a:xfrm>
        </p:spPr>
        <p:txBody>
          <a:bodyPr>
            <a:normAutofit/>
          </a:bodyPr>
          <a:lstStyle/>
          <a:p>
            <a:pPr lvl="1"/>
            <a:r>
              <a:rPr lang="en-US" sz="3600" dirty="0">
                <a:solidFill>
                  <a:schemeClr val="accent4"/>
                </a:solidFill>
              </a:rPr>
              <a:t>Assignment to Classes and Elective Courses</a:t>
            </a:r>
          </a:p>
          <a:p>
            <a:pPr lvl="1"/>
            <a:r>
              <a:rPr lang="en-US" sz="3600" dirty="0">
                <a:solidFill>
                  <a:schemeClr val="accent4"/>
                </a:solidFill>
              </a:rPr>
              <a:t>Special Education Classes for Students with Disabilities</a:t>
            </a:r>
          </a:p>
          <a:p>
            <a:pPr lvl="1"/>
            <a:r>
              <a:rPr lang="en-US" sz="3600" dirty="0">
                <a:solidFill>
                  <a:schemeClr val="accent4"/>
                </a:solidFill>
              </a:rPr>
              <a:t>Classes for Limited-English Proficiency</a:t>
            </a:r>
            <a:endParaRPr lang="en-US" sz="3600" dirty="0"/>
          </a:p>
        </p:txBody>
      </p:sp>
    </p:spTree>
    <p:extLst>
      <p:ext uri="{BB962C8B-B14F-4D97-AF65-F5344CB8AC3E}">
        <p14:creationId xmlns:p14="http://schemas.microsoft.com/office/powerpoint/2010/main" val="191272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9B18-9B52-CC44-29BA-1C1ADAE01D88}"/>
              </a:ext>
            </a:extLst>
          </p:cNvPr>
          <p:cNvSpPr>
            <a:spLocks noGrp="1"/>
          </p:cNvSpPr>
          <p:nvPr>
            <p:ph type="title"/>
          </p:nvPr>
        </p:nvSpPr>
        <p:spPr>
          <a:xfrm>
            <a:off x="952499" y="1640332"/>
            <a:ext cx="10401301" cy="1260512"/>
          </a:xfrm>
        </p:spPr>
        <p:txBody>
          <a:bodyPr>
            <a:normAutofit fontScale="90000"/>
          </a:bodyPr>
          <a:lstStyle/>
          <a:p>
            <a:r>
              <a:rPr lang="en-US" sz="4900" dirty="0"/>
              <a:t>Considerations</a:t>
            </a:r>
            <a:r>
              <a:rPr lang="en-US" dirty="0"/>
              <a:t> for Courses and Programs</a:t>
            </a:r>
          </a:p>
        </p:txBody>
      </p:sp>
      <p:sp>
        <p:nvSpPr>
          <p:cNvPr id="3" name="Content Placeholder 2">
            <a:extLst>
              <a:ext uri="{FF2B5EF4-FFF2-40B4-BE49-F238E27FC236}">
                <a16:creationId xmlns:a16="http://schemas.microsoft.com/office/drawing/2014/main" id="{6CD2E300-E003-0F06-695C-83946434350B}"/>
              </a:ext>
            </a:extLst>
          </p:cNvPr>
          <p:cNvSpPr>
            <a:spLocks noGrp="1"/>
          </p:cNvSpPr>
          <p:nvPr>
            <p:ph idx="1"/>
          </p:nvPr>
        </p:nvSpPr>
        <p:spPr>
          <a:xfrm>
            <a:off x="952499" y="2702061"/>
            <a:ext cx="10431118" cy="3685487"/>
          </a:xfrm>
        </p:spPr>
        <p:txBody>
          <a:bodyPr>
            <a:normAutofit/>
          </a:bodyPr>
          <a:lstStyle/>
          <a:p>
            <a:pPr lvl="1"/>
            <a:r>
              <a:rPr lang="en-US" sz="3600" dirty="0">
                <a:solidFill>
                  <a:schemeClr val="accent4"/>
                </a:solidFill>
              </a:rPr>
              <a:t>Assignment to Elective Courses</a:t>
            </a:r>
          </a:p>
          <a:p>
            <a:pPr lvl="1"/>
            <a:r>
              <a:rPr lang="en-US" sz="3600" dirty="0">
                <a:solidFill>
                  <a:schemeClr val="accent4"/>
                </a:solidFill>
              </a:rPr>
              <a:t>Ability Grouping and Tracking</a:t>
            </a:r>
          </a:p>
          <a:p>
            <a:pPr lvl="1"/>
            <a:r>
              <a:rPr lang="en-US" sz="3600" dirty="0">
                <a:solidFill>
                  <a:schemeClr val="accent4"/>
                </a:solidFill>
              </a:rPr>
              <a:t>Testing, Evaluations, and Criteria for Student Assignment</a:t>
            </a:r>
            <a:endParaRPr lang="en-US" sz="3600" dirty="0"/>
          </a:p>
        </p:txBody>
      </p:sp>
    </p:spTree>
    <p:extLst>
      <p:ext uri="{BB962C8B-B14F-4D97-AF65-F5344CB8AC3E}">
        <p14:creationId xmlns:p14="http://schemas.microsoft.com/office/powerpoint/2010/main" val="377732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A01A-36DD-B243-F628-0A72A6029EF4}"/>
              </a:ext>
            </a:extLst>
          </p:cNvPr>
          <p:cNvSpPr>
            <a:spLocks noGrp="1"/>
          </p:cNvSpPr>
          <p:nvPr>
            <p:ph type="title"/>
          </p:nvPr>
        </p:nvSpPr>
        <p:spPr/>
        <p:txBody>
          <a:bodyPr/>
          <a:lstStyle/>
          <a:p>
            <a:r>
              <a:rPr lang="en-US" dirty="0"/>
              <a:t>How will we know if we are on the right path?</a:t>
            </a:r>
          </a:p>
        </p:txBody>
      </p:sp>
    </p:spTree>
    <p:extLst>
      <p:ext uri="{BB962C8B-B14F-4D97-AF65-F5344CB8AC3E}">
        <p14:creationId xmlns:p14="http://schemas.microsoft.com/office/powerpoint/2010/main" val="66751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Assurances and Self-Evaluation</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523136"/>
            <a:ext cx="10401302" cy="3522663"/>
          </a:xfrm>
        </p:spPr>
        <p:txBody>
          <a:bodyPr>
            <a:normAutofit lnSpcReduction="10000"/>
          </a:bodyPr>
          <a:lstStyle/>
          <a:p>
            <a:pPr>
              <a:lnSpc>
                <a:spcPct val="100000"/>
              </a:lnSpc>
            </a:pPr>
            <a:r>
              <a:rPr lang="en-US" dirty="0"/>
              <a:t>How do we know if we are discriminating on the basis of race?</a:t>
            </a:r>
          </a:p>
          <a:p>
            <a:pPr marL="457200" lvl="1" indent="-457200">
              <a:buFont typeface="+mj-lt"/>
              <a:buAutoNum type="arabicPeriod"/>
            </a:pPr>
            <a:r>
              <a:rPr lang="en-US" dirty="0"/>
              <a:t>Evaluate current policies and practices and their effects (e.g., admission of students, treatment of students)</a:t>
            </a:r>
          </a:p>
          <a:p>
            <a:pPr marL="457200" lvl="1" indent="-457200">
              <a:buFont typeface="+mj-lt"/>
              <a:buAutoNum type="arabicPeriod"/>
            </a:pPr>
            <a:r>
              <a:rPr lang="en-US" dirty="0"/>
              <a:t>Modify any current policies and practices that do not meet nondiscrimination requirements</a:t>
            </a:r>
          </a:p>
          <a:p>
            <a:pPr marL="457200" lvl="1" indent="-457200">
              <a:buFont typeface="+mj-lt"/>
              <a:buAutoNum type="arabicPeriod"/>
            </a:pPr>
            <a:r>
              <a:rPr lang="en-US" dirty="0"/>
              <a:t>Take appropriate remedial steps to eliminate the effects of any discrimination which resulted or may have resulted from the policies and practices</a:t>
            </a:r>
          </a:p>
        </p:txBody>
      </p:sp>
    </p:spTree>
    <p:extLst>
      <p:ext uri="{BB962C8B-B14F-4D97-AF65-F5344CB8AC3E}">
        <p14:creationId xmlns:p14="http://schemas.microsoft.com/office/powerpoint/2010/main" val="306608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sz="4400" dirty="0"/>
              <a:t>Office of Civil Rights (OCR) Three-Step Test</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536167"/>
            <a:ext cx="10401302" cy="3820184"/>
          </a:xfrm>
        </p:spPr>
        <p:txBody>
          <a:bodyPr>
            <a:normAutofit fontScale="92500"/>
          </a:bodyPr>
          <a:lstStyle/>
          <a:p>
            <a:pPr>
              <a:lnSpc>
                <a:spcPct val="100000"/>
              </a:lnSpc>
            </a:pPr>
            <a:r>
              <a:rPr lang="en-US" dirty="0"/>
              <a:t>How do we know if we are discriminating on the basis of race?</a:t>
            </a:r>
          </a:p>
          <a:p>
            <a:pPr marL="457200" lvl="1" indent="-457200">
              <a:buFont typeface="+mj-lt"/>
              <a:buAutoNum type="arabicPeriod"/>
            </a:pPr>
            <a:r>
              <a:rPr lang="en-US" dirty="0"/>
              <a:t>Did the courses, programs, or activities treat a student or group of students of a particular race differently from a similarly situated student or group of students of another race? If yes, go to question 2.</a:t>
            </a:r>
          </a:p>
          <a:p>
            <a:pPr marL="457200" lvl="1" indent="-457200">
              <a:buFont typeface="+mj-lt"/>
              <a:buAutoNum type="arabicPeriod"/>
            </a:pPr>
            <a:r>
              <a:rPr lang="en-US" dirty="0"/>
              <a:t>Do the courses, programs, or activities have an established or accepted nondiscriminatory rule for the different treatment? If not, the school may have discriminated based on race. If yes, go to question 3.</a:t>
            </a:r>
          </a:p>
          <a:p>
            <a:pPr marL="457200" lvl="1" indent="-457200">
              <a:buFont typeface="+mj-lt"/>
              <a:buAutoNum type="arabicPeriod"/>
            </a:pPr>
            <a:r>
              <a:rPr lang="en-US" dirty="0"/>
              <a:t>Does the school’s reason for the different treatment hide the true reason for its actions? If yes, the school may have engaged in discrimination based on race.</a:t>
            </a:r>
          </a:p>
        </p:txBody>
      </p:sp>
    </p:spTree>
    <p:extLst>
      <p:ext uri="{BB962C8B-B14F-4D97-AF65-F5344CB8AC3E}">
        <p14:creationId xmlns:p14="http://schemas.microsoft.com/office/powerpoint/2010/main" val="65473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7567-7450-B26A-1CCC-36F8B36BDA59}"/>
              </a:ext>
            </a:extLst>
          </p:cNvPr>
          <p:cNvSpPr>
            <a:spLocks noGrp="1"/>
          </p:cNvSpPr>
          <p:nvPr>
            <p:ph type="title"/>
          </p:nvPr>
        </p:nvSpPr>
        <p:spPr>
          <a:xfrm>
            <a:off x="952500" y="1251768"/>
            <a:ext cx="10401301" cy="1260512"/>
          </a:xfrm>
        </p:spPr>
        <p:txBody>
          <a:bodyPr/>
          <a:lstStyle/>
          <a:p>
            <a:r>
              <a:rPr lang="en-US" dirty="0"/>
              <a:t>What role can counselors play?</a:t>
            </a:r>
          </a:p>
        </p:txBody>
      </p:sp>
      <p:sp>
        <p:nvSpPr>
          <p:cNvPr id="3" name="Content Placeholder 2">
            <a:extLst>
              <a:ext uri="{FF2B5EF4-FFF2-40B4-BE49-F238E27FC236}">
                <a16:creationId xmlns:a16="http://schemas.microsoft.com/office/drawing/2014/main" id="{DD2DF8D5-8269-F8BC-1143-B297146D56DC}"/>
              </a:ext>
            </a:extLst>
          </p:cNvPr>
          <p:cNvSpPr>
            <a:spLocks noGrp="1"/>
          </p:cNvSpPr>
          <p:nvPr>
            <p:ph idx="1"/>
          </p:nvPr>
        </p:nvSpPr>
        <p:spPr>
          <a:xfrm>
            <a:off x="952499" y="2078966"/>
            <a:ext cx="10401302" cy="4001339"/>
          </a:xfrm>
        </p:spPr>
        <p:txBody>
          <a:bodyPr/>
          <a:lstStyle/>
          <a:p>
            <a:r>
              <a:rPr lang="en-US" sz="2400" dirty="0"/>
              <a:t>Ensure students and parents are informed of all course and program offerings.</a:t>
            </a:r>
          </a:p>
          <a:p>
            <a:r>
              <a:rPr lang="en-US" sz="2400" dirty="0"/>
              <a:t>Develop orientation programs and counseling techniques to encourage participation in all school programs and courses of instruction, including career and vocational programs.</a:t>
            </a:r>
          </a:p>
          <a:p>
            <a:r>
              <a:rPr lang="en-US" sz="2400" dirty="0"/>
              <a:t>Lead or serve on a team to monitor equity in courses, programs, and activities at least annually for disproportionality. </a:t>
            </a:r>
          </a:p>
          <a:p>
            <a:r>
              <a:rPr lang="en-US" sz="2400" dirty="0"/>
              <a:t>Provide support to students, faculty, parents, and the community to develop a deeper understanding of discrimination and bias.</a:t>
            </a:r>
          </a:p>
          <a:p>
            <a:endParaRPr lang="en-US" dirty="0"/>
          </a:p>
        </p:txBody>
      </p:sp>
    </p:spTree>
    <p:extLst>
      <p:ext uri="{BB962C8B-B14F-4D97-AF65-F5344CB8AC3E}">
        <p14:creationId xmlns:p14="http://schemas.microsoft.com/office/powerpoint/2010/main" val="70137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A01A-36DD-B243-F628-0A72A6029EF4}"/>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97884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0A7B-0436-C06A-B005-CC2B174C1FAA}"/>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A68CFA60-7F28-8BF3-C266-640E9BEA7D1A}"/>
              </a:ext>
            </a:extLst>
          </p:cNvPr>
          <p:cNvSpPr>
            <a:spLocks noGrp="1"/>
          </p:cNvSpPr>
          <p:nvPr>
            <p:ph idx="1"/>
          </p:nvPr>
        </p:nvSpPr>
        <p:spPr>
          <a:xfrm>
            <a:off x="952499" y="2394608"/>
            <a:ext cx="10401302" cy="3522663"/>
          </a:xfrm>
        </p:spPr>
        <p:txBody>
          <a:bodyPr/>
          <a:lstStyle/>
          <a:p>
            <a:r>
              <a:rPr lang="en-US" dirty="0"/>
              <a:t>To build knowledge of equity regulations and law to support equity in courses and programs.</a:t>
            </a:r>
          </a:p>
          <a:p>
            <a:r>
              <a:rPr lang="en-US" dirty="0"/>
              <a:t>To support ASDOE in ensuring equal access to education and the promotion of educational excellence through enforcement of civil rights in our nation's schools.</a:t>
            </a:r>
          </a:p>
          <a:p>
            <a:r>
              <a:rPr lang="en-US" dirty="0"/>
              <a:t>To strengthen protections for all students from discrimination and harassment based on race, color, national origin, sex, disability, and age.</a:t>
            </a:r>
          </a:p>
        </p:txBody>
      </p:sp>
    </p:spTree>
    <p:extLst>
      <p:ext uri="{BB962C8B-B14F-4D97-AF65-F5344CB8AC3E}">
        <p14:creationId xmlns:p14="http://schemas.microsoft.com/office/powerpoint/2010/main" val="315730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a:xfrm>
            <a:off x="952499" y="1182756"/>
            <a:ext cx="10401301" cy="1260512"/>
          </a:xfrm>
        </p:spPr>
        <p:txBody>
          <a:bodyPr/>
          <a:lstStyle/>
          <a:p>
            <a:r>
              <a:rPr lang="en-US" dirty="0"/>
              <a:t>Additional Resources</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276039"/>
            <a:ext cx="10401302" cy="3915075"/>
          </a:xfrm>
        </p:spPr>
        <p:txBody>
          <a:bodyPr>
            <a:noAutofit/>
          </a:bodyPr>
          <a:lstStyle/>
          <a:p>
            <a:pPr>
              <a:lnSpc>
                <a:spcPct val="100000"/>
              </a:lnSpc>
            </a:pPr>
            <a:r>
              <a:rPr lang="en-US" dirty="0">
                <a:hlinkClick r:id="rId3"/>
              </a:rPr>
              <a:t>FAQ: Protecting Students With Disabilities: About Section 504 and the Education of Children with Disabilities </a:t>
            </a:r>
            <a:r>
              <a:rPr lang="en-US" dirty="0"/>
              <a:t>(2023)</a:t>
            </a:r>
            <a:endParaRPr lang="en-US" dirty="0">
              <a:hlinkClick r:id="rId4">
                <a:extLst>
                  <a:ext uri="{A12FA001-AC4F-418D-AE19-62706E023703}">
                    <ahyp:hlinkClr xmlns:ahyp="http://schemas.microsoft.com/office/drawing/2018/hyperlinkcolor" val="tx"/>
                  </a:ext>
                </a:extLst>
              </a:hlinkClick>
            </a:endParaRPr>
          </a:p>
          <a:p>
            <a:pPr>
              <a:lnSpc>
                <a:spcPct val="100000"/>
              </a:lnSpc>
            </a:pPr>
            <a:r>
              <a:rPr lang="en-US" dirty="0">
                <a:hlinkClick r:id="rId5">
                  <a:extLst>
                    <a:ext uri="{A12FA001-AC4F-418D-AE19-62706E023703}">
                      <ahyp:hlinkClr xmlns:ahyp="http://schemas.microsoft.com/office/drawing/2018/hyperlinkcolor" val="tx"/>
                    </a:ext>
                  </a:extLst>
                </a:hlinkClick>
              </a:rPr>
              <a:t>Student Assignment in Elementary and Secondary Schools &amp; Title VI </a:t>
            </a:r>
            <a:r>
              <a:rPr lang="en-US" dirty="0"/>
              <a:t>(1998)</a:t>
            </a:r>
          </a:p>
          <a:p>
            <a:pPr>
              <a:lnSpc>
                <a:spcPct val="100000"/>
              </a:lnSpc>
            </a:pPr>
            <a:r>
              <a:rPr lang="en-US" dirty="0">
                <a:effectLst/>
                <a:ea typeface="Arial" panose="020B0604020202020204" pitchFamily="34" charset="0"/>
                <a:hlinkClick r:id="rId6">
                  <a:extLst>
                    <a:ext uri="{A12FA001-AC4F-418D-AE19-62706E023703}">
                      <ahyp:hlinkClr xmlns:ahyp="http://schemas.microsoft.com/office/drawing/2018/hyperlinkcolor" val="tx"/>
                    </a:ext>
                  </a:extLst>
                </a:hlinkClick>
              </a:rPr>
              <a:t>Parent and Educator Resource Guide to Section 504 in Public Elementary and Secondary Schools</a:t>
            </a:r>
            <a:r>
              <a:rPr lang="en-US" dirty="0">
                <a:effectLst/>
                <a:ea typeface="Arial" panose="020B0604020202020204" pitchFamily="34" charset="0"/>
              </a:rPr>
              <a:t> (2016)</a:t>
            </a:r>
          </a:p>
          <a:p>
            <a:pPr>
              <a:lnSpc>
                <a:spcPct val="100000"/>
              </a:lnSpc>
            </a:pPr>
            <a:r>
              <a:rPr lang="en-US" dirty="0">
                <a:hlinkClick r:id="rId7"/>
              </a:rPr>
              <a:t>Dear Colleague: Race and School Programming </a:t>
            </a:r>
            <a:r>
              <a:rPr lang="en-US" dirty="0"/>
              <a:t>(2023)</a:t>
            </a:r>
          </a:p>
        </p:txBody>
      </p:sp>
    </p:spTree>
    <p:extLst>
      <p:ext uri="{BB962C8B-B14F-4D97-AF65-F5344CB8AC3E}">
        <p14:creationId xmlns:p14="http://schemas.microsoft.com/office/powerpoint/2010/main" val="85400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8" y="2566268"/>
            <a:ext cx="10401302" cy="3522663"/>
          </a:xfrm>
        </p:spPr>
        <p:txBody>
          <a:bodyPr>
            <a:normAutofit/>
          </a:bodyPr>
          <a:lstStyle/>
          <a:p>
            <a:pPr>
              <a:lnSpc>
                <a:spcPct val="100000"/>
              </a:lnSpc>
            </a:pPr>
            <a:r>
              <a:rPr lang="en-US" dirty="0">
                <a:hlinkClick r:id="rId3">
                  <a:extLst>
                    <a:ext uri="{A12FA001-AC4F-418D-AE19-62706E023703}">
                      <ahyp:hlinkClr xmlns:ahyp="http://schemas.microsoft.com/office/drawing/2018/hyperlinkcolor" val="tx"/>
                    </a:ext>
                  </a:extLst>
                </a:hlinkClick>
              </a:rPr>
              <a:t>WAC 392-190-010</a:t>
            </a:r>
            <a:r>
              <a:rPr lang="en-US" dirty="0"/>
              <a:t>: (Counseling and Guidance Services - Courses and Program Enrollment, Washington State Legislature)</a:t>
            </a:r>
            <a:endParaRPr lang="en-US" dirty="0">
              <a:hlinkClick r:id="rId4">
                <a:extLst>
                  <a:ext uri="{A12FA001-AC4F-418D-AE19-62706E023703}">
                    <ahyp:hlinkClr xmlns:ahyp="http://schemas.microsoft.com/office/drawing/2018/hyperlinkcolor" val="tx"/>
                  </a:ext>
                </a:extLst>
              </a:hlinkClick>
            </a:endParaRPr>
          </a:p>
          <a:p>
            <a:pPr>
              <a:lnSpc>
                <a:spcPct val="100000"/>
              </a:lnSpc>
            </a:pPr>
            <a:r>
              <a:rPr lang="en-US" dirty="0">
                <a:hlinkClick r:id="rId5">
                  <a:extLst>
                    <a:ext uri="{A12FA001-AC4F-418D-AE19-62706E023703}">
                      <ahyp:hlinkClr xmlns:ahyp="http://schemas.microsoft.com/office/drawing/2018/hyperlinkcolor" val="tx"/>
                    </a:ext>
                  </a:extLst>
                </a:hlinkClick>
              </a:rPr>
              <a:t>"Dear Colleague" Letter on Gender Equity in Career and Technical Education </a:t>
            </a:r>
            <a:r>
              <a:rPr lang="en-US" dirty="0"/>
              <a:t>(WA Office of Superintendent of Public Instruction, OSPI)</a:t>
            </a:r>
            <a:endParaRPr lang="en-US" dirty="0">
              <a:hlinkClick r:id="rId4">
                <a:extLst>
                  <a:ext uri="{A12FA001-AC4F-418D-AE19-62706E023703}">
                    <ahyp:hlinkClr xmlns:ahyp="http://schemas.microsoft.com/office/drawing/2018/hyperlinkcolor" val="tx"/>
                  </a:ext>
                </a:extLst>
              </a:hlinkClick>
            </a:endParaRPr>
          </a:p>
          <a:p>
            <a:pPr>
              <a:lnSpc>
                <a:spcPct val="100000"/>
              </a:lnSpc>
            </a:pPr>
            <a:r>
              <a:rPr lang="en-US" dirty="0">
                <a:hlinkClick r:id="rId4">
                  <a:extLst>
                    <a:ext uri="{A12FA001-AC4F-418D-AE19-62706E023703}">
                      <ahyp:hlinkClr xmlns:ahyp="http://schemas.microsoft.com/office/drawing/2018/hyperlinkcolor" val="tx"/>
                    </a:ext>
                  </a:extLst>
                </a:hlinkClick>
              </a:rPr>
              <a:t>Eliminating Racism and Bias in Schools: The School Counselor’s Role (American School Counselor Association)</a:t>
            </a:r>
            <a:endParaRPr lang="en-US" dirty="0"/>
          </a:p>
        </p:txBody>
      </p:sp>
    </p:spTree>
    <p:extLst>
      <p:ext uri="{BB962C8B-B14F-4D97-AF65-F5344CB8AC3E}">
        <p14:creationId xmlns:p14="http://schemas.microsoft.com/office/powerpoint/2010/main" val="378468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a:xfrm>
            <a:off x="4647904" y="2372130"/>
            <a:ext cx="6804070" cy="2026826"/>
          </a:xfrm>
        </p:spPr>
        <p:txBody>
          <a:bodyPr>
            <a:normAutofit fontScale="92500"/>
          </a:bodyPr>
          <a:lstStyle/>
          <a:p>
            <a:r>
              <a:rPr lang="en-US" dirty="0"/>
              <a:t>Learn more; request service.</a:t>
            </a:r>
          </a:p>
          <a:p>
            <a:r>
              <a:rPr lang="en-US" dirty="0"/>
              <a:t>WEEAC: https://weeac.wested.org/ </a:t>
            </a:r>
          </a:p>
          <a:p>
            <a:r>
              <a:rPr lang="en-US" dirty="0"/>
              <a:t>Dr. Melly Wilson: wilsonm@prel.org </a:t>
            </a:r>
          </a:p>
        </p:txBody>
      </p:sp>
    </p:spTree>
    <p:extLst>
      <p:ext uri="{BB962C8B-B14F-4D97-AF65-F5344CB8AC3E}">
        <p14:creationId xmlns:p14="http://schemas.microsoft.com/office/powerpoint/2010/main" val="227515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5B84-8A97-4335-E7C9-5A762B3BB1D5}"/>
              </a:ext>
            </a:extLst>
          </p:cNvPr>
          <p:cNvSpPr>
            <a:spLocks noGrp="1"/>
          </p:cNvSpPr>
          <p:nvPr>
            <p:ph type="title"/>
          </p:nvPr>
        </p:nvSpPr>
        <p:spPr/>
        <p:txBody>
          <a:bodyPr>
            <a:normAutofit/>
          </a:bodyPr>
          <a:lstStyle/>
          <a:p>
            <a:r>
              <a:rPr lang="en-US" dirty="0"/>
              <a:t>How do equity laws and regulations impact the courses and programs?</a:t>
            </a:r>
          </a:p>
        </p:txBody>
      </p:sp>
      <p:sp>
        <p:nvSpPr>
          <p:cNvPr id="5" name="Text Placeholder 4">
            <a:extLst>
              <a:ext uri="{FF2B5EF4-FFF2-40B4-BE49-F238E27FC236}">
                <a16:creationId xmlns:a16="http://schemas.microsoft.com/office/drawing/2014/main" id="{6432F776-AF9C-AC0B-1731-F6868DB4DA4F}"/>
              </a:ext>
            </a:extLst>
          </p:cNvPr>
          <p:cNvSpPr>
            <a:spLocks noGrp="1"/>
          </p:cNvSpPr>
          <p:nvPr>
            <p:ph type="body" idx="1"/>
          </p:nvPr>
        </p:nvSpPr>
        <p:spPr/>
        <p:txBody>
          <a:bodyPr>
            <a:normAutofit fontScale="92500" lnSpcReduction="10000"/>
          </a:bodyPr>
          <a:lstStyle/>
          <a:p>
            <a:r>
              <a:rPr lang="en-US" dirty="0"/>
              <a:t>Overview of Title VI, Title IX, Title II, IDEA and Section 504</a:t>
            </a:r>
          </a:p>
        </p:txBody>
      </p:sp>
    </p:spTree>
    <p:extLst>
      <p:ext uri="{BB962C8B-B14F-4D97-AF65-F5344CB8AC3E}">
        <p14:creationId xmlns:p14="http://schemas.microsoft.com/office/powerpoint/2010/main" val="38488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E83F6-9F57-1E0B-2B2D-FD5A79741524}"/>
              </a:ext>
            </a:extLst>
          </p:cNvPr>
          <p:cNvSpPr>
            <a:spLocks noGrp="1"/>
          </p:cNvSpPr>
          <p:nvPr>
            <p:ph idx="1"/>
          </p:nvPr>
        </p:nvSpPr>
        <p:spPr/>
        <p:txBody>
          <a:bodyPr/>
          <a:lstStyle/>
          <a:p>
            <a:r>
              <a:rPr lang="en-US" dirty="0"/>
              <a:t>Prohibits discrimination based on race, color, or national origin in all programs or activities that receive federal financial assistance</a:t>
            </a:r>
          </a:p>
          <a:p>
            <a:endParaRPr lang="en-US" dirty="0"/>
          </a:p>
        </p:txBody>
      </p:sp>
      <p:sp>
        <p:nvSpPr>
          <p:cNvPr id="5" name="Title 4">
            <a:extLst>
              <a:ext uri="{FF2B5EF4-FFF2-40B4-BE49-F238E27FC236}">
                <a16:creationId xmlns:a16="http://schemas.microsoft.com/office/drawing/2014/main" id="{B8D1400C-ED99-0CB4-98CD-1E47880F5B9B}"/>
              </a:ext>
            </a:extLst>
          </p:cNvPr>
          <p:cNvSpPr>
            <a:spLocks noGrp="1"/>
          </p:cNvSpPr>
          <p:nvPr>
            <p:ph type="title"/>
          </p:nvPr>
        </p:nvSpPr>
        <p:spPr/>
        <p:txBody>
          <a:bodyPr/>
          <a:lstStyle/>
          <a:p>
            <a:r>
              <a:rPr lang="en-US" dirty="0"/>
              <a:t>Title VI</a:t>
            </a:r>
            <a:br>
              <a:rPr lang="en-US" dirty="0"/>
            </a:br>
            <a:br>
              <a:rPr lang="en-US" dirty="0"/>
            </a:br>
            <a:r>
              <a:rPr lang="en-US" dirty="0"/>
              <a:t>34 C.F.R. 100</a:t>
            </a:r>
          </a:p>
        </p:txBody>
      </p:sp>
    </p:spTree>
    <p:extLst>
      <p:ext uri="{BB962C8B-B14F-4D97-AF65-F5344CB8AC3E}">
        <p14:creationId xmlns:p14="http://schemas.microsoft.com/office/powerpoint/2010/main" val="65701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Title VI of the Civil Rights Act of 1964</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1005507" y="2581896"/>
            <a:ext cx="10401302" cy="3929368"/>
          </a:xfrm>
        </p:spPr>
        <p:txBody>
          <a:bodyPr>
            <a:normAutofit lnSpcReduction="10000"/>
          </a:bodyPr>
          <a:lstStyle/>
          <a:p>
            <a:pPr marL="0" marR="0" lvl="1" indent="0" algn="l" defTabSz="914400" rtl="0" eaLnBrk="1" fontAlgn="auto" latinLnBrk="0" hangingPunct="1">
              <a:lnSpc>
                <a:spcPct val="100000"/>
              </a:lnSpc>
              <a:spcBef>
                <a:spcPts val="500"/>
              </a:spcBef>
              <a:spcAft>
                <a:spcPts val="7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No individual in the United States shall, on the ground of </a:t>
            </a:r>
          </a:p>
          <a:p>
            <a:pPr marL="685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race, </a:t>
            </a:r>
          </a:p>
          <a:p>
            <a:pPr marL="685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color, </a:t>
            </a:r>
          </a:p>
          <a:p>
            <a:pPr marL="685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national origin, </a:t>
            </a:r>
          </a:p>
          <a:p>
            <a:pPr marL="0" marR="0" lvl="1" indent="0" algn="l" defTabSz="914400" rtl="0" eaLnBrk="1" fontAlgn="auto" latinLnBrk="0" hangingPunct="1">
              <a:lnSpc>
                <a:spcPct val="100000"/>
              </a:lnSpc>
              <a:spcBef>
                <a:spcPts val="500"/>
              </a:spcBef>
              <a:spcAft>
                <a:spcPts val="7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be excluded from </a:t>
            </a:r>
          </a:p>
          <a:p>
            <a:pPr marL="685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participation in, </a:t>
            </a:r>
          </a:p>
          <a:p>
            <a:pPr marL="685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be denied the benefits of, or </a:t>
            </a:r>
          </a:p>
          <a:p>
            <a:pPr marL="685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be subjected to discrimination </a:t>
            </a:r>
          </a:p>
          <a:p>
            <a:pPr marL="114300" marR="0" lvl="1" indent="0" algn="l" defTabSz="914400" rtl="0" eaLnBrk="1" fontAlgn="auto" latinLnBrk="0" hangingPunct="1">
              <a:lnSpc>
                <a:spcPct val="100000"/>
              </a:lnSpc>
              <a:spcBef>
                <a:spcPts val="500"/>
              </a:spcBef>
              <a:spcAft>
                <a:spcPts val="7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under any program or activity receiving Federal financial assistance</a:t>
            </a: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a:t>
            </a:r>
          </a:p>
          <a:p>
            <a:pPr>
              <a:lnSpc>
                <a:spcPct val="100000"/>
              </a:lnSpc>
            </a:pPr>
            <a:endParaRPr lang="en-US" dirty="0"/>
          </a:p>
        </p:txBody>
      </p:sp>
    </p:spTree>
    <p:extLst>
      <p:ext uri="{BB962C8B-B14F-4D97-AF65-F5344CB8AC3E}">
        <p14:creationId xmlns:p14="http://schemas.microsoft.com/office/powerpoint/2010/main" val="180924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2CDF-7A1D-2E3E-642F-8EDBDAE37562}"/>
              </a:ext>
            </a:extLst>
          </p:cNvPr>
          <p:cNvSpPr>
            <a:spLocks noGrp="1"/>
          </p:cNvSpPr>
          <p:nvPr>
            <p:ph type="title"/>
          </p:nvPr>
        </p:nvSpPr>
        <p:spPr/>
        <p:txBody>
          <a:bodyPr/>
          <a:lstStyle/>
          <a:p>
            <a:r>
              <a:rPr lang="en-US" dirty="0"/>
              <a:t>Title IX</a:t>
            </a:r>
            <a:br>
              <a:rPr lang="en-US" dirty="0"/>
            </a:br>
            <a:br>
              <a:rPr lang="en-US" dirty="0"/>
            </a:br>
            <a:r>
              <a:rPr lang="da-DK" dirty="0">
                <a:solidFill>
                  <a:srgbClr val="FFC000"/>
                </a:solidFill>
                <a:hlinkClick r:id="rId3">
                  <a:extLst>
                    <a:ext uri="{A12FA001-AC4F-418D-AE19-62706E023703}">
                      <ahyp:hlinkClr xmlns:ahyp="http://schemas.microsoft.com/office/drawing/2018/hyperlinkcolor" val="tx"/>
                    </a:ext>
                  </a:extLst>
                </a:hlinkClick>
              </a:rPr>
              <a:t>34 C.F.R. 106</a:t>
            </a:r>
            <a:endParaRPr lang="en-US" dirty="0">
              <a:solidFill>
                <a:srgbClr val="FFC000"/>
              </a:solidFill>
            </a:endParaRPr>
          </a:p>
        </p:txBody>
      </p:sp>
      <p:sp>
        <p:nvSpPr>
          <p:cNvPr id="3" name="Content Placeholder 2">
            <a:extLst>
              <a:ext uri="{FF2B5EF4-FFF2-40B4-BE49-F238E27FC236}">
                <a16:creationId xmlns:a16="http://schemas.microsoft.com/office/drawing/2014/main" id="{10CE83F6-9F57-1E0B-2B2D-FD5A79741524}"/>
              </a:ext>
            </a:extLst>
          </p:cNvPr>
          <p:cNvSpPr>
            <a:spLocks noGrp="1"/>
          </p:cNvSpPr>
          <p:nvPr>
            <p:ph idx="1"/>
          </p:nvPr>
        </p:nvSpPr>
        <p:spPr/>
        <p:txBody>
          <a:bodyPr/>
          <a:lstStyle/>
          <a:p>
            <a:r>
              <a:rPr lang="en-US" dirty="0"/>
              <a:t>Prohibits discrimination on the basis of sex in all education programs or activities that receive federal financial assistance</a:t>
            </a:r>
          </a:p>
        </p:txBody>
      </p:sp>
    </p:spTree>
    <p:extLst>
      <p:ext uri="{BB962C8B-B14F-4D97-AF65-F5344CB8AC3E}">
        <p14:creationId xmlns:p14="http://schemas.microsoft.com/office/powerpoint/2010/main" val="85581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Title IX of the Education Amendments of 1972</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1005507" y="3068456"/>
            <a:ext cx="10401302" cy="3036103"/>
          </a:xfrm>
        </p:spPr>
        <p:txBody>
          <a:bodyPr>
            <a:normAutofit/>
          </a:bodyPr>
          <a:lstStyle/>
          <a:p>
            <a:pPr marL="0" marR="0" lvl="1" indent="0" algn="l" defTabSz="914400" rtl="0" eaLnBrk="1" fontAlgn="auto" latinLnBrk="0" hangingPunct="1">
              <a:lnSpc>
                <a:spcPct val="100000"/>
              </a:lnSpc>
              <a:spcBef>
                <a:spcPts val="500"/>
              </a:spcBef>
              <a:spcAft>
                <a:spcPts val="7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No person in the United States shall, on the basis of sex, </a:t>
            </a:r>
          </a:p>
          <a:p>
            <a:pPr lvl="2">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be excluded from participation in, </a:t>
            </a:r>
          </a:p>
          <a:p>
            <a:pPr lvl="2">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be denied the benefits of, or </a:t>
            </a:r>
          </a:p>
          <a:p>
            <a:pPr lvl="2">
              <a:defRPr/>
            </a:pPr>
            <a:r>
              <a:rPr kumimoji="0" lang="en-US" sz="2400"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be subjected to discrimination </a:t>
            </a:r>
          </a:p>
          <a:p>
            <a:pPr marL="0" lvl="1" indent="0">
              <a:buNone/>
              <a:defRPr/>
            </a:pPr>
            <a:r>
              <a:rPr kumimoji="0" lang="en-US" b="0" i="0" u="none" strike="noStrike" kern="1200" cap="none" spc="0" normalizeH="0" baseline="0" noProof="0" dirty="0">
                <a:ln>
                  <a:noFill/>
                </a:ln>
                <a:solidFill>
                  <a:srgbClr val="0A2C3F"/>
                </a:solidFill>
                <a:effectLst/>
                <a:uLnTx/>
                <a:uFillTx/>
                <a:latin typeface="Franklin Gothic Medium" panose="020B0603020102020204" pitchFamily="34" charset="0"/>
                <a:ea typeface="+mn-ea"/>
                <a:cs typeface="+mn-cs"/>
              </a:rPr>
              <a:t>under any education program or activity receiving federal assistance.</a:t>
            </a:r>
          </a:p>
          <a:p>
            <a:pPr>
              <a:lnSpc>
                <a:spcPct val="100000"/>
              </a:lnSpc>
            </a:pPr>
            <a:endParaRPr lang="en-US" dirty="0"/>
          </a:p>
        </p:txBody>
      </p:sp>
    </p:spTree>
    <p:extLst>
      <p:ext uri="{BB962C8B-B14F-4D97-AF65-F5344CB8AC3E}">
        <p14:creationId xmlns:p14="http://schemas.microsoft.com/office/powerpoint/2010/main" val="5739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154C-CF04-2D81-00B5-D085E8118018}"/>
              </a:ext>
            </a:extLst>
          </p:cNvPr>
          <p:cNvSpPr>
            <a:spLocks noGrp="1"/>
          </p:cNvSpPr>
          <p:nvPr>
            <p:ph type="title"/>
          </p:nvPr>
        </p:nvSpPr>
        <p:spPr>
          <a:xfrm>
            <a:off x="274321" y="1364352"/>
            <a:ext cx="4320540" cy="4647511"/>
          </a:xfrm>
        </p:spPr>
        <p:txBody>
          <a:bodyPr/>
          <a:lstStyle/>
          <a:p>
            <a:r>
              <a:rPr lang="en-US" dirty="0"/>
              <a:t>INDIVIDUALS WITH DISABILITIES EDUCATION ACT</a:t>
            </a:r>
            <a:br>
              <a:rPr lang="en-US" dirty="0"/>
            </a:br>
            <a:r>
              <a:rPr lang="en-US" dirty="0"/>
              <a:t>(IDEA)</a:t>
            </a:r>
            <a:br>
              <a:rPr lang="en-US" dirty="0"/>
            </a:br>
            <a:br>
              <a:rPr lang="en-US" dirty="0">
                <a:solidFill>
                  <a:srgbClr val="FFC000"/>
                </a:solidFill>
              </a:rPr>
            </a:br>
            <a:r>
              <a:rPr lang="en-US" dirty="0">
                <a:solidFill>
                  <a:srgbClr val="FFC000"/>
                </a:solidFill>
                <a:hlinkClick r:id="rId3">
                  <a:extLst>
                    <a:ext uri="{A12FA001-AC4F-418D-AE19-62706E023703}">
                      <ahyp:hlinkClr xmlns:ahyp="http://schemas.microsoft.com/office/drawing/2018/hyperlinkcolor" val="tx"/>
                    </a:ext>
                  </a:extLst>
                </a:hlinkClick>
              </a:rPr>
              <a:t>PL 94-142</a:t>
            </a:r>
            <a:br>
              <a:rPr lang="en-US" dirty="0"/>
            </a:br>
            <a:br>
              <a:rPr lang="en-US" dirty="0"/>
            </a:br>
            <a:endParaRPr lang="en-US" dirty="0">
              <a:solidFill>
                <a:srgbClr val="FFC000"/>
              </a:solidFill>
            </a:endParaRPr>
          </a:p>
        </p:txBody>
      </p:sp>
      <p:sp>
        <p:nvSpPr>
          <p:cNvPr id="3" name="Content Placeholder 2">
            <a:extLst>
              <a:ext uri="{FF2B5EF4-FFF2-40B4-BE49-F238E27FC236}">
                <a16:creationId xmlns:a16="http://schemas.microsoft.com/office/drawing/2014/main" id="{4D64BE07-D920-18B9-AF42-35E65AD16638}"/>
              </a:ext>
            </a:extLst>
          </p:cNvPr>
          <p:cNvSpPr>
            <a:spLocks noGrp="1"/>
          </p:cNvSpPr>
          <p:nvPr>
            <p:ph idx="1"/>
          </p:nvPr>
        </p:nvSpPr>
        <p:spPr/>
        <p:txBody>
          <a:bodyPr/>
          <a:lstStyle/>
          <a:p>
            <a:r>
              <a:rPr lang="en-US" b="0" i="0" dirty="0">
                <a:effectLst/>
              </a:rPr>
              <a:t>The IDEA is a law that requires public schools to make available to all eligible children with disabilities </a:t>
            </a:r>
          </a:p>
          <a:p>
            <a:pPr marL="457200" indent="-457200">
              <a:buFont typeface="Arial" panose="020B0604020202020204" pitchFamily="34" charset="0"/>
              <a:buChar char="•"/>
            </a:pPr>
            <a:r>
              <a:rPr lang="en-US" b="0" i="0" dirty="0">
                <a:effectLst/>
              </a:rPr>
              <a:t>a free appropriate public education in the least restrictive environment, appropriate to their individual needs. </a:t>
            </a:r>
            <a:endParaRPr lang="en-US" dirty="0"/>
          </a:p>
        </p:txBody>
      </p:sp>
    </p:spTree>
    <p:extLst>
      <p:ext uri="{BB962C8B-B14F-4D97-AF65-F5344CB8AC3E}">
        <p14:creationId xmlns:p14="http://schemas.microsoft.com/office/powerpoint/2010/main" val="17948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2CDF-7A1D-2E3E-642F-8EDBDAE37562}"/>
              </a:ext>
            </a:extLst>
          </p:cNvPr>
          <p:cNvSpPr>
            <a:spLocks noGrp="1"/>
          </p:cNvSpPr>
          <p:nvPr>
            <p:ph type="title"/>
          </p:nvPr>
        </p:nvSpPr>
        <p:spPr/>
        <p:txBody>
          <a:bodyPr/>
          <a:lstStyle/>
          <a:p>
            <a:r>
              <a:rPr lang="en-US" dirty="0"/>
              <a:t>Section 504 of the Rehabilitation Act of 1973</a:t>
            </a:r>
            <a:br>
              <a:rPr lang="en-US" dirty="0"/>
            </a:br>
            <a:br>
              <a:rPr lang="en-US" dirty="0"/>
            </a:br>
            <a:r>
              <a:rPr lang="da-DK" dirty="0">
                <a:solidFill>
                  <a:srgbClr val="FFC000"/>
                </a:solidFill>
                <a:hlinkClick r:id="rId3">
                  <a:extLst>
                    <a:ext uri="{A12FA001-AC4F-418D-AE19-62706E023703}">
                      <ahyp:hlinkClr xmlns:ahyp="http://schemas.microsoft.com/office/drawing/2018/hyperlinkcolor" val="tx"/>
                    </a:ext>
                  </a:extLst>
                </a:hlinkClick>
              </a:rPr>
              <a:t>34 C.F.R. 104</a:t>
            </a:r>
            <a:endParaRPr lang="en-US" dirty="0">
              <a:solidFill>
                <a:srgbClr val="FFC000"/>
              </a:solidFill>
            </a:endParaRPr>
          </a:p>
        </p:txBody>
      </p:sp>
      <p:sp>
        <p:nvSpPr>
          <p:cNvPr id="3" name="Content Placeholder 2">
            <a:extLst>
              <a:ext uri="{FF2B5EF4-FFF2-40B4-BE49-F238E27FC236}">
                <a16:creationId xmlns:a16="http://schemas.microsoft.com/office/drawing/2014/main" id="{10CE83F6-9F57-1E0B-2B2D-FD5A79741524}"/>
              </a:ext>
            </a:extLst>
          </p:cNvPr>
          <p:cNvSpPr>
            <a:spLocks noGrp="1"/>
          </p:cNvSpPr>
          <p:nvPr>
            <p:ph idx="1"/>
          </p:nvPr>
        </p:nvSpPr>
        <p:spPr/>
        <p:txBody>
          <a:bodyPr/>
          <a:lstStyle/>
          <a:p>
            <a:r>
              <a:rPr lang="en-US" dirty="0"/>
              <a:t>Prohibits discrimination on the basis of disability in all programs or activities that receive Federal financial assistance</a:t>
            </a:r>
          </a:p>
          <a:p>
            <a:endParaRPr lang="en-US" dirty="0"/>
          </a:p>
        </p:txBody>
      </p:sp>
    </p:spTree>
    <p:extLst>
      <p:ext uri="{BB962C8B-B14F-4D97-AF65-F5344CB8AC3E}">
        <p14:creationId xmlns:p14="http://schemas.microsoft.com/office/powerpoint/2010/main" val="3481126759"/>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9583</TotalTime>
  <Words>4171</Words>
  <Application>Microsoft Macintosh PowerPoint</Application>
  <PresentationFormat>Widescreen</PresentationFormat>
  <Paragraphs>270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Medium</vt:lpstr>
      <vt:lpstr>Helvetica</vt:lpstr>
      <vt:lpstr>Helvetica Neue</vt:lpstr>
      <vt:lpstr>Wingdings</vt:lpstr>
      <vt:lpstr>Office Theme</vt:lpstr>
      <vt:lpstr>    Equity in Courses and Programs </vt:lpstr>
      <vt:lpstr>Session Objectives</vt:lpstr>
      <vt:lpstr>How do equity laws and regulations impact the courses and programs?</vt:lpstr>
      <vt:lpstr>Title VI  34 C.F.R. 100</vt:lpstr>
      <vt:lpstr>Title VI of the Civil Rights Act of 1964</vt:lpstr>
      <vt:lpstr>Title IX  34 C.F.R. 106</vt:lpstr>
      <vt:lpstr>Title IX of the Education Amendments of 1972</vt:lpstr>
      <vt:lpstr>INDIVIDUALS WITH DISABILITIES EDUCATION ACT (IDEA)  PL 94-142  </vt:lpstr>
      <vt:lpstr>Section 504 of the Rehabilitation Act of 1973  34 C.F.R. 104</vt:lpstr>
      <vt:lpstr>Title II Americans with Disabilities Act  42 U.S.C 12101</vt:lpstr>
      <vt:lpstr>Courses and Programs</vt:lpstr>
      <vt:lpstr>Applying What We Know</vt:lpstr>
      <vt:lpstr>Considerations for Courses and Programs</vt:lpstr>
      <vt:lpstr>Considerations for Courses and Programs</vt:lpstr>
      <vt:lpstr>How will we know if we are on the right path?</vt:lpstr>
      <vt:lpstr>Assurances and Self-Evaluation</vt:lpstr>
      <vt:lpstr>Office of Civil Rights (OCR) Three-Step Test</vt:lpstr>
      <vt:lpstr>What role can counselors play?</vt:lpstr>
      <vt:lpstr>Next Steps?</vt:lpstr>
      <vt:lpstr>Additional Resources</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82</cp:revision>
  <cp:lastPrinted>2023-09-09T20:25:16Z</cp:lastPrinted>
  <dcterms:created xsi:type="dcterms:W3CDTF">2023-01-12T22:22:18Z</dcterms:created>
  <dcterms:modified xsi:type="dcterms:W3CDTF">2023-09-12T21:27:32Z</dcterms:modified>
</cp:coreProperties>
</file>