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ink/ink1.xml" ContentType="application/inkml+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56" r:id="rId2"/>
    <p:sldId id="308" r:id="rId3"/>
    <p:sldId id="309" r:id="rId4"/>
    <p:sldId id="310" r:id="rId5"/>
    <p:sldId id="312" r:id="rId6"/>
    <p:sldId id="289" r:id="rId7"/>
    <p:sldId id="313" r:id="rId8"/>
    <p:sldId id="287" r:id="rId9"/>
    <p:sldId id="316" r:id="rId10"/>
    <p:sldId id="286" r:id="rId11"/>
    <p:sldId id="304" r:id="rId12"/>
    <p:sldId id="301" r:id="rId13"/>
    <p:sldId id="260" r:id="rId14"/>
    <p:sldId id="262" r:id="rId15"/>
    <p:sldId id="314" r:id="rId16"/>
    <p:sldId id="305" r:id="rId17"/>
    <p:sldId id="296" r:id="rId18"/>
    <p:sldId id="315" r:id="rId19"/>
    <p:sldId id="317" r:id="rId20"/>
    <p:sldId id="26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1E72"/>
    <a:srgbClr val="368167"/>
    <a:srgbClr val="4821BF"/>
    <a:srgbClr val="A8FCD8"/>
    <a:srgbClr val="4F4383"/>
    <a:srgbClr val="4AB2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88"/>
    <p:restoredTop sz="43600" autoAdjust="0"/>
  </p:normalViewPr>
  <p:slideViewPr>
    <p:cSldViewPr snapToGrid="0">
      <p:cViewPr varScale="1">
        <p:scale>
          <a:sx n="29" d="100"/>
          <a:sy n="29" d="100"/>
        </p:scale>
        <p:origin x="1524" y="32"/>
      </p:cViewPr>
      <p:guideLst/>
    </p:cSldViewPr>
  </p:slideViewPr>
  <p:notesTextViewPr>
    <p:cViewPr>
      <p:scale>
        <a:sx n="1" d="1"/>
        <a:sy n="1" d="1"/>
      </p:scale>
      <p:origin x="0" y="0"/>
    </p:cViewPr>
  </p:notesTextViewPr>
  <p:notesViewPr>
    <p:cSldViewPr snapToGrid="0">
      <p:cViewPr varScale="1">
        <p:scale>
          <a:sx n="156" d="100"/>
          <a:sy n="156" d="100"/>
        </p:scale>
        <p:origin x="5672"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342F353-A2A6-CA91-4915-3ED3E74644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CDF024-16F0-374B-2BC8-39D934E86D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4020253-742B-BF4A-B44C-D5E33C08281C}" type="datetimeFigureOut">
              <a:rPr lang="en-US" smtClean="0"/>
              <a:t>9/14/2023</a:t>
            </a:fld>
            <a:endParaRPr lang="en-US"/>
          </a:p>
        </p:txBody>
      </p:sp>
      <p:sp>
        <p:nvSpPr>
          <p:cNvPr id="4" name="Footer Placeholder 3">
            <a:extLst>
              <a:ext uri="{FF2B5EF4-FFF2-40B4-BE49-F238E27FC236}">
                <a16:creationId xmlns:a16="http://schemas.microsoft.com/office/drawing/2014/main" id="{EC88E433-30A1-46DE-F850-524E43631B4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6CB092D-3910-0A6C-3F8E-487ACE5E7E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FF7CA09-5AEB-FA41-BC45-BA1CC3ED397B}" type="slidenum">
              <a:rPr lang="en-US" smtClean="0"/>
              <a:t>‹#›</a:t>
            </a:fld>
            <a:endParaRPr lang="en-US"/>
          </a:p>
        </p:txBody>
      </p:sp>
    </p:spTree>
    <p:extLst>
      <p:ext uri="{BB962C8B-B14F-4D97-AF65-F5344CB8AC3E}">
        <p14:creationId xmlns:p14="http://schemas.microsoft.com/office/powerpoint/2010/main" val="165811375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02T01:00:59.109"/>
    </inkml:context>
    <inkml:brush xml:id="br0">
      <inkml:brushProperty name="width" value="0.05" units="cm"/>
      <inkml:brushProperty name="height" value="0.05" units="cm"/>
    </inkml:brush>
  </inkml:definitions>
  <inkml:trace contextRef="#ctx0" brushRef="#br0">1 4 24575,'2'-2'0,"0"0"0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492EA8-5545-4595-98C7-3375E163C00C}" type="datetimeFigureOut">
              <a:rPr lang="en-US" smtClean="0"/>
              <a:t>9/14/2023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7B5BA-CA21-403C-A149-8F612CD6DCC3}" type="slidenum">
              <a:rPr lang="en-US" smtClean="0"/>
              <a:t>‹#›</a:t>
            </a:fld>
            <a:endParaRPr lang="en-US"/>
          </a:p>
        </p:txBody>
      </p:sp>
    </p:spTree>
    <p:extLst>
      <p:ext uri="{BB962C8B-B14F-4D97-AF65-F5344CB8AC3E}">
        <p14:creationId xmlns:p14="http://schemas.microsoft.com/office/powerpoint/2010/main" val="2546226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govinfo.gov/content/pkg/FR-2020-05-19/pdf/2020-10512.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_bookmark0"/><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govinfo.gov/content/pkg/FR-2020-05-19/pdf/2020-10512.pdf"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2.ed.gov/about/offices/list/ocr/frontpage/faq/race-origin.html"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D0B7B5BA-CA21-403C-A149-8F612CD6DCC3}" type="slidenum">
              <a:rPr lang="en-US" smtClean="0"/>
              <a:t>1</a:t>
            </a:fld>
            <a:endParaRPr lang="en-US"/>
          </a:p>
        </p:txBody>
      </p:sp>
    </p:spTree>
    <p:extLst>
      <p:ext uri="{BB962C8B-B14F-4D97-AF65-F5344CB8AC3E}">
        <p14:creationId xmlns:p14="http://schemas.microsoft.com/office/powerpoint/2010/main" val="1939748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baseline="0" dirty="0">
                <a:solidFill>
                  <a:srgbClr val="000000"/>
                </a:solidFill>
                <a:latin typeface="+mn-lt"/>
              </a:rPr>
              <a:t>Racially Harassment and Hostile Environment </a:t>
            </a:r>
          </a:p>
          <a:p>
            <a:r>
              <a:rPr lang="en-US" sz="1200" b="0" i="0" u="none" strike="noStrike" baseline="0" dirty="0">
                <a:solidFill>
                  <a:srgbClr val="000000"/>
                </a:solidFill>
                <a:latin typeface="+mn-lt"/>
              </a:rPr>
              <a:t>The existence of a racially hostile environment that is created, encouraged, accepted, tolerated, or left uncorrected by a school can constitute discrimination on the basis of race in violation of Title VI.17As OCR has articulated many times, OCR could find a Title VI violation in its enforcement work if: </a:t>
            </a:r>
          </a:p>
          <a:p>
            <a:pPr marL="342900" indent="-342900">
              <a:buAutoNum type="arabicParenBoth"/>
            </a:pPr>
            <a:r>
              <a:rPr lang="en-US" sz="1200" b="0" i="0" u="none" strike="noStrike" baseline="0" dirty="0">
                <a:solidFill>
                  <a:srgbClr val="000000"/>
                </a:solidFill>
                <a:latin typeface="+mn-lt"/>
              </a:rPr>
              <a:t>a hostile environment based on race existed; </a:t>
            </a:r>
          </a:p>
          <a:p>
            <a:pPr marL="342900" indent="-342900">
              <a:buAutoNum type="arabicParenBoth"/>
            </a:pPr>
            <a:r>
              <a:rPr lang="en-US" sz="1200" b="0" i="0" u="none" strike="noStrike" baseline="0" dirty="0">
                <a:solidFill>
                  <a:srgbClr val="000000"/>
                </a:solidFill>
                <a:latin typeface="+mn-lt"/>
              </a:rPr>
              <a:t>the school had actual or constructive notice of the hostile environment; and </a:t>
            </a:r>
          </a:p>
          <a:p>
            <a:pPr marL="342900" indent="-342900">
              <a:buAutoNum type="arabicParenBoth"/>
            </a:pPr>
            <a:r>
              <a:rPr lang="en-US" sz="1200" b="0" i="0" u="none" strike="noStrike" baseline="0" dirty="0">
                <a:solidFill>
                  <a:srgbClr val="000000"/>
                </a:solidFill>
                <a:latin typeface="+mn-lt"/>
              </a:rPr>
              <a:t>the school failed to take prompt and effective steps reasonably calculated to (</a:t>
            </a:r>
            <a:r>
              <a:rPr lang="en-US" sz="1200" b="0" i="0" u="none" strike="noStrike" baseline="0" dirty="0" err="1">
                <a:solidFill>
                  <a:srgbClr val="000000"/>
                </a:solidFill>
                <a:latin typeface="+mn-lt"/>
              </a:rPr>
              <a:t>i</a:t>
            </a:r>
            <a:r>
              <a:rPr lang="en-US" sz="1200" b="0" i="0" u="none" strike="noStrike" baseline="0" dirty="0">
                <a:solidFill>
                  <a:srgbClr val="000000"/>
                </a:solidFill>
                <a:latin typeface="+mn-lt"/>
              </a:rPr>
              <a:t>) end the harassment, (ii) eliminate any hostile environment and its effects, and (iii) prevent the harassment from recurring.18</a:t>
            </a:r>
          </a:p>
          <a:p>
            <a:r>
              <a:rPr lang="en-US" sz="1200" b="0" i="0" u="none" strike="noStrike" baseline="0" dirty="0">
                <a:solidFill>
                  <a:srgbClr val="000000"/>
                </a:solidFill>
                <a:latin typeface="+mn-lt"/>
              </a:rPr>
              <a:t>OCR interprets Title VI to mean that the following type of harassment creates a hostile environment: unwelcome race-based conduct that, based on the totality of circumstances, is subjectively and objectively offensive and is so severe or pervasive, that it limits or denies a person’s ability to participate in or benefit from the recipient’s education program or activity (</a:t>
            </a:r>
            <a:r>
              <a:rPr lang="en-US" sz="1200" b="0" i="1" u="none" strike="noStrike" baseline="0" dirty="0">
                <a:solidFill>
                  <a:srgbClr val="000000"/>
                </a:solidFill>
                <a:latin typeface="+mn-lt"/>
              </a:rPr>
              <a:t>i.e.</a:t>
            </a:r>
            <a:r>
              <a:rPr lang="en-US" sz="1200" b="0" i="0" u="none" strike="noStrike" baseline="0" dirty="0">
                <a:solidFill>
                  <a:srgbClr val="000000"/>
                </a:solidFill>
                <a:latin typeface="+mn-lt"/>
              </a:rPr>
              <a:t>, creates a hostile environment).19Harassing conduct need not always be targeted at a particular person in order to create a hostile environment.20 The conduct may be directed at anyone, and the harassment may also be based on association with others of a different race (the harassment might be referencing the race of a sibling or parent, for example, that is different from the race of the victim whose access to the school’s program is limited or denied). </a:t>
            </a:r>
            <a:r>
              <a:rPr lang="en-US" sz="1200" i="0" dirty="0">
                <a:latin typeface="+mn-lt"/>
              </a:rPr>
              <a:t>U.S. Department of Education. (August 2023). </a:t>
            </a:r>
            <a:r>
              <a:rPr lang="en-US" sz="1200" i="1" dirty="0">
                <a:latin typeface="+mn-lt"/>
              </a:rPr>
              <a:t>Race and School Programming. </a:t>
            </a:r>
            <a:r>
              <a:rPr lang="en-US" sz="1200" i="0" dirty="0">
                <a:latin typeface="+mn-lt"/>
              </a:rPr>
              <a:t>www.ed.gov</a:t>
            </a:r>
          </a:p>
          <a:p>
            <a:endParaRPr lang="en-US" sz="1200" b="1" i="0" u="none" strike="noStrike" baseline="0" dirty="0">
              <a:solidFill>
                <a:srgbClr val="000000"/>
              </a:solidFill>
              <a:latin typeface="+mn-lt"/>
            </a:endParaRPr>
          </a:p>
          <a:p>
            <a:r>
              <a:rPr lang="en-US" sz="1200" b="0" i="0" u="none" strike="noStrike" baseline="0" dirty="0">
                <a:solidFill>
                  <a:srgbClr val="000000"/>
                </a:solidFill>
                <a:latin typeface="+mn-lt"/>
              </a:rPr>
              <a:t>Additionally, a hostile environment may take the form of a single victim and multiple offenders. </a:t>
            </a:r>
          </a:p>
          <a:p>
            <a:r>
              <a:rPr lang="en-US" sz="1200" b="0" i="0" u="none" strike="noStrike" baseline="0" dirty="0">
                <a:solidFill>
                  <a:srgbClr val="000000"/>
                </a:solidFill>
                <a:latin typeface="+mn-lt"/>
              </a:rPr>
              <a:t>Whether harassing conduct creates a hostile environment must be determined from the totality of the circumstances. Relevant factors for consideration may include, but are not limited to, the context, nature, scope, frequency, duration, and location of the race-based harassment, as well as the identity, number, age, and relationships of the persons involved. Generally, the less pervasive the harassing conduct, the more severe it must be to establish a hostile environment under Title VI. For example, in most cases, a single isolated incident would not be sufficient to establish a Title VI violation. However, in some cases, a racially hostile environment requiring appropriate responsive action may result from a single severe incident. </a:t>
            </a:r>
          </a:p>
          <a:p>
            <a:pPr algn="l"/>
            <a:endParaRPr lang="en-US" sz="1200" b="0" i="0" u="none" strike="noStrike" baseline="0" dirty="0">
              <a:solidFill>
                <a:srgbClr val="000000"/>
              </a:solidFill>
              <a:latin typeface="+mn-lt"/>
            </a:endParaRPr>
          </a:p>
          <a:p>
            <a:pPr algn="l"/>
            <a:r>
              <a:rPr lang="en-US" sz="1200" b="0" i="0" u="none" strike="noStrike" baseline="0" dirty="0">
                <a:solidFill>
                  <a:srgbClr val="000000"/>
                </a:solidFill>
                <a:latin typeface="+mn-lt"/>
              </a:rPr>
              <a:t>When a school knows or should know of bullying conduct based on a student’s disability, it must take immediate and appropriate action to investigate or otherwise determine what occurred.17 If a school’s investigation reveals that bullying based on disability created a hostile environment—i.e., the conduct was sufficiently serious to interfere with or limit a student’s ability to participate in or benefit from the services, activities, or opportunities offered by a school—the school must take prompt and effective steps reasonably calculated to end the bullying, eliminate the hostile environment, prevent it from recurring, and, as appropriate, remedy its effects. Therefore, OCR would find a disability-based harassment violation under Section 504 and Title II</a:t>
            </a:r>
          </a:p>
          <a:p>
            <a:pPr algn="l"/>
            <a:r>
              <a:rPr lang="en-US" sz="1200" b="0" i="0" u="none" strike="noStrike" baseline="0" dirty="0">
                <a:solidFill>
                  <a:srgbClr val="000000"/>
                </a:solidFill>
                <a:latin typeface="+mn-lt"/>
              </a:rPr>
              <a:t>Dear Colleague Letter: Responding to Bullying of Students with Disabilities (2014)</a:t>
            </a:r>
          </a:p>
          <a:p>
            <a:pPr algn="l"/>
            <a:endParaRPr lang="en-US" sz="1200" b="0" i="0" u="none" strike="noStrike" baseline="0" dirty="0">
              <a:solidFill>
                <a:srgbClr val="000000"/>
              </a:solidFill>
              <a:latin typeface="+mn-lt"/>
            </a:endParaRPr>
          </a:p>
          <a:p>
            <a:r>
              <a:rPr lang="en-US" sz="1200" b="1" i="0" u="none" strike="noStrike" baseline="0" dirty="0">
                <a:solidFill>
                  <a:srgbClr val="000000"/>
                </a:solidFill>
                <a:latin typeface="+mn-lt"/>
              </a:rPr>
              <a:t>The hostile environment can be so </a:t>
            </a:r>
            <a:r>
              <a:rPr lang="en-US" sz="1200" b="0" i="0" u="none" strike="noStrike" baseline="0" dirty="0">
                <a:solidFill>
                  <a:srgbClr val="000000"/>
                </a:solidFill>
                <a:latin typeface="+mn-lt"/>
              </a:rPr>
              <a:t>severe, pervasive, or persistent so as to interfere with or limit a student’s ability to participate in or benefit from the services, activities, or opportunities offered by a school district. For example, a hostile environment may cause a student to experience emotional distress, physical illness, or declining grades and attendance. </a:t>
            </a:r>
          </a:p>
          <a:p>
            <a:r>
              <a:rPr lang="en-US" sz="1200" b="0" i="0" u="none" strike="noStrike" baseline="0" dirty="0">
                <a:solidFill>
                  <a:srgbClr val="000000"/>
                </a:solidFill>
                <a:latin typeface="+mn-lt"/>
              </a:rPr>
              <a:t>Washington</a:t>
            </a:r>
            <a:endParaRPr lang="en-US" sz="1200" dirty="0">
              <a:latin typeface="+mn-lt"/>
            </a:endParaRPr>
          </a:p>
          <a:p>
            <a:endParaRPr lang="en-US" b="1" dirty="0"/>
          </a:p>
        </p:txBody>
      </p:sp>
      <p:sp>
        <p:nvSpPr>
          <p:cNvPr id="4" name="Slide Number Placeholder 3"/>
          <p:cNvSpPr>
            <a:spLocks noGrp="1"/>
          </p:cNvSpPr>
          <p:nvPr>
            <p:ph type="sldNum" sz="quarter" idx="5"/>
          </p:nvPr>
        </p:nvSpPr>
        <p:spPr/>
        <p:txBody>
          <a:bodyPr/>
          <a:lstStyle/>
          <a:p>
            <a:fld id="{04464EDD-6972-4376-B2FD-985013511A4F}" type="slidenum">
              <a:rPr lang="en-US" smtClean="0"/>
              <a:t>10</a:t>
            </a:fld>
            <a:endParaRPr lang="en-US"/>
          </a:p>
        </p:txBody>
      </p:sp>
    </p:spTree>
    <p:extLst>
      <p:ext uri="{BB962C8B-B14F-4D97-AF65-F5344CB8AC3E}">
        <p14:creationId xmlns:p14="http://schemas.microsoft.com/office/powerpoint/2010/main" val="3758519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0" u="none" strike="noStrike" baseline="0" dirty="0">
                <a:solidFill>
                  <a:srgbClr val="000000"/>
                </a:solidFill>
                <a:latin typeface="+mn-lt"/>
              </a:rPr>
              <a:t>Federal nondiscrimination laws require each school district to designate an employee to coordinate compliance with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baseline="0" dirty="0">
                <a:solidFill>
                  <a:srgbClr val="000000"/>
                </a:solidFill>
                <a:latin typeface="+mn-lt"/>
              </a:rPr>
              <a:t>Section 504 (</a:t>
            </a:r>
            <a:r>
              <a:rPr lang="en-US" sz="1200" b="0" i="0" u="none" strike="noStrike" baseline="0" dirty="0">
                <a:solidFill>
                  <a:srgbClr val="0000FF"/>
                </a:solidFill>
                <a:latin typeface="+mn-lt"/>
              </a:rPr>
              <a:t>34 C.F.R. §104.7</a:t>
            </a:r>
            <a:r>
              <a:rPr lang="en-US" sz="1200" b="0" i="0" u="none" strike="noStrike" baseline="0" dirty="0">
                <a:solidFill>
                  <a:srgbClr val="000000"/>
                </a:solidFill>
                <a:latin typeface="+mn-lt"/>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baseline="0" dirty="0">
                <a:solidFill>
                  <a:srgbClr val="000000"/>
                </a:solidFill>
                <a:latin typeface="+mn-lt"/>
              </a:rPr>
              <a:t>Title II of the ADA (</a:t>
            </a:r>
            <a:r>
              <a:rPr lang="en-US" sz="1200" b="0" i="0" u="none" strike="noStrike" baseline="0" dirty="0">
                <a:solidFill>
                  <a:srgbClr val="0000FF"/>
                </a:solidFill>
                <a:latin typeface="+mn-lt"/>
              </a:rPr>
              <a:t>28 C.F.R. §35.107</a:t>
            </a:r>
            <a:r>
              <a:rPr lang="en-US" sz="1200" b="0" i="0" u="none" strike="noStrike" baseline="0" dirty="0">
                <a:solidFill>
                  <a:srgbClr val="000000"/>
                </a:solidFill>
                <a:latin typeface="+mn-lt"/>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baseline="0" dirty="0">
                <a:solidFill>
                  <a:srgbClr val="000000"/>
                </a:solidFill>
                <a:latin typeface="+mn-lt"/>
              </a:rPr>
              <a:t>Title IX (</a:t>
            </a:r>
            <a:r>
              <a:rPr lang="en-US" sz="1200" b="0" i="0" u="none" strike="noStrike" baseline="0" dirty="0">
                <a:solidFill>
                  <a:srgbClr val="0000FF"/>
                </a:solidFill>
                <a:latin typeface="+mn-lt"/>
              </a:rPr>
              <a:t>34 C.F.R. §106.8</a:t>
            </a:r>
            <a:r>
              <a:rPr lang="en-US" sz="1200" b="0" i="0" u="none" strike="noStrike" baseline="0" dirty="0">
                <a:solidFill>
                  <a:srgbClr val="000000"/>
                </a:solidFill>
                <a:latin typeface="+mn-lt"/>
              </a:rPr>
              <a:t>), and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rPr>
              <a:t>School districts must provide notice identifying the district’s Section 504 coordinator and notify participants, beneficiaries, applicants, and employees, that it does not discriminate on the basis of disability in admission or access to, or treatment or employment in its program or activity.</a:t>
            </a:r>
            <a:endParaRPr lang="en-US" sz="1200" b="0" i="0" u="none" strike="noStrike" baseline="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mn-lt"/>
              </a:rPr>
              <a:t>School districts must designate and authorize at least one to coordinate its efforts to comply with its responsibilities under this part, which employee must be referred to as the “Title IX Coordinator.”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latin typeface="+mn-lt"/>
            </a:endParaRPr>
          </a:p>
          <a:p>
            <a:pPr algn="l"/>
            <a:endParaRPr lang="en-US" dirty="0"/>
          </a:p>
        </p:txBody>
      </p:sp>
      <p:sp>
        <p:nvSpPr>
          <p:cNvPr id="4" name="Slide Number Placeholder 3"/>
          <p:cNvSpPr>
            <a:spLocks noGrp="1"/>
          </p:cNvSpPr>
          <p:nvPr>
            <p:ph type="sldNum" sz="quarter" idx="5"/>
          </p:nvPr>
        </p:nvSpPr>
        <p:spPr/>
        <p:txBody>
          <a:bodyPr/>
          <a:lstStyle/>
          <a:p>
            <a:fld id="{D0B7B5BA-CA21-403C-A149-8F612CD6DCC3}" type="slidenum">
              <a:rPr lang="en-US" smtClean="0"/>
              <a:t>11</a:t>
            </a:fld>
            <a:endParaRPr lang="en-US"/>
          </a:p>
        </p:txBody>
      </p:sp>
    </p:spTree>
    <p:extLst>
      <p:ext uri="{BB962C8B-B14F-4D97-AF65-F5344CB8AC3E}">
        <p14:creationId xmlns:p14="http://schemas.microsoft.com/office/powerpoint/2010/main" val="463428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latin typeface="+mn-lt"/>
              </a:rPr>
              <a:t>The Title IX Coordinator responsibilities</a:t>
            </a:r>
          </a:p>
          <a:p>
            <a:pPr marL="228600" lvl="0" indent="-228600">
              <a:buFont typeface="+mj-lt"/>
              <a:buAutoNum type="arabicPeriod"/>
            </a:pPr>
            <a:r>
              <a:rPr lang="en-US" sz="1200" b="0" i="0" dirty="0">
                <a:solidFill>
                  <a:srgbClr val="030A13"/>
                </a:solidFill>
                <a:effectLst/>
                <a:latin typeface="+mn-lt"/>
              </a:rPr>
              <a:t>Coordinate efforts to ensure compliance with Title IX responsibilities</a:t>
            </a:r>
          </a:p>
          <a:p>
            <a:pPr marL="228600" lvl="0" indent="-228600">
              <a:buFont typeface="+mj-lt"/>
              <a:buAutoNum type="arabicPeriod"/>
            </a:pPr>
            <a:r>
              <a:rPr lang="en-US" sz="1200" b="0" i="0" dirty="0">
                <a:solidFill>
                  <a:srgbClr val="030A13"/>
                </a:solidFill>
                <a:effectLst/>
                <a:latin typeface="+mn-lt"/>
              </a:rPr>
              <a:t>Disseminate policy (notify parents or legal guardians of elementary and secondary school students, employees, etc. of the name(s), title, office address, email address, and telephone number of designated Title IX Coordinator(s)) for reporting incidents of sex discrimination, including sexual harassment; include nondiscrimination policies in applicable publications). </a:t>
            </a:r>
          </a:p>
          <a:p>
            <a:pPr marL="228600" lvl="0" indent="-228600">
              <a:buFont typeface="+mj-lt"/>
              <a:buAutoNum type="arabicPeriod"/>
            </a:pPr>
            <a:r>
              <a:rPr lang="en-US" sz="1200" b="0" i="0" dirty="0">
                <a:solidFill>
                  <a:srgbClr val="030A13"/>
                </a:solidFill>
                <a:effectLst/>
                <a:latin typeface="+mn-lt"/>
              </a:rPr>
              <a:t>Publish an antidiscrimination policy: The agency does not discriminate on the basis of sex or gender in its educational programs and activities. Display the contact information of this information on the website, handbooks, etc. </a:t>
            </a:r>
          </a:p>
          <a:p>
            <a:pPr marL="228600" lvl="0" indent="-228600">
              <a:buFont typeface="+mj-lt"/>
              <a:buAutoNum type="arabicPeriod"/>
            </a:pPr>
            <a:r>
              <a:rPr lang="en-US" sz="1200" b="0" i="0" dirty="0">
                <a:solidFill>
                  <a:srgbClr val="030A13"/>
                </a:solidFill>
                <a:effectLst/>
                <a:latin typeface="+mn-lt"/>
              </a:rPr>
              <a:t>Adopt grievance procedures, including timelines, that provide the prompt and equitable resolution of student complaints of sexual or gender harassment. (Note: You can make a complaint on behalf of someone else or report generalized behavior you’ve seen.) </a:t>
            </a:r>
            <a:r>
              <a:rPr lang="en-US" sz="1200" dirty="0">
                <a:effectLst/>
                <a:latin typeface="+mn-lt"/>
                <a:ea typeface="Arial" panose="020B0604020202020204" pitchFamily="34" charset="0"/>
              </a:rPr>
              <a:t>On August 14, 2020,</a:t>
            </a:r>
            <a:r>
              <a:rPr lang="en-US" sz="1200" dirty="0">
                <a:solidFill>
                  <a:srgbClr val="1155CC"/>
                </a:solidFill>
                <a:effectLst/>
                <a:latin typeface="+mn-lt"/>
                <a:ea typeface="Arial" panose="020B0604020202020204" pitchFamily="34" charset="0"/>
                <a:hlinkClick r:id="rId3"/>
              </a:rPr>
              <a:t> U.S. Department of Education rules</a:t>
            </a:r>
            <a:r>
              <a:rPr lang="en-US" sz="1200" dirty="0">
                <a:effectLst/>
                <a:latin typeface="+mn-lt"/>
                <a:ea typeface="Arial" panose="020B0604020202020204" pitchFamily="34" charset="0"/>
              </a:rPr>
              <a:t> implementing Title IX of the Education Amendments of 1972 (Title IX) went into effect and </a:t>
            </a:r>
            <a:r>
              <a:rPr lang="en-US" sz="1200" b="1" dirty="0">
                <a:effectLst/>
                <a:latin typeface="+mn-lt"/>
                <a:ea typeface="Arial" panose="020B0604020202020204" pitchFamily="34" charset="0"/>
              </a:rPr>
              <a:t>requires schools to implement a new, prescriptive complaint process</a:t>
            </a:r>
            <a:r>
              <a:rPr lang="en-US" sz="1200" dirty="0">
                <a:effectLst/>
                <a:latin typeface="+mn-lt"/>
                <a:ea typeface="Arial" panose="020B0604020202020204" pitchFamily="34" charset="0"/>
              </a:rPr>
              <a:t>.</a:t>
            </a:r>
            <a:endParaRPr lang="en-US" sz="1200" dirty="0">
              <a:latin typeface="+mn-lt"/>
            </a:endParaRPr>
          </a:p>
          <a:p>
            <a:pPr algn="l"/>
            <a:r>
              <a:rPr lang="en-US" sz="1200" b="0" i="0" u="none" strike="noStrike" baseline="0" dirty="0">
                <a:latin typeface="+mn-lt"/>
              </a:rPr>
              <a:t>34 CFR 106</a:t>
            </a:r>
          </a:p>
          <a:p>
            <a:pPr algn="l"/>
            <a:endParaRPr lang="en-US" dirty="0"/>
          </a:p>
        </p:txBody>
      </p:sp>
      <p:sp>
        <p:nvSpPr>
          <p:cNvPr id="4" name="Slide Number Placeholder 3"/>
          <p:cNvSpPr>
            <a:spLocks noGrp="1"/>
          </p:cNvSpPr>
          <p:nvPr>
            <p:ph type="sldNum" sz="quarter" idx="5"/>
          </p:nvPr>
        </p:nvSpPr>
        <p:spPr/>
        <p:txBody>
          <a:bodyPr/>
          <a:lstStyle/>
          <a:p>
            <a:fld id="{D0B7B5BA-CA21-403C-A149-8F612CD6DCC3}" type="slidenum">
              <a:rPr lang="en-US" smtClean="0"/>
              <a:t>12</a:t>
            </a:fld>
            <a:endParaRPr lang="en-US"/>
          </a:p>
        </p:txBody>
      </p:sp>
    </p:spTree>
    <p:extLst>
      <p:ext uri="{BB962C8B-B14F-4D97-AF65-F5344CB8AC3E}">
        <p14:creationId xmlns:p14="http://schemas.microsoft.com/office/powerpoint/2010/main" val="33358701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B7B5BA-CA21-403C-A149-8F612CD6DCC3}" type="slidenum">
              <a:rPr lang="en-US" smtClean="0"/>
              <a:t>13</a:t>
            </a:fld>
            <a:endParaRPr lang="en-US"/>
          </a:p>
        </p:txBody>
      </p:sp>
    </p:spTree>
    <p:extLst>
      <p:ext uri="{BB962C8B-B14F-4D97-AF65-F5344CB8AC3E}">
        <p14:creationId xmlns:p14="http://schemas.microsoft.com/office/powerpoint/2010/main" val="22938118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none" strike="noStrike" baseline="0" dirty="0">
                <a:solidFill>
                  <a:srgbClr val="000000"/>
                </a:solidFill>
                <a:latin typeface="+mn-lt"/>
              </a:rPr>
              <a:t>S.H. v. Vashon Island School District</a:t>
            </a:r>
            <a:r>
              <a:rPr lang="en-US" sz="1200" b="1" i="0" u="none" strike="noStrike" baseline="0" dirty="0">
                <a:solidFill>
                  <a:srgbClr val="000000"/>
                </a:solidFill>
                <a:latin typeface="+mn-lt"/>
              </a:rPr>
              <a:t>, No. 2:16-cv-00567 (W.D. Wash. 2016) </a:t>
            </a:r>
            <a:endParaRPr lang="en-US" sz="1200" b="0" i="0" u="none" strike="noStrike" baseline="0" dirty="0">
              <a:solidFill>
                <a:srgbClr val="000000"/>
              </a:solidFill>
              <a:latin typeface="+mn-lt"/>
            </a:endParaRPr>
          </a:p>
          <a:p>
            <a:r>
              <a:rPr lang="en-US" sz="1200" b="0" i="0" u="none" strike="noStrike" baseline="0" dirty="0">
                <a:solidFill>
                  <a:srgbClr val="000000"/>
                </a:solidFill>
                <a:latin typeface="+mn-lt"/>
              </a:rPr>
              <a:t>• Settlement: $340,000, including attorney’s fees. </a:t>
            </a:r>
          </a:p>
          <a:p>
            <a:r>
              <a:rPr lang="en-US" sz="1200" b="0" i="0" u="none" strike="noStrike" baseline="0" dirty="0">
                <a:solidFill>
                  <a:srgbClr val="000000"/>
                </a:solidFill>
                <a:latin typeface="+mn-lt"/>
              </a:rPr>
              <a:t>• Harassment/Injuries: Sexual harassment; harassment based on sexual orientation; disability-based harassment. </a:t>
            </a:r>
          </a:p>
          <a:p>
            <a:r>
              <a:rPr lang="en-US" sz="1200" b="0" i="0" u="none" strike="noStrike" baseline="0" dirty="0">
                <a:solidFill>
                  <a:srgbClr val="000000"/>
                </a:solidFill>
                <a:latin typeface="+mn-lt"/>
              </a:rPr>
              <a:t>• Multiple Plaintiffs (two). </a:t>
            </a:r>
          </a:p>
          <a:p>
            <a:r>
              <a:rPr lang="en-US" sz="1200" b="0" i="0" u="none" strike="noStrike" baseline="0" dirty="0">
                <a:solidFill>
                  <a:srgbClr val="000000"/>
                </a:solidFill>
                <a:latin typeface="+mn-lt"/>
              </a:rPr>
              <a:t>• Basic Facts: Two middle school girls with disabilities were subjected to constant verbal sexual harassment and threats by male students. One of the girls was also harassed by students, teachers, and administrators for being openly gay. </a:t>
            </a:r>
          </a:p>
          <a:p>
            <a:r>
              <a:rPr lang="en-US" sz="1200" b="0" i="0" u="none" strike="noStrike" baseline="0" dirty="0">
                <a:solidFill>
                  <a:srgbClr val="000000"/>
                </a:solidFill>
                <a:latin typeface="+mn-lt"/>
              </a:rPr>
              <a:t>• Causes of Action: Title IX claim for sex discrimination; claims for disability discrimination under Americans with Disabilities Act and §504 of Rehabilitation Act; §1983 claim of sex discrimination for violating Equal Protection Clause of Fourteenth Amendment. </a:t>
            </a:r>
          </a:p>
          <a:p>
            <a:r>
              <a:rPr lang="en-US" sz="1200" b="0" i="0" u="none" strike="noStrike" baseline="0" dirty="0">
                <a:solidFill>
                  <a:srgbClr val="000000"/>
                </a:solidFill>
                <a:latin typeface="+mn-lt"/>
              </a:rPr>
              <a:t>• More Information: </a:t>
            </a:r>
            <a:r>
              <a:rPr lang="en-US" sz="1200" b="0" i="0" u="none" strike="noStrike" baseline="0" dirty="0">
                <a:solidFill>
                  <a:srgbClr val="0000FF"/>
                </a:solidFill>
                <a:latin typeface="+mn-lt"/>
              </a:rPr>
              <a:t>http://www.vashonbeachcomber.com/news/vashon-school-district-settles-with-families-who-filed-harassment-lawsuit/ </a:t>
            </a:r>
          </a:p>
          <a:p>
            <a:endParaRPr lang="en-US" sz="1200" dirty="0">
              <a:latin typeface="+mn-lt"/>
            </a:endParaRPr>
          </a:p>
          <a:p>
            <a:r>
              <a:rPr lang="en-US" sz="1200" dirty="0">
                <a:latin typeface="+mn-lt"/>
              </a:rPr>
              <a:t>Equal Protection Clause of 14</a:t>
            </a:r>
            <a:r>
              <a:rPr lang="en-US" sz="1200" baseline="30000" dirty="0">
                <a:latin typeface="+mn-lt"/>
              </a:rPr>
              <a:t>th</a:t>
            </a:r>
            <a:r>
              <a:rPr lang="en-US" sz="1200" dirty="0">
                <a:latin typeface="+mn-lt"/>
              </a:rPr>
              <a:t> Amendment - </a:t>
            </a:r>
          </a:p>
        </p:txBody>
      </p:sp>
      <p:sp>
        <p:nvSpPr>
          <p:cNvPr id="4" name="Slide Number Placeholder 3"/>
          <p:cNvSpPr>
            <a:spLocks noGrp="1"/>
          </p:cNvSpPr>
          <p:nvPr>
            <p:ph type="sldNum" sz="quarter" idx="5"/>
          </p:nvPr>
        </p:nvSpPr>
        <p:spPr/>
        <p:txBody>
          <a:bodyPr/>
          <a:lstStyle/>
          <a:p>
            <a:fld id="{D0B7B5BA-CA21-403C-A149-8F612CD6DCC3}" type="slidenum">
              <a:rPr lang="en-US" smtClean="0"/>
              <a:t>14</a:t>
            </a:fld>
            <a:endParaRPr lang="en-US"/>
          </a:p>
        </p:txBody>
      </p:sp>
    </p:spTree>
    <p:extLst>
      <p:ext uri="{BB962C8B-B14F-4D97-AF65-F5344CB8AC3E}">
        <p14:creationId xmlns:p14="http://schemas.microsoft.com/office/powerpoint/2010/main" val="13468601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Times New Roman" panose="02020603050405020304" pitchFamily="18" charset="0"/>
              </a:rPr>
              <a:t> </a:t>
            </a:r>
            <a:r>
              <a:rPr lang="en-US" sz="1200" b="1" i="1" u="none" strike="noStrike" baseline="0" dirty="0">
                <a:solidFill>
                  <a:srgbClr val="000000"/>
                </a:solidFill>
                <a:latin typeface="+mn-lt"/>
              </a:rPr>
              <a:t>T.F. v. Anchorage School District </a:t>
            </a:r>
            <a:r>
              <a:rPr lang="en-US" sz="1200" b="1" i="0" u="none" strike="noStrike" baseline="0" dirty="0">
                <a:solidFill>
                  <a:srgbClr val="000000"/>
                </a:solidFill>
                <a:latin typeface="+mn-lt"/>
              </a:rPr>
              <a:t>(Super. Ct. 3d Judicial Dist. 2004) </a:t>
            </a:r>
            <a:endParaRPr lang="en-US" sz="1200" b="0" i="0" u="none" strike="noStrike" baseline="0" dirty="0">
              <a:solidFill>
                <a:srgbClr val="000000"/>
              </a:solidFill>
              <a:latin typeface="+mn-lt"/>
            </a:endParaRPr>
          </a:p>
          <a:p>
            <a:r>
              <a:rPr lang="en-US" sz="1200" b="0" i="0" u="none" strike="noStrike" baseline="0" dirty="0">
                <a:solidFill>
                  <a:srgbClr val="000000"/>
                </a:solidFill>
                <a:latin typeface="+mn-lt"/>
              </a:rPr>
              <a:t>• Settlement: $4.5 million. </a:t>
            </a:r>
          </a:p>
          <a:p>
            <a:r>
              <a:rPr lang="en-US" sz="1200" b="0" i="0" u="none" strike="noStrike" baseline="0" dirty="0">
                <a:solidFill>
                  <a:srgbClr val="000000"/>
                </a:solidFill>
                <a:latin typeface="+mn-lt"/>
              </a:rPr>
              <a:t>• Harassment/Injuries: Verbal and physical harassment; attempted suicide. </a:t>
            </a:r>
          </a:p>
          <a:p>
            <a:r>
              <a:rPr lang="en-US" sz="1200" b="0" i="0" u="none" strike="noStrike" baseline="0" dirty="0">
                <a:solidFill>
                  <a:srgbClr val="000000"/>
                </a:solidFill>
                <a:latin typeface="+mn-lt"/>
              </a:rPr>
              <a:t>• Single Plaintiff. </a:t>
            </a:r>
          </a:p>
          <a:p>
            <a:r>
              <a:rPr lang="en-US" sz="1200" b="0" i="0" u="none" strike="noStrike" baseline="0" dirty="0">
                <a:solidFill>
                  <a:srgbClr val="000000"/>
                </a:solidFill>
                <a:latin typeface="+mn-lt"/>
              </a:rPr>
              <a:t>• Basic Facts: Following repeated bullying by other students, T.F., a 14-year-old eighth grade student, attempted to hang himself and suffered irreversible brain damage. T.F.’s classmates regularly harassed him verbally and physically, pushing him in the hallways, knocking textbooks out of his hands, throwing his clarinet in the trash, and assaulting him in the bathroom. </a:t>
            </a:r>
          </a:p>
          <a:p>
            <a:r>
              <a:rPr lang="en-US" sz="1200" b="0" i="0" u="none" strike="noStrike" baseline="0" dirty="0">
                <a:solidFill>
                  <a:srgbClr val="000000"/>
                </a:solidFill>
                <a:latin typeface="+mn-lt"/>
              </a:rPr>
              <a:t>• Causes of Action: Unknown. </a:t>
            </a:r>
          </a:p>
          <a:p>
            <a:r>
              <a:rPr lang="en-US" sz="1200" b="0" i="0" u="none" strike="noStrike" baseline="0" dirty="0">
                <a:solidFill>
                  <a:srgbClr val="000000"/>
                </a:solidFill>
                <a:latin typeface="+mn-lt"/>
              </a:rPr>
              <a:t>• Plaintiff’s Attorney: Dennis Maloney of Anchorage, AK. </a:t>
            </a:r>
          </a:p>
          <a:p>
            <a:r>
              <a:rPr lang="en-US" sz="1200" b="0" i="0" u="none" strike="noStrike" baseline="0" dirty="0">
                <a:solidFill>
                  <a:srgbClr val="000000"/>
                </a:solidFill>
                <a:latin typeface="+mn-lt"/>
              </a:rPr>
              <a:t>• More Information: </a:t>
            </a:r>
            <a:r>
              <a:rPr lang="en-US" sz="1200" b="0" i="0" u="none" strike="noStrike" baseline="0" dirty="0">
                <a:solidFill>
                  <a:srgbClr val="0000FF"/>
                </a:solidFill>
                <a:latin typeface="+mn-lt"/>
              </a:rPr>
              <a:t>http://juneauempire.com/stories/070104/sta_details.shtml. </a:t>
            </a:r>
          </a:p>
          <a:p>
            <a:endParaRPr lang="en-US" sz="1200" dirty="0">
              <a:latin typeface="+mn-lt"/>
            </a:endParaRPr>
          </a:p>
          <a:p>
            <a:endParaRPr lang="en-US" dirty="0"/>
          </a:p>
        </p:txBody>
      </p:sp>
      <p:sp>
        <p:nvSpPr>
          <p:cNvPr id="4" name="Slide Number Placeholder 3"/>
          <p:cNvSpPr>
            <a:spLocks noGrp="1"/>
          </p:cNvSpPr>
          <p:nvPr>
            <p:ph type="sldNum" sz="quarter" idx="5"/>
          </p:nvPr>
        </p:nvSpPr>
        <p:spPr/>
        <p:txBody>
          <a:bodyPr/>
          <a:lstStyle/>
          <a:p>
            <a:fld id="{D0B7B5BA-CA21-403C-A149-8F612CD6DCC3}" type="slidenum">
              <a:rPr lang="en-US" smtClean="0"/>
              <a:t>15</a:t>
            </a:fld>
            <a:endParaRPr lang="en-US"/>
          </a:p>
        </p:txBody>
      </p:sp>
    </p:spTree>
    <p:extLst>
      <p:ext uri="{BB962C8B-B14F-4D97-AF65-F5344CB8AC3E}">
        <p14:creationId xmlns:p14="http://schemas.microsoft.com/office/powerpoint/2010/main" val="36290556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solidFill>
                  <a:srgbClr val="000000"/>
                </a:solidFill>
                <a:latin typeface="+mn-lt"/>
              </a:rPr>
              <a:t>Suggestions include</a:t>
            </a:r>
          </a:p>
          <a:p>
            <a:pPr marL="285750" indent="-285750" algn="l">
              <a:buFont typeface="Arial" panose="020B0604020202020204" pitchFamily="34" charset="0"/>
              <a:buChar char="•"/>
            </a:pPr>
            <a:r>
              <a:rPr lang="en-US" sz="1200" b="0" i="0" u="none" strike="noStrike" baseline="0" dirty="0">
                <a:solidFill>
                  <a:srgbClr val="000000"/>
                </a:solidFill>
                <a:latin typeface="+mn-lt"/>
              </a:rPr>
              <a:t>Begin with building internal capacity. Identify coordinators for Section 504, Title II, and Title IX. Secure training for the coordinators, and authorize them to perform their roles.</a:t>
            </a:r>
          </a:p>
          <a:p>
            <a:pPr marL="285750" indent="-285750" algn="l">
              <a:buFont typeface="Arial" panose="020B0604020202020204" pitchFamily="34" charset="0"/>
              <a:buChar char="•"/>
            </a:pPr>
            <a:r>
              <a:rPr lang="en-US" sz="1200" b="0" i="0" u="none" strike="noStrike" baseline="0" dirty="0">
                <a:solidFill>
                  <a:srgbClr val="000000"/>
                </a:solidFill>
                <a:latin typeface="+mn-lt"/>
              </a:rPr>
              <a:t>Have the coordinators, in turn, build the capacity of the school community.</a:t>
            </a:r>
          </a:p>
          <a:p>
            <a:pPr algn="l"/>
            <a:r>
              <a:rPr lang="en-US" sz="1200" b="0" i="0" u="none" strike="noStrike" baseline="0" dirty="0">
                <a:solidFill>
                  <a:srgbClr val="000000"/>
                </a:solidFill>
                <a:latin typeface="+mn-lt"/>
              </a:rPr>
              <a:t>Washington proposed: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baseline="0" dirty="0">
                <a:solidFill>
                  <a:srgbClr val="000000"/>
                </a:solidFill>
                <a:latin typeface="+mn-lt"/>
              </a:rPr>
              <a:t>Revising the procedures by which students, parents, and employees may report allegations of harassment (or wide dissemination of existing policies and procedures), as well as wide distribution of the contact information for the school district’s compliance coordinator. </a:t>
            </a:r>
          </a:p>
          <a:p>
            <a:pPr marL="285750" indent="-285750">
              <a:buFont typeface="Arial" panose="020B0604020202020204" pitchFamily="34" charset="0"/>
              <a:buChar char="•"/>
            </a:pPr>
            <a:r>
              <a:rPr lang="en-US" sz="1200" b="0" i="0" u="none" strike="noStrike" baseline="0" dirty="0">
                <a:solidFill>
                  <a:srgbClr val="000000"/>
                </a:solidFill>
                <a:latin typeface="+mn-lt"/>
              </a:rPr>
              <a:t>Considering the unique effects of discriminatory harassment may demand a different response than would other types of bullying. This may include separating the accused harasser and the target, providing counseling for the target and/or harasser, or taking disciplinary action against the harasser to end harassment.. </a:t>
            </a:r>
          </a:p>
          <a:p>
            <a:pPr marL="285750" indent="-285750">
              <a:buFont typeface="Arial" panose="020B0604020202020204" pitchFamily="34" charset="0"/>
              <a:buChar char="•"/>
            </a:pPr>
            <a:r>
              <a:rPr lang="en-US" sz="1200" b="0" i="0" u="none" strike="noStrike" baseline="0" dirty="0">
                <a:solidFill>
                  <a:srgbClr val="000000"/>
                </a:solidFill>
                <a:latin typeface="+mn-lt"/>
              </a:rPr>
              <a:t>Depending on the extent of the harassment, training or other interventions may be needed for the larger school community.</a:t>
            </a:r>
          </a:p>
          <a:p>
            <a:pPr marL="285750" indent="-285750">
              <a:buFont typeface="Arial" panose="020B0604020202020204" pitchFamily="34" charset="0"/>
              <a:buChar char="•"/>
            </a:pPr>
            <a:r>
              <a:rPr lang="en-US" sz="1200" b="0" i="0" u="none" strike="noStrike" baseline="0" dirty="0">
                <a:solidFill>
                  <a:srgbClr val="000000"/>
                </a:solidFill>
                <a:latin typeface="+mn-lt"/>
              </a:rPr>
              <a:t>Provide additional services to the student who was harassed in order to address the effects of the harassment, especially if the student’s FAPE was affected.</a:t>
            </a:r>
          </a:p>
          <a:p>
            <a:pPr marL="285750" indent="-285750">
              <a:buFont typeface="Arial" panose="020B0604020202020204" pitchFamily="34" charset="0"/>
              <a:buChar char="•"/>
            </a:pPr>
            <a:r>
              <a:rPr lang="en-US" sz="1200" b="0" i="0" u="none" strike="noStrike" baseline="0" dirty="0">
                <a:solidFill>
                  <a:srgbClr val="000000"/>
                </a:solidFill>
                <a:latin typeface="+mn-lt"/>
              </a:rPr>
              <a:t>Take steps to stop further harassment and prevent any retaliation against the person who made the complaint (or was the subject of the harassment) or against those who provided information as witnesses. At a minimum, the school district’s responsibilities include making sure that the harassed students and their families know how to report any subsequent problems, conducting follow‐up inquiries to discover if there have been any new incidents or any instances of retaliation, and responding promptly and appropriately to address continuing or new problems. </a:t>
            </a:r>
          </a:p>
          <a:p>
            <a:r>
              <a:rPr lang="en-US" sz="1200" dirty="0">
                <a:latin typeface="+mn-lt"/>
              </a:rPr>
              <a:t>Prohibiting Discrimination in Washington Public Schools</a:t>
            </a:r>
          </a:p>
          <a:p>
            <a:r>
              <a:rPr lang="en-US" sz="1200" dirty="0">
                <a:latin typeface="+mn-lt"/>
              </a:rPr>
              <a:t>Guidelines for school districts to implement</a:t>
            </a:r>
          </a:p>
          <a:p>
            <a:r>
              <a:rPr lang="en-US" sz="1200" dirty="0">
                <a:latin typeface="+mn-lt"/>
              </a:rPr>
              <a:t>Chapters 28A.640 and 28A.642 RCW and Chapter 392-190 WAC</a:t>
            </a:r>
            <a:endParaRPr lang="en-US" sz="1200" b="0" i="0" u="none" strike="noStrike" baseline="0" dirty="0">
              <a:solidFill>
                <a:srgbClr val="000000"/>
              </a:solidFill>
              <a:latin typeface="+mn-lt"/>
            </a:endParaRPr>
          </a:p>
          <a:p>
            <a:endParaRPr lang="en-US" dirty="0"/>
          </a:p>
        </p:txBody>
      </p:sp>
      <p:sp>
        <p:nvSpPr>
          <p:cNvPr id="4" name="Slide Number Placeholder 3"/>
          <p:cNvSpPr>
            <a:spLocks noGrp="1"/>
          </p:cNvSpPr>
          <p:nvPr>
            <p:ph type="sldNum" sz="quarter" idx="5"/>
          </p:nvPr>
        </p:nvSpPr>
        <p:spPr/>
        <p:txBody>
          <a:bodyPr/>
          <a:lstStyle/>
          <a:p>
            <a:fld id="{D0B7B5BA-CA21-403C-A149-8F612CD6DCC3}" type="slidenum">
              <a:rPr lang="en-US" smtClean="0"/>
              <a:t>16</a:t>
            </a:fld>
            <a:endParaRPr lang="en-US"/>
          </a:p>
        </p:txBody>
      </p:sp>
    </p:spTree>
    <p:extLst>
      <p:ext uri="{BB962C8B-B14F-4D97-AF65-F5344CB8AC3E}">
        <p14:creationId xmlns:p14="http://schemas.microsoft.com/office/powerpoint/2010/main" val="15148379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C82822-B22C-D149-B574-D6083071A668}" type="slidenum">
              <a:rPr lang="en-US" smtClean="0"/>
              <a:t>17</a:t>
            </a:fld>
            <a:endParaRPr lang="en-US"/>
          </a:p>
        </p:txBody>
      </p:sp>
    </p:spTree>
    <p:extLst>
      <p:ext uri="{BB962C8B-B14F-4D97-AF65-F5344CB8AC3E}">
        <p14:creationId xmlns:p14="http://schemas.microsoft.com/office/powerpoint/2010/main" val="40035716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B7B5BA-CA21-403C-A149-8F612CD6DCC3}" type="slidenum">
              <a:rPr lang="en-US" smtClean="0"/>
              <a:t>18</a:t>
            </a:fld>
            <a:endParaRPr lang="en-US"/>
          </a:p>
        </p:txBody>
      </p:sp>
    </p:spTree>
    <p:extLst>
      <p:ext uri="{BB962C8B-B14F-4D97-AF65-F5344CB8AC3E}">
        <p14:creationId xmlns:p14="http://schemas.microsoft.com/office/powerpoint/2010/main" val="35108052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B7B5BA-CA21-403C-A149-8F612CD6DCC3}" type="slidenum">
              <a:rPr lang="en-US" smtClean="0"/>
              <a:t>19</a:t>
            </a:fld>
            <a:endParaRPr lang="en-US"/>
          </a:p>
        </p:txBody>
      </p:sp>
    </p:spTree>
    <p:extLst>
      <p:ext uri="{BB962C8B-B14F-4D97-AF65-F5344CB8AC3E}">
        <p14:creationId xmlns:p14="http://schemas.microsoft.com/office/powerpoint/2010/main" val="3853327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B6E021-9971-4787-B6FD-1249EE954D90}" type="slidenum">
              <a:rPr lang="en-US" smtClean="0"/>
              <a:t>2</a:t>
            </a:fld>
            <a:endParaRPr lang="en-US"/>
          </a:p>
        </p:txBody>
      </p:sp>
    </p:spTree>
    <p:extLst>
      <p:ext uri="{BB962C8B-B14F-4D97-AF65-F5344CB8AC3E}">
        <p14:creationId xmlns:p14="http://schemas.microsoft.com/office/powerpoint/2010/main" val="2520217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B7B5BA-CA21-403C-A149-8F612CD6DCC3}" type="slidenum">
              <a:rPr lang="en-US" smtClean="0"/>
              <a:t>20</a:t>
            </a:fld>
            <a:endParaRPr lang="en-US"/>
          </a:p>
        </p:txBody>
      </p:sp>
    </p:spTree>
    <p:extLst>
      <p:ext uri="{BB962C8B-B14F-4D97-AF65-F5344CB8AC3E}">
        <p14:creationId xmlns:p14="http://schemas.microsoft.com/office/powerpoint/2010/main" val="4122009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mn-lt"/>
              </a:rPr>
              <a:t>An overview of the specific sections of pertinent laws and regulations that address discriminatory or sexual harassment Includes Title VI, Title IX, Section 504, and Title IX. These are not the only legally binding documents. (Equal Protection Clause, </a:t>
            </a:r>
          </a:p>
          <a:p>
            <a:r>
              <a:rPr lang="en-US" sz="1400" dirty="0">
                <a:latin typeface="+mn-lt"/>
              </a:rPr>
              <a:t>Discriminatory or sexual harassment under any of these has the potential to deny a student the participation in or the benefits of a fair and equitable education. </a:t>
            </a:r>
          </a:p>
          <a:p>
            <a:endParaRPr lang="en-US" sz="1400" dirty="0">
              <a:latin typeface="+mn-lt"/>
            </a:endParaRPr>
          </a:p>
          <a:p>
            <a:r>
              <a:rPr lang="en-US" sz="1400" dirty="0">
                <a:latin typeface="+mn-lt"/>
              </a:rPr>
              <a:t>Impacts of harassment on</a:t>
            </a:r>
            <a:r>
              <a:rPr lang="en-US" sz="1400" b="0" i="0" u="none" strike="noStrike" baseline="0" dirty="0">
                <a:solidFill>
                  <a:srgbClr val="000000"/>
                </a:solidFill>
                <a:latin typeface="+mn-lt"/>
              </a:rPr>
              <a:t> student mental and physical well-being: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baseline="0" dirty="0">
                <a:solidFill>
                  <a:srgbClr val="000000"/>
                </a:solidFill>
                <a:latin typeface="+mn-lt"/>
              </a:rPr>
              <a:t>Lowered academic achievement and aspiration</a:t>
            </a:r>
          </a:p>
          <a:p>
            <a:pPr marL="285750" indent="-285750">
              <a:buFont typeface="Arial" panose="020B0604020202020204" pitchFamily="34" charset="0"/>
              <a:buChar char="•"/>
            </a:pPr>
            <a:r>
              <a:rPr lang="en-US" sz="1400" b="0" i="0" u="none" strike="noStrike" baseline="0" dirty="0">
                <a:solidFill>
                  <a:srgbClr val="000000"/>
                </a:solidFill>
                <a:latin typeface="+mn-lt"/>
              </a:rPr>
              <a:t>Increased anxiety</a:t>
            </a:r>
          </a:p>
          <a:p>
            <a:pPr marL="285750" indent="-285750">
              <a:buFont typeface="Arial" panose="020B0604020202020204" pitchFamily="34" charset="0"/>
              <a:buChar char="•"/>
            </a:pPr>
            <a:r>
              <a:rPr lang="en-US" sz="1400" b="0" i="0" u="none" strike="noStrike" baseline="0" dirty="0">
                <a:solidFill>
                  <a:srgbClr val="000000"/>
                </a:solidFill>
                <a:latin typeface="+mn-lt"/>
              </a:rPr>
              <a:t>Loss of self‐esteem and confidence</a:t>
            </a:r>
          </a:p>
          <a:p>
            <a:pPr marL="285750" indent="-285750">
              <a:buFont typeface="Arial" panose="020B0604020202020204" pitchFamily="34" charset="0"/>
              <a:buChar char="•"/>
            </a:pPr>
            <a:r>
              <a:rPr lang="en-US" sz="1400" b="0" i="0" u="none" strike="noStrike" baseline="0" dirty="0">
                <a:solidFill>
                  <a:srgbClr val="000000"/>
                </a:solidFill>
                <a:latin typeface="+mn-lt"/>
              </a:rPr>
              <a:t>Depression and post‐traumatic stress</a:t>
            </a:r>
          </a:p>
          <a:p>
            <a:pPr marL="285750" indent="-285750">
              <a:buFont typeface="Arial" panose="020B0604020202020204" pitchFamily="34" charset="0"/>
              <a:buChar char="•"/>
            </a:pPr>
            <a:r>
              <a:rPr lang="en-US" sz="1400" b="0" i="0" u="none" strike="noStrike" baseline="0" dirty="0">
                <a:solidFill>
                  <a:srgbClr val="000000"/>
                </a:solidFill>
                <a:latin typeface="+mn-lt"/>
              </a:rPr>
              <a:t>General deterioration in physical health</a:t>
            </a:r>
          </a:p>
          <a:p>
            <a:pPr marL="285750" indent="-285750">
              <a:buFont typeface="Arial" panose="020B0604020202020204" pitchFamily="34" charset="0"/>
              <a:buChar char="•"/>
            </a:pPr>
            <a:r>
              <a:rPr lang="en-US" sz="1400" b="0" i="0" u="none" strike="noStrike" baseline="0" dirty="0">
                <a:solidFill>
                  <a:srgbClr val="000000"/>
                </a:solidFill>
                <a:latin typeface="+mn-lt"/>
              </a:rPr>
              <a:t>Self‐harm and suicidal thinking</a:t>
            </a:r>
          </a:p>
          <a:p>
            <a:pPr marL="285750" indent="-285750">
              <a:buFont typeface="Arial" panose="020B0604020202020204" pitchFamily="34" charset="0"/>
              <a:buChar char="•"/>
            </a:pPr>
            <a:r>
              <a:rPr lang="en-US" sz="1400" b="0" i="0" u="none" strike="noStrike" baseline="0" dirty="0">
                <a:solidFill>
                  <a:srgbClr val="000000"/>
                </a:solidFill>
                <a:latin typeface="+mn-lt"/>
              </a:rPr>
              <a:t>Feelings of alienation in the school environment, such as fear of other children</a:t>
            </a:r>
          </a:p>
          <a:p>
            <a:pPr marL="285750" indent="-285750">
              <a:buFont typeface="Arial" panose="020B0604020202020204" pitchFamily="34" charset="0"/>
              <a:buChar char="•"/>
            </a:pPr>
            <a:r>
              <a:rPr lang="en-US" sz="1400" b="0" i="0" u="none" strike="noStrike" baseline="0" dirty="0">
                <a:solidFill>
                  <a:srgbClr val="000000"/>
                </a:solidFill>
                <a:latin typeface="+mn-lt"/>
              </a:rPr>
              <a:t>Absenteeism from school</a:t>
            </a:r>
            <a:endParaRPr lang="en-US" sz="1400" dirty="0">
              <a:latin typeface="+mn-lt"/>
            </a:endParaRPr>
          </a:p>
          <a:p>
            <a:r>
              <a:rPr lang="en-US" sz="1400" dirty="0">
                <a:latin typeface="+mn-lt"/>
              </a:rPr>
              <a:t>Dear Colleague Letter: Harassment and Bullying (October 26, 2010) </a:t>
            </a:r>
          </a:p>
          <a:p>
            <a:endParaRPr lang="en-US" sz="1400" dirty="0">
              <a:latin typeface="+mn-lt"/>
            </a:endParaRPr>
          </a:p>
          <a:p>
            <a:r>
              <a:rPr lang="en-US" sz="1400" dirty="0">
                <a:latin typeface="+mn-lt"/>
              </a:rPr>
              <a:t>Title VI  </a:t>
            </a:r>
            <a:r>
              <a:rPr lang="en-US" sz="1400" dirty="0">
                <a:solidFill>
                  <a:srgbClr val="000000"/>
                </a:solidFill>
                <a:latin typeface="+mn-lt"/>
              </a:rPr>
              <a:t>P</a:t>
            </a:r>
            <a:r>
              <a:rPr lang="en-US" sz="1400" b="0" i="0" u="none" strike="noStrike" baseline="0" dirty="0">
                <a:solidFill>
                  <a:srgbClr val="000000"/>
                </a:solidFill>
                <a:latin typeface="+mn-lt"/>
              </a:rPr>
              <a:t>rotect all students, regardless of religious identity, from discrimination on the basis of race, color, national origin, sex, disability, and age</a:t>
            </a:r>
          </a:p>
          <a:p>
            <a:endParaRPr lang="en-US" sz="1400" dirty="0">
              <a:latin typeface="+mn-lt"/>
            </a:endParaRPr>
          </a:p>
          <a:p>
            <a:r>
              <a:rPr lang="en-US" sz="1400" dirty="0">
                <a:latin typeface="+mn-lt"/>
              </a:rPr>
              <a:t>Title IX  Prohibits sex discrimination and sex-based harassment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effectLst/>
                <a:latin typeface="+mn-lt"/>
                <a:ea typeface="Times New Roman" panose="02020603050405020304" pitchFamily="18" charset="0"/>
              </a:rPr>
              <a:t>NOTE: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effectLst/>
                <a:latin typeface="+mn-lt"/>
                <a:ea typeface="Times New Roman" panose="02020603050405020304" pitchFamily="18" charset="0"/>
              </a:rPr>
              <a:t>Summary</a:t>
            </a:r>
            <a:r>
              <a:rPr lang="en-US" sz="1400" b="0" spc="-20"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of</a:t>
            </a:r>
            <a:r>
              <a:rPr lang="en-US" sz="1400" b="0" spc="-15"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Major</a:t>
            </a:r>
            <a:r>
              <a:rPr lang="en-US" sz="1400" b="0" spc="-10"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Provisions</a:t>
            </a:r>
            <a:r>
              <a:rPr lang="en-US" sz="1400" b="0" spc="-10"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of</a:t>
            </a:r>
            <a:r>
              <a:rPr lang="en-US" sz="1400" b="0" spc="-10"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the</a:t>
            </a:r>
            <a:r>
              <a:rPr lang="en-US" sz="1400" b="0" spc="-10"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Department</a:t>
            </a:r>
            <a:r>
              <a:rPr lang="en-US" sz="1400" b="0" spc="-15"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of</a:t>
            </a:r>
            <a:r>
              <a:rPr lang="en-US" sz="1400" b="0" spc="-10"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Education’s</a:t>
            </a:r>
            <a:r>
              <a:rPr lang="en-US" sz="1400" b="0" spc="-10"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Title</a:t>
            </a:r>
            <a:r>
              <a:rPr lang="en-US" sz="1400" b="0" spc="-10"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IX</a:t>
            </a:r>
            <a:r>
              <a:rPr lang="en-US" sz="1400" b="0" spc="-15"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Notice</a:t>
            </a:r>
            <a:r>
              <a:rPr lang="en-US" sz="1400" b="0" spc="-10"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of</a:t>
            </a:r>
            <a:r>
              <a:rPr lang="en-US" sz="1400" b="0" spc="-15"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Proposed</a:t>
            </a:r>
            <a:r>
              <a:rPr lang="en-US" sz="1400" b="0" spc="-5" dirty="0">
                <a:effectLst/>
                <a:latin typeface="+mn-lt"/>
                <a:ea typeface="Times New Roman" panose="02020603050405020304" pitchFamily="18" charset="0"/>
              </a:rPr>
              <a:t> </a:t>
            </a:r>
            <a:r>
              <a:rPr lang="en-US" sz="1400" b="0" spc="-10" dirty="0">
                <a:effectLst/>
                <a:latin typeface="+mn-lt"/>
                <a:ea typeface="Times New Roman" panose="02020603050405020304" pitchFamily="18" charset="0"/>
              </a:rPr>
              <a:t>Rulemaking (NPRM)</a:t>
            </a:r>
            <a:r>
              <a:rPr lang="en-US" sz="1400" b="0" u="none" strike="noStrike" spc="-10" dirty="0">
                <a:effectLst/>
                <a:latin typeface="+mn-lt"/>
                <a:ea typeface="Times New Roman" panose="02020603050405020304" pitchFamily="18" charset="0"/>
                <a:hlinkClick r:id="rId3" action="ppaction://hlinkfile"/>
              </a:rPr>
              <a:t>*</a:t>
            </a:r>
            <a:endParaRPr lang="en-US" sz="1400" b="0" dirty="0">
              <a:effectLst/>
              <a:latin typeface="+mn-lt"/>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effectLst/>
                <a:latin typeface="+mn-lt"/>
                <a:ea typeface="Times New Roman" panose="02020603050405020304" pitchFamily="18" charset="0"/>
              </a:rPr>
              <a:t>The</a:t>
            </a:r>
            <a:r>
              <a:rPr lang="en-US" sz="1400" b="0" spc="-25"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proposed</a:t>
            </a:r>
            <a:r>
              <a:rPr lang="en-US" sz="1400" b="0" spc="-20"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regulations</a:t>
            </a:r>
            <a:r>
              <a:rPr lang="en-US" sz="1400" b="0" spc="-20"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would</a:t>
            </a:r>
            <a:r>
              <a:rPr lang="en-US" sz="1400" b="0" spc="-20"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define</a:t>
            </a:r>
            <a:r>
              <a:rPr lang="en-US" sz="1400" b="0" spc="-25"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sex-based</a:t>
            </a:r>
            <a:r>
              <a:rPr lang="en-US" sz="1400" b="0" spc="-10"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harassment</a:t>
            </a:r>
            <a:r>
              <a:rPr lang="en-US" sz="1400" b="0" spc="-20"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as</a:t>
            </a:r>
            <a:r>
              <a:rPr lang="en-US" sz="1400" b="0" spc="-20"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including</a:t>
            </a:r>
            <a:r>
              <a:rPr lang="en-US" sz="1400" b="0" spc="-10"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sexual</a:t>
            </a:r>
            <a:r>
              <a:rPr lang="en-US" sz="1400" b="0" spc="-20"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harassment;</a:t>
            </a:r>
            <a:r>
              <a:rPr lang="en-US" sz="1400" b="0" spc="-20"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harassment</a:t>
            </a:r>
            <a:r>
              <a:rPr lang="en-US" sz="1400" b="0" spc="-20"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based</a:t>
            </a:r>
            <a:r>
              <a:rPr lang="en-US" sz="1400" b="0" spc="-20" dirty="0">
                <a:effectLst/>
                <a:latin typeface="+mn-lt"/>
                <a:ea typeface="Times New Roman" panose="02020603050405020304" pitchFamily="18" charset="0"/>
              </a:rPr>
              <a:t> </a:t>
            </a:r>
            <a:r>
              <a:rPr lang="en-US" sz="1400" b="0" dirty="0">
                <a:effectLst/>
                <a:latin typeface="+mn-lt"/>
                <a:ea typeface="Times New Roman" panose="02020603050405020304" pitchFamily="18" charset="0"/>
              </a:rPr>
              <a:t>on sex stereotypes, sex characteristics, pregnancy or related conditions, sexual orientation, and gender identity; and other sex-</a:t>
            </a:r>
            <a:r>
              <a:rPr lang="en-US" sz="1400" dirty="0">
                <a:effectLst/>
                <a:latin typeface="+mn-lt"/>
                <a:ea typeface="Times New Roman" panose="02020603050405020304" pitchFamily="18" charset="0"/>
              </a:rPr>
              <a:t>based conduct that meets requirements described immediately below. (Proposed § 106.2)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panose="02020603050405020304" pitchFamily="18" charset="0"/>
              </a:rPr>
              <a:t>The proposed regulations would prohibit all forms of sex discrimination, including discrimination based on sex stereotypes,</a:t>
            </a:r>
            <a:r>
              <a:rPr lang="en-US" sz="1400" spc="-15" dirty="0">
                <a:effectLst/>
                <a:latin typeface="+mn-lt"/>
                <a:ea typeface="Times New Roman" panose="02020603050405020304" pitchFamily="18" charset="0"/>
              </a:rPr>
              <a:t> </a:t>
            </a:r>
            <a:r>
              <a:rPr lang="en-US" sz="1400" dirty="0">
                <a:effectLst/>
                <a:latin typeface="+mn-lt"/>
                <a:ea typeface="Times New Roman" panose="02020603050405020304" pitchFamily="18" charset="0"/>
              </a:rPr>
              <a:t>sex</a:t>
            </a:r>
            <a:r>
              <a:rPr lang="en-US" sz="1400" spc="-10" dirty="0">
                <a:effectLst/>
                <a:latin typeface="+mn-lt"/>
                <a:ea typeface="Times New Roman" panose="02020603050405020304" pitchFamily="18" charset="0"/>
              </a:rPr>
              <a:t> </a:t>
            </a:r>
            <a:r>
              <a:rPr lang="en-US" sz="1400" dirty="0">
                <a:effectLst/>
                <a:latin typeface="+mn-lt"/>
                <a:ea typeface="Times New Roman" panose="02020603050405020304" pitchFamily="18" charset="0"/>
              </a:rPr>
              <a:t>characteristics,</a:t>
            </a:r>
            <a:r>
              <a:rPr lang="en-US" sz="1400" spc="-15" dirty="0">
                <a:effectLst/>
                <a:latin typeface="+mn-lt"/>
                <a:ea typeface="Times New Roman" panose="02020603050405020304" pitchFamily="18" charset="0"/>
              </a:rPr>
              <a:t> </a:t>
            </a:r>
            <a:r>
              <a:rPr lang="en-US" sz="1400" dirty="0">
                <a:effectLst/>
                <a:latin typeface="+mn-lt"/>
                <a:ea typeface="Times New Roman" panose="02020603050405020304" pitchFamily="18" charset="0"/>
              </a:rPr>
              <a:t>pregnancy</a:t>
            </a:r>
            <a:r>
              <a:rPr lang="en-US" sz="1400" spc="-15" dirty="0">
                <a:effectLst/>
                <a:latin typeface="+mn-lt"/>
                <a:ea typeface="Times New Roman" panose="02020603050405020304" pitchFamily="18" charset="0"/>
              </a:rPr>
              <a:t> </a:t>
            </a:r>
            <a:r>
              <a:rPr lang="en-US" sz="1400" dirty="0">
                <a:effectLst/>
                <a:latin typeface="+mn-lt"/>
                <a:ea typeface="Times New Roman" panose="02020603050405020304" pitchFamily="18" charset="0"/>
              </a:rPr>
              <a:t>or</a:t>
            </a:r>
            <a:r>
              <a:rPr lang="en-US" sz="1400" spc="-20" dirty="0">
                <a:effectLst/>
                <a:latin typeface="+mn-lt"/>
                <a:ea typeface="Times New Roman" panose="02020603050405020304" pitchFamily="18" charset="0"/>
              </a:rPr>
              <a:t> </a:t>
            </a:r>
            <a:r>
              <a:rPr lang="en-US" sz="1400" dirty="0">
                <a:effectLst/>
                <a:latin typeface="+mn-lt"/>
                <a:ea typeface="Times New Roman" panose="02020603050405020304" pitchFamily="18" charset="0"/>
              </a:rPr>
              <a:t>related</a:t>
            </a:r>
            <a:r>
              <a:rPr lang="en-US" sz="1400" spc="-15" dirty="0">
                <a:effectLst/>
                <a:latin typeface="+mn-lt"/>
                <a:ea typeface="Times New Roman" panose="02020603050405020304" pitchFamily="18" charset="0"/>
              </a:rPr>
              <a:t> </a:t>
            </a:r>
            <a:r>
              <a:rPr lang="en-US" sz="1400" dirty="0">
                <a:effectLst/>
                <a:latin typeface="+mn-lt"/>
                <a:ea typeface="Times New Roman" panose="02020603050405020304" pitchFamily="18" charset="0"/>
              </a:rPr>
              <a:t>conditions,</a:t>
            </a:r>
            <a:r>
              <a:rPr lang="en-US" sz="1400" spc="-15" dirty="0">
                <a:effectLst/>
                <a:latin typeface="+mn-lt"/>
                <a:ea typeface="Times New Roman" panose="02020603050405020304" pitchFamily="18" charset="0"/>
              </a:rPr>
              <a:t> </a:t>
            </a:r>
            <a:r>
              <a:rPr lang="en-US" sz="1400" dirty="0">
                <a:effectLst/>
                <a:latin typeface="+mn-lt"/>
                <a:ea typeface="Times New Roman" panose="02020603050405020304" pitchFamily="18" charset="0"/>
              </a:rPr>
              <a:t>sexual</a:t>
            </a:r>
            <a:r>
              <a:rPr lang="en-US" sz="1400" spc="-15" dirty="0">
                <a:effectLst/>
                <a:latin typeface="+mn-lt"/>
                <a:ea typeface="Times New Roman" panose="02020603050405020304" pitchFamily="18" charset="0"/>
              </a:rPr>
              <a:t> </a:t>
            </a:r>
            <a:r>
              <a:rPr lang="en-US" sz="1400" dirty="0">
                <a:effectLst/>
                <a:latin typeface="+mn-lt"/>
                <a:ea typeface="Times New Roman" panose="02020603050405020304" pitchFamily="18" charset="0"/>
              </a:rPr>
              <a:t>orientation,</a:t>
            </a:r>
            <a:r>
              <a:rPr lang="en-US" sz="1400" spc="-15" dirty="0">
                <a:effectLst/>
                <a:latin typeface="+mn-lt"/>
                <a:ea typeface="Times New Roman" panose="02020603050405020304" pitchFamily="18" charset="0"/>
              </a:rPr>
              <a:t> </a:t>
            </a:r>
            <a:r>
              <a:rPr lang="en-US" sz="1400" dirty="0">
                <a:effectLst/>
                <a:latin typeface="+mn-lt"/>
                <a:ea typeface="Times New Roman" panose="02020603050405020304" pitchFamily="18" charset="0"/>
              </a:rPr>
              <a:t>and</a:t>
            </a:r>
            <a:r>
              <a:rPr lang="en-US" sz="1400" spc="-15" dirty="0">
                <a:effectLst/>
                <a:latin typeface="+mn-lt"/>
                <a:ea typeface="Times New Roman" panose="02020603050405020304" pitchFamily="18" charset="0"/>
              </a:rPr>
              <a:t> </a:t>
            </a:r>
            <a:r>
              <a:rPr lang="en-US" sz="1400" dirty="0">
                <a:effectLst/>
                <a:latin typeface="+mn-lt"/>
                <a:ea typeface="Times New Roman" panose="02020603050405020304" pitchFamily="18" charset="0"/>
              </a:rPr>
              <a:t>gender</a:t>
            </a:r>
            <a:r>
              <a:rPr lang="en-US" sz="1400" spc="-20" dirty="0">
                <a:effectLst/>
                <a:latin typeface="+mn-lt"/>
                <a:ea typeface="Times New Roman" panose="02020603050405020304" pitchFamily="18" charset="0"/>
              </a:rPr>
              <a:t> </a:t>
            </a:r>
            <a:r>
              <a:rPr lang="en-US" sz="1400" dirty="0">
                <a:effectLst/>
                <a:latin typeface="+mn-lt"/>
                <a:ea typeface="Times New Roman" panose="02020603050405020304" pitchFamily="18" charset="0"/>
              </a:rPr>
              <a:t>identity.</a:t>
            </a:r>
            <a:r>
              <a:rPr lang="en-US" sz="1400" spc="200" dirty="0">
                <a:effectLst/>
                <a:latin typeface="+mn-lt"/>
                <a:ea typeface="Times New Roman" panose="02020603050405020304" pitchFamily="18" charset="0"/>
              </a:rPr>
              <a:t> </a:t>
            </a:r>
            <a:r>
              <a:rPr lang="en-US" sz="1400" dirty="0">
                <a:effectLst/>
                <a:latin typeface="+mn-lt"/>
                <a:ea typeface="Times New Roman" panose="02020603050405020304" pitchFamily="18" charset="0"/>
              </a:rPr>
              <a:t>(Proposed § </a:t>
            </a:r>
            <a:r>
              <a:rPr lang="en-US" sz="1400" spc="-10" dirty="0">
                <a:effectLst/>
                <a:latin typeface="+mn-lt"/>
                <a:ea typeface="Times New Roman" panose="02020603050405020304" pitchFamily="18" charset="0"/>
              </a:rPr>
              <a:t>106.10)</a:t>
            </a:r>
            <a:endParaRPr lang="en-US" sz="1400" dirty="0">
              <a:effectLst/>
              <a:latin typeface="+mn-lt"/>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effectLst/>
                <a:latin typeface="+mn-lt"/>
                <a:ea typeface="Times New Roman" panose="02020603050405020304" pitchFamily="18" charset="0"/>
              </a:rPr>
              <a:t>https://www2.ed.gov/about/offices/list/ocr/docs/t9nprm-factsheet.pdf</a:t>
            </a:r>
            <a:endParaRPr lang="en-US" sz="1400" b="1" dirty="0">
              <a:effectLst/>
              <a:latin typeface="+mn-lt"/>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effectLst/>
              <a:latin typeface="+mn-lt"/>
              <a:ea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Arial" panose="020B0604020202020204" pitchFamily="34" charset="0"/>
              </a:rPr>
              <a:t>On August 14, 2020,</a:t>
            </a:r>
            <a:r>
              <a:rPr lang="en-US" sz="1400" dirty="0">
                <a:solidFill>
                  <a:srgbClr val="1155CC"/>
                </a:solidFill>
                <a:effectLst/>
                <a:latin typeface="+mn-lt"/>
                <a:ea typeface="Arial" panose="020B0604020202020204" pitchFamily="34" charset="0"/>
                <a:hlinkClick r:id="rId4"/>
              </a:rPr>
              <a:t> U.S. Department of Education rules</a:t>
            </a:r>
            <a:r>
              <a:rPr lang="en-US" sz="1400" dirty="0">
                <a:effectLst/>
                <a:latin typeface="+mn-lt"/>
                <a:ea typeface="Arial" panose="020B0604020202020204" pitchFamily="34" charset="0"/>
              </a:rPr>
              <a:t> implementing Title IX of the Education Amendments of 1972 (Title IX) went into effect. These new rules represent a significant shift in federal standards for how schools respond to sexual harassment. Specifically, compared to former federal guidance on sexual harassment, the new rules include three major changes: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dirty="0">
                <a:effectLst/>
                <a:latin typeface="+mn-lt"/>
                <a:ea typeface="Arial" panose="020B0604020202020204" pitchFamily="34" charset="0"/>
              </a:rPr>
              <a:t>the rules include a new definition of sexual harassment,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dirty="0">
                <a:effectLst/>
                <a:latin typeface="+mn-lt"/>
                <a:ea typeface="Arial" panose="020B0604020202020204" pitchFamily="34" charset="0"/>
              </a:rPr>
              <a:t>change the standard for schools to respond to sexual harassment to “deliberate indifference,” and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dirty="0">
                <a:effectLst/>
                <a:latin typeface="+mn-lt"/>
                <a:ea typeface="Arial" panose="020B0604020202020204" pitchFamily="34" charset="0"/>
              </a:rPr>
              <a:t>require schools to implement a new, prescriptive complaint process.</a:t>
            </a:r>
          </a:p>
          <a:p>
            <a:endParaRPr lang="en-US" sz="14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Arial" panose="020B0604020202020204" pitchFamily="34" charset="0"/>
              </a:rPr>
              <a:t>Questions and Answers on the Title IX Regulations on Sexual Harassment (2022)</a:t>
            </a:r>
          </a:p>
          <a:p>
            <a:endParaRPr lang="en-US" sz="1400" b="0" i="0" dirty="0">
              <a:solidFill>
                <a:srgbClr val="030A13"/>
              </a:solidFill>
              <a:effectLst/>
              <a:latin typeface="+mn-lt"/>
            </a:endParaRPr>
          </a:p>
          <a:p>
            <a:endParaRPr lang="en-US" sz="1400" b="0" i="0" dirty="0">
              <a:solidFill>
                <a:srgbClr val="030A13"/>
              </a:solidFill>
              <a:effectLst/>
              <a:latin typeface="+mn-lt"/>
            </a:endParaRPr>
          </a:p>
          <a:p>
            <a:pPr marL="0" lvl="0" indent="0">
              <a:buFont typeface="Arial" panose="020B0604020202020204" pitchFamily="34" charset="0"/>
              <a:buNone/>
            </a:pPr>
            <a:endParaRPr lang="en-US" sz="1400" b="0" i="0" dirty="0">
              <a:solidFill>
                <a:srgbClr val="030A13"/>
              </a:solidFill>
              <a:effectLst/>
              <a:latin typeface="+mn-lt"/>
            </a:endParaRPr>
          </a:p>
          <a:p>
            <a:endParaRPr lang="en-US" dirty="0"/>
          </a:p>
        </p:txBody>
      </p:sp>
      <p:sp>
        <p:nvSpPr>
          <p:cNvPr id="4" name="Slide Number Placeholder 3"/>
          <p:cNvSpPr>
            <a:spLocks noGrp="1"/>
          </p:cNvSpPr>
          <p:nvPr>
            <p:ph type="sldNum" sz="quarter" idx="5"/>
          </p:nvPr>
        </p:nvSpPr>
        <p:spPr/>
        <p:txBody>
          <a:bodyPr/>
          <a:lstStyle/>
          <a:p>
            <a:fld id="{D0B7B5BA-CA21-403C-A149-8F612CD6DCC3}" type="slidenum">
              <a:rPr lang="en-US" smtClean="0"/>
              <a:t>3</a:t>
            </a:fld>
            <a:endParaRPr lang="en-US"/>
          </a:p>
        </p:txBody>
      </p:sp>
    </p:spTree>
    <p:extLst>
      <p:ext uri="{BB962C8B-B14F-4D97-AF65-F5344CB8AC3E}">
        <p14:creationId xmlns:p14="http://schemas.microsoft.com/office/powerpoint/2010/main" val="3551524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baseline="0" dirty="0">
                <a:solidFill>
                  <a:srgbClr val="020812"/>
                </a:solidFill>
                <a:latin typeface="+mn-lt"/>
              </a:rPr>
              <a:t>Section 504 </a:t>
            </a:r>
            <a:r>
              <a:rPr lang="en-US" sz="1400" b="0" i="0" u="none" strike="noStrike" baseline="0" dirty="0">
                <a:solidFill>
                  <a:srgbClr val="49473B"/>
                </a:solidFill>
                <a:latin typeface="+mn-lt"/>
              </a:rPr>
              <a:t>p</a:t>
            </a:r>
            <a:r>
              <a:rPr lang="en-US" sz="1400" dirty="0">
                <a:solidFill>
                  <a:srgbClr val="49473B"/>
                </a:solidFill>
                <a:latin typeface="+mn-lt"/>
              </a:rPr>
              <a:t>rohibits disability-based harassment by peers that is sufficiently serious to deny or limit a student’s ability to participate in or benefit from the school’s education programs and activities.</a:t>
            </a:r>
          </a:p>
          <a:p>
            <a:r>
              <a:rPr lang="en-US" sz="1400" b="0" i="0" u="none" strike="noStrike" baseline="0" dirty="0">
                <a:solidFill>
                  <a:srgbClr val="020812"/>
                </a:solidFill>
                <a:latin typeface="+mn-lt"/>
              </a:rPr>
              <a:t>Such harassment may deny a student equal educational opportunities and interfere with the student’s free and appropriate education (FAPE).</a:t>
            </a:r>
            <a:endParaRPr lang="en-US" sz="1400" b="0" i="0" u="none" strike="noStrike" baseline="0" dirty="0">
              <a:solidFill>
                <a:srgbClr val="000000"/>
              </a:solidFill>
              <a:latin typeface="+mn-lt"/>
            </a:endParaRPr>
          </a:p>
          <a:p>
            <a:endParaRPr lang="en-US" sz="1400" b="0" i="0" u="none" strike="noStrike" baseline="0" dirty="0">
              <a:solidFill>
                <a:srgbClr val="020812"/>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latin typeface="+mn-lt"/>
              </a:rPr>
              <a:t>Title II prohibits disability discrimination by public entities, including all public schools and school districts, as well as all public charter schools and magnet schools, regardless of whether they receive Federal financial assistance. </a:t>
            </a:r>
            <a:endParaRPr lang="en-US" sz="1400" b="0" i="1" u="none" strike="noStrike" baseline="0" dirty="0">
              <a:solidFill>
                <a:srgbClr val="000000"/>
              </a:solidFill>
              <a:latin typeface="+mn-lt"/>
            </a:endParaRPr>
          </a:p>
          <a:p>
            <a:endParaRPr lang="en-US" sz="1400" b="0" i="0" u="none" strike="noStrike" baseline="0" dirty="0">
              <a:latin typeface="+mn-lt"/>
            </a:endParaRPr>
          </a:p>
          <a:p>
            <a:endParaRPr lang="en-US" sz="1400" dirty="0">
              <a:latin typeface="+mn-lt"/>
            </a:endParaRPr>
          </a:p>
          <a:p>
            <a:endParaRPr lang="en-US" sz="1400" dirty="0">
              <a:latin typeface="+mn-lt"/>
            </a:endParaRPr>
          </a:p>
          <a:p>
            <a:endParaRPr lang="en-US" sz="1400" dirty="0">
              <a:latin typeface="+mn-lt"/>
            </a:endParaRPr>
          </a:p>
          <a:p>
            <a:endParaRPr lang="en-US" dirty="0"/>
          </a:p>
        </p:txBody>
      </p:sp>
      <p:sp>
        <p:nvSpPr>
          <p:cNvPr id="4" name="Slide Number Placeholder 3"/>
          <p:cNvSpPr>
            <a:spLocks noGrp="1"/>
          </p:cNvSpPr>
          <p:nvPr>
            <p:ph type="sldNum" sz="quarter" idx="5"/>
          </p:nvPr>
        </p:nvSpPr>
        <p:spPr/>
        <p:txBody>
          <a:bodyPr/>
          <a:lstStyle/>
          <a:p>
            <a:fld id="{D0B7B5BA-CA21-403C-A149-8F612CD6DCC3}" type="slidenum">
              <a:rPr lang="en-US" smtClean="0"/>
              <a:t>4</a:t>
            </a:fld>
            <a:endParaRPr lang="en-US"/>
          </a:p>
        </p:txBody>
      </p:sp>
    </p:spTree>
    <p:extLst>
      <p:ext uri="{BB962C8B-B14F-4D97-AF65-F5344CB8AC3E}">
        <p14:creationId xmlns:p14="http://schemas.microsoft.com/office/powerpoint/2010/main" val="1808188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we’ll explore different types of harassment and how hostile environments may be created.</a:t>
            </a:r>
          </a:p>
        </p:txBody>
      </p:sp>
      <p:sp>
        <p:nvSpPr>
          <p:cNvPr id="4" name="Slide Number Placeholder 3"/>
          <p:cNvSpPr>
            <a:spLocks noGrp="1"/>
          </p:cNvSpPr>
          <p:nvPr>
            <p:ph type="sldNum" sz="quarter" idx="5"/>
          </p:nvPr>
        </p:nvSpPr>
        <p:spPr/>
        <p:txBody>
          <a:bodyPr/>
          <a:lstStyle/>
          <a:p>
            <a:fld id="{D0B7B5BA-CA21-403C-A149-8F612CD6DCC3}" type="slidenum">
              <a:rPr lang="en-US" smtClean="0"/>
              <a:t>5</a:t>
            </a:fld>
            <a:endParaRPr lang="en-US"/>
          </a:p>
        </p:txBody>
      </p:sp>
    </p:spTree>
    <p:extLst>
      <p:ext uri="{BB962C8B-B14F-4D97-AF65-F5344CB8AC3E}">
        <p14:creationId xmlns:p14="http://schemas.microsoft.com/office/powerpoint/2010/main" val="1092417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solidFill>
                  <a:srgbClr val="000000"/>
                </a:solidFill>
                <a:latin typeface="+mn-lt"/>
              </a:rPr>
              <a:t>Bullying: </a:t>
            </a:r>
            <a:r>
              <a:rPr lang="en-US" sz="1200" dirty="0">
                <a:solidFill>
                  <a:srgbClr val="49473B"/>
                </a:solidFill>
                <a:latin typeface="+mn-lt"/>
              </a:rPr>
              <a:t>Involves overt physical behavior or verbal, emotional, or social behaviors (e.g., excluding someone from social activities, making threats, withdrawing attention, destroying someone’s reputation) and can range from blatant aggression to far more subtle and covert behaviors.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rPr>
              <a:t>Dear Colleague Letter: Responding to Bullying of Students with Disabilities (2014)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solidFill>
                <a:srgbClr val="000000"/>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solidFill>
                  <a:srgbClr val="000000"/>
                </a:solidFill>
                <a:latin typeface="+mn-lt"/>
              </a:rPr>
              <a:t>Harassment – as defined by the standard for disability-based harassment violation under Section 504 </a:t>
            </a:r>
            <a:r>
              <a:rPr lang="en-US" sz="1200" b="0" i="0" u="sng" strike="noStrike" baseline="0" dirty="0">
                <a:solidFill>
                  <a:srgbClr val="000000"/>
                </a:solidFill>
                <a:latin typeface="+mn-lt"/>
              </a:rPr>
              <a:t>and</a:t>
            </a:r>
            <a:r>
              <a:rPr lang="en-US" sz="1200" b="0" i="0" u="none" strike="noStrike" baseline="0" dirty="0">
                <a:solidFill>
                  <a:srgbClr val="000000"/>
                </a:solidFill>
                <a:latin typeface="+mn-lt"/>
              </a:rPr>
              <a:t> Title II is defined as: (1) a student is bullied based on a disability; (2) the bullying is sufficiently serious to create a hostile environment; (3) school officials know or should know about the bullying; and (4) the school does not respond appropriately.  This is the standard for administrative enforcement of Section 504 and in court cases where plaintiffs are seeking injunctive relief. It is different from the standard in private lawsuits for money damages, which, many courts have held, requires proof of a school’s actual knowledge and deliberate indifference. </a:t>
            </a:r>
            <a:r>
              <a:rPr lang="en-US" sz="1200" b="0" i="1" u="none" strike="noStrike" baseline="0" dirty="0">
                <a:solidFill>
                  <a:srgbClr val="000000"/>
                </a:solidFill>
                <a:latin typeface="+mn-lt"/>
              </a:rPr>
              <a:t>See Long v. Murray </a:t>
            </a:r>
            <a:r>
              <a:rPr lang="en-US" sz="1200" b="0" i="1" u="none" strike="noStrike" baseline="0" dirty="0" err="1">
                <a:solidFill>
                  <a:srgbClr val="000000"/>
                </a:solidFill>
                <a:latin typeface="+mn-lt"/>
              </a:rPr>
              <a:t>Cnty</a:t>
            </a:r>
            <a:r>
              <a:rPr lang="en-US" sz="1200" b="0" i="1" u="none" strike="noStrike" baseline="0" dirty="0">
                <a:solidFill>
                  <a:srgbClr val="000000"/>
                </a:solidFill>
                <a:latin typeface="+mn-lt"/>
              </a:rPr>
              <a:t>. Sch. Dist., </a:t>
            </a:r>
            <a:r>
              <a:rPr lang="en-US" sz="1200" b="0" i="0" u="none" strike="noStrike" baseline="0" dirty="0">
                <a:solidFill>
                  <a:srgbClr val="000000"/>
                </a:solidFill>
                <a:latin typeface="+mn-lt"/>
              </a:rPr>
              <a:t>522 Fed. Appx. 576, 577 &amp; n. 1 (11th Cir. 2013) (applying the test enunciated in </a:t>
            </a:r>
            <a:r>
              <a:rPr lang="en-US" sz="1200" b="0" i="1" u="none" strike="noStrike" baseline="0" dirty="0">
                <a:solidFill>
                  <a:srgbClr val="000000"/>
                </a:solidFill>
                <a:latin typeface="+mn-lt"/>
              </a:rPr>
              <a:t>Davis v. Monroe </a:t>
            </a:r>
            <a:r>
              <a:rPr lang="en-US" sz="1200" b="0" i="1" u="none" strike="noStrike" baseline="0" dirty="0" err="1">
                <a:solidFill>
                  <a:srgbClr val="000000"/>
                </a:solidFill>
                <a:latin typeface="+mn-lt"/>
              </a:rPr>
              <a:t>Cnty</a:t>
            </a:r>
            <a:r>
              <a:rPr lang="en-US" sz="1200" b="0" i="1" u="none" strike="noStrike" baseline="0" dirty="0">
                <a:solidFill>
                  <a:srgbClr val="000000"/>
                </a:solidFill>
                <a:latin typeface="+mn-lt"/>
              </a:rPr>
              <a:t>. Bd. of Ed.</a:t>
            </a:r>
            <a:r>
              <a:rPr lang="en-US" sz="1200" b="0" i="0" u="none" strike="noStrike" baseline="0" dirty="0">
                <a:solidFill>
                  <a:srgbClr val="000000"/>
                </a:solidFill>
                <a:latin typeface="+mn-lt"/>
              </a:rPr>
              <a:t>, 526 U.S. 629, 643 (1999)). </a:t>
            </a:r>
            <a:endParaRPr lang="en-US" sz="1200" dirty="0">
              <a:solidFill>
                <a:srgbClr val="49473B"/>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solidFill>
                <a:srgbClr val="000000"/>
              </a:solidFill>
              <a:latin typeface="+mn-lt"/>
            </a:endParaRPr>
          </a:p>
        </p:txBody>
      </p:sp>
      <p:sp>
        <p:nvSpPr>
          <p:cNvPr id="4" name="Slide Number Placeholder 3"/>
          <p:cNvSpPr>
            <a:spLocks noGrp="1"/>
          </p:cNvSpPr>
          <p:nvPr>
            <p:ph type="sldNum" sz="quarter" idx="5"/>
          </p:nvPr>
        </p:nvSpPr>
        <p:spPr/>
        <p:txBody>
          <a:bodyPr/>
          <a:lstStyle/>
          <a:p>
            <a:fld id="{D0B7B5BA-CA21-403C-A149-8F612CD6DCC3}" type="slidenum">
              <a:rPr lang="en-US" smtClean="0"/>
              <a:t>6</a:t>
            </a:fld>
            <a:endParaRPr lang="en-US"/>
          </a:p>
        </p:txBody>
      </p:sp>
    </p:spTree>
    <p:extLst>
      <p:ext uri="{BB962C8B-B14F-4D97-AF65-F5344CB8AC3E}">
        <p14:creationId xmlns:p14="http://schemas.microsoft.com/office/powerpoint/2010/main" val="2795061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mn-lt"/>
                <a:ea typeface="Arial" panose="020B0604020202020204" pitchFamily="34" charset="0"/>
              </a:rPr>
              <a:t>Racial and national origin harassment is unwelcome conduct based on a student’s</a:t>
            </a:r>
            <a:r>
              <a:rPr lang="en-US" sz="1200" spc="-70" dirty="0">
                <a:effectLst/>
                <a:latin typeface="+mn-lt"/>
                <a:ea typeface="Arial" panose="020B0604020202020204" pitchFamily="34" charset="0"/>
              </a:rPr>
              <a:t> </a:t>
            </a:r>
            <a:r>
              <a:rPr lang="en-US" sz="1200" dirty="0">
                <a:effectLst/>
                <a:latin typeface="+mn-lt"/>
                <a:ea typeface="Arial" panose="020B0604020202020204" pitchFamily="34" charset="0"/>
              </a:rPr>
              <a:t>actual</a:t>
            </a:r>
            <a:r>
              <a:rPr lang="en-US" sz="1200" spc="-70" dirty="0">
                <a:effectLst/>
                <a:latin typeface="+mn-lt"/>
                <a:ea typeface="Arial" panose="020B0604020202020204" pitchFamily="34" charset="0"/>
              </a:rPr>
              <a:t> </a:t>
            </a:r>
            <a:r>
              <a:rPr lang="en-US" sz="1200" dirty="0">
                <a:effectLst/>
                <a:latin typeface="+mn-lt"/>
                <a:ea typeface="Arial" panose="020B0604020202020204" pitchFamily="34" charset="0"/>
              </a:rPr>
              <a:t>or</a:t>
            </a:r>
            <a:r>
              <a:rPr lang="en-US" sz="1200" spc="-70" dirty="0">
                <a:effectLst/>
                <a:latin typeface="+mn-lt"/>
                <a:ea typeface="Arial" panose="020B0604020202020204" pitchFamily="34" charset="0"/>
              </a:rPr>
              <a:t> </a:t>
            </a:r>
            <a:r>
              <a:rPr lang="en-US" sz="1200" dirty="0">
                <a:effectLst/>
                <a:latin typeface="+mn-lt"/>
                <a:ea typeface="Arial" panose="020B0604020202020204" pitchFamily="34" charset="0"/>
              </a:rPr>
              <a:t>perceived</a:t>
            </a:r>
            <a:r>
              <a:rPr lang="en-US" sz="1200" spc="-70" dirty="0">
                <a:effectLst/>
                <a:latin typeface="+mn-lt"/>
                <a:ea typeface="Arial" panose="020B0604020202020204" pitchFamily="34" charset="0"/>
              </a:rPr>
              <a:t> </a:t>
            </a:r>
            <a:r>
              <a:rPr lang="en-US" sz="1200" dirty="0">
                <a:effectLst/>
                <a:latin typeface="+mn-lt"/>
                <a:ea typeface="Arial" panose="020B0604020202020204" pitchFamily="34" charset="0"/>
              </a:rPr>
              <a:t>race</a:t>
            </a:r>
            <a:r>
              <a:rPr lang="en-US" sz="1200" spc="-70" dirty="0">
                <a:effectLst/>
                <a:latin typeface="+mn-lt"/>
                <a:ea typeface="Arial" panose="020B0604020202020204" pitchFamily="34" charset="0"/>
              </a:rPr>
              <a:t> </a:t>
            </a:r>
            <a:r>
              <a:rPr lang="en-US" sz="1200" dirty="0">
                <a:effectLst/>
                <a:latin typeface="+mn-lt"/>
                <a:ea typeface="Arial" panose="020B0604020202020204" pitchFamily="34" charset="0"/>
              </a:rPr>
              <a:t>or</a:t>
            </a:r>
            <a:r>
              <a:rPr lang="en-US" sz="1200" spc="-70" dirty="0">
                <a:effectLst/>
                <a:latin typeface="+mn-lt"/>
                <a:ea typeface="Arial" panose="020B0604020202020204" pitchFamily="34" charset="0"/>
              </a:rPr>
              <a:t> </a:t>
            </a:r>
            <a:r>
              <a:rPr lang="en-US" sz="1200" dirty="0">
                <a:effectLst/>
                <a:latin typeface="+mn-lt"/>
                <a:ea typeface="Arial" panose="020B0604020202020204" pitchFamily="34" charset="0"/>
              </a:rPr>
              <a:t>national</a:t>
            </a:r>
            <a:r>
              <a:rPr lang="en-US" sz="1200" spc="-70" dirty="0">
                <a:effectLst/>
                <a:latin typeface="+mn-lt"/>
                <a:ea typeface="Arial" panose="020B0604020202020204" pitchFamily="34" charset="0"/>
              </a:rPr>
              <a:t> </a:t>
            </a:r>
            <a:r>
              <a:rPr lang="en-US" sz="1200" dirty="0">
                <a:effectLst/>
                <a:latin typeface="+mn-lt"/>
                <a:ea typeface="Arial" panose="020B0604020202020204" pitchFamily="34" charset="0"/>
              </a:rPr>
              <a:t>origin.</a:t>
            </a:r>
            <a:r>
              <a:rPr lang="en-US" sz="1200" spc="-70" dirty="0">
                <a:effectLst/>
                <a:latin typeface="+mn-lt"/>
                <a:ea typeface="Arial" panose="020B0604020202020204" pitchFamily="34" charset="0"/>
              </a:rPr>
              <a:t> </a:t>
            </a:r>
            <a:r>
              <a:rPr lang="en-US" sz="1200" dirty="0">
                <a:effectLst/>
                <a:latin typeface="+mn-lt"/>
                <a:ea typeface="Arial" panose="020B0604020202020204" pitchFamily="34" charset="0"/>
              </a:rPr>
              <a:t>Harassers</a:t>
            </a:r>
            <a:r>
              <a:rPr lang="en-US" sz="1200" spc="-70" dirty="0">
                <a:effectLst/>
                <a:latin typeface="+mn-lt"/>
                <a:ea typeface="Arial" panose="020B0604020202020204" pitchFamily="34" charset="0"/>
              </a:rPr>
              <a:t> </a:t>
            </a:r>
            <a:r>
              <a:rPr lang="en-US" sz="1200" dirty="0">
                <a:effectLst/>
                <a:latin typeface="+mn-lt"/>
                <a:ea typeface="Arial" panose="020B0604020202020204" pitchFamily="34" charset="0"/>
              </a:rPr>
              <a:t>can</a:t>
            </a:r>
            <a:r>
              <a:rPr lang="en-US" sz="1200" spc="-70" dirty="0">
                <a:effectLst/>
                <a:latin typeface="+mn-lt"/>
                <a:ea typeface="Arial" panose="020B0604020202020204" pitchFamily="34" charset="0"/>
              </a:rPr>
              <a:t> </a:t>
            </a:r>
            <a:r>
              <a:rPr lang="en-US" sz="1200" dirty="0">
                <a:effectLst/>
                <a:latin typeface="+mn-lt"/>
                <a:ea typeface="Arial" panose="020B0604020202020204" pitchFamily="34" charset="0"/>
              </a:rPr>
              <a:t>be</a:t>
            </a:r>
            <a:r>
              <a:rPr lang="en-US" sz="1200" spc="-70" dirty="0">
                <a:effectLst/>
                <a:latin typeface="+mn-lt"/>
                <a:ea typeface="Arial" panose="020B0604020202020204" pitchFamily="34" charset="0"/>
              </a:rPr>
              <a:t> </a:t>
            </a:r>
            <a:r>
              <a:rPr lang="en-US" sz="1200" dirty="0">
                <a:effectLst/>
                <a:latin typeface="+mn-lt"/>
                <a:ea typeface="Arial" panose="020B0604020202020204" pitchFamily="34" charset="0"/>
              </a:rPr>
              <a:t>students, school staff, or even someone visiting the school, such as a student or employee</a:t>
            </a:r>
            <a:r>
              <a:rPr lang="en-US" sz="1200" spc="-15" dirty="0">
                <a:effectLst/>
                <a:latin typeface="+mn-lt"/>
                <a:ea typeface="Arial" panose="020B0604020202020204" pitchFamily="34" charset="0"/>
              </a:rPr>
              <a:t> </a:t>
            </a:r>
            <a:r>
              <a:rPr lang="en-US" sz="1200" dirty="0">
                <a:effectLst/>
                <a:latin typeface="+mn-lt"/>
                <a:ea typeface="Arial" panose="020B0604020202020204" pitchFamily="34" charset="0"/>
              </a:rPr>
              <a:t>from</a:t>
            </a:r>
            <a:r>
              <a:rPr lang="en-US" sz="1200" spc="-15" dirty="0">
                <a:effectLst/>
                <a:latin typeface="+mn-lt"/>
                <a:ea typeface="Arial" panose="020B0604020202020204" pitchFamily="34" charset="0"/>
              </a:rPr>
              <a:t> </a:t>
            </a:r>
            <a:r>
              <a:rPr lang="en-US" sz="1200" dirty="0">
                <a:effectLst/>
                <a:latin typeface="+mn-lt"/>
                <a:ea typeface="Arial" panose="020B0604020202020204" pitchFamily="34" charset="0"/>
              </a:rPr>
              <a:t>another</a:t>
            </a:r>
            <a:r>
              <a:rPr lang="en-US" sz="1200" spc="-15" dirty="0">
                <a:effectLst/>
                <a:latin typeface="+mn-lt"/>
                <a:ea typeface="Arial" panose="020B0604020202020204" pitchFamily="34" charset="0"/>
              </a:rPr>
              <a:t> </a:t>
            </a:r>
            <a:r>
              <a:rPr lang="en-US" sz="1200" dirty="0">
                <a:effectLst/>
                <a:latin typeface="+mn-lt"/>
                <a:ea typeface="Arial" panose="020B0604020202020204" pitchFamily="34" charset="0"/>
              </a:rPr>
              <a:t>school.</a:t>
            </a:r>
            <a:r>
              <a:rPr lang="en-US" sz="1200" spc="-15" dirty="0">
                <a:effectLst/>
                <a:latin typeface="+mn-lt"/>
                <a:ea typeface="Arial" panose="020B0604020202020204" pitchFamily="34" charset="0"/>
              </a:rPr>
              <a:t> </a:t>
            </a:r>
            <a:r>
              <a:rPr lang="en-US" sz="1200" dirty="0">
                <a:effectLst/>
                <a:latin typeface="+mn-lt"/>
                <a:ea typeface="Arial" panose="020B0604020202020204" pitchFamily="34" charset="0"/>
              </a:rPr>
              <a:t>Racial</a:t>
            </a:r>
            <a:r>
              <a:rPr lang="en-US" sz="1200" spc="-15" dirty="0">
                <a:effectLst/>
                <a:latin typeface="+mn-lt"/>
                <a:ea typeface="Arial" panose="020B0604020202020204" pitchFamily="34" charset="0"/>
              </a:rPr>
              <a:t> </a:t>
            </a:r>
            <a:r>
              <a:rPr lang="en-US" sz="1200" dirty="0">
                <a:effectLst/>
                <a:latin typeface="+mn-lt"/>
                <a:ea typeface="Arial" panose="020B0604020202020204" pitchFamily="34" charset="0"/>
              </a:rPr>
              <a:t>and</a:t>
            </a:r>
            <a:r>
              <a:rPr lang="en-US" sz="1200" spc="-15" dirty="0">
                <a:effectLst/>
                <a:latin typeface="+mn-lt"/>
                <a:ea typeface="Arial" panose="020B0604020202020204" pitchFamily="34" charset="0"/>
              </a:rPr>
              <a:t> </a:t>
            </a:r>
            <a:r>
              <a:rPr lang="en-US" sz="1200" dirty="0">
                <a:effectLst/>
                <a:latin typeface="+mn-lt"/>
                <a:ea typeface="Arial" panose="020B0604020202020204" pitchFamily="34" charset="0"/>
              </a:rPr>
              <a:t>national</a:t>
            </a:r>
            <a:r>
              <a:rPr lang="en-US" sz="1200" spc="-15" dirty="0">
                <a:effectLst/>
                <a:latin typeface="+mn-lt"/>
                <a:ea typeface="Arial" panose="020B0604020202020204" pitchFamily="34" charset="0"/>
              </a:rPr>
              <a:t> </a:t>
            </a:r>
            <a:r>
              <a:rPr lang="en-US" sz="1200" dirty="0">
                <a:effectLst/>
                <a:latin typeface="+mn-lt"/>
                <a:ea typeface="Arial" panose="020B0604020202020204" pitchFamily="34" charset="0"/>
              </a:rPr>
              <a:t>origin</a:t>
            </a:r>
            <a:r>
              <a:rPr lang="en-US" sz="1200" spc="-15" dirty="0">
                <a:effectLst/>
                <a:latin typeface="+mn-lt"/>
                <a:ea typeface="Arial" panose="020B0604020202020204" pitchFamily="34" charset="0"/>
              </a:rPr>
              <a:t> </a:t>
            </a:r>
            <a:r>
              <a:rPr lang="en-US" sz="1200" dirty="0">
                <a:effectLst/>
                <a:latin typeface="+mn-lt"/>
                <a:ea typeface="Arial" panose="020B0604020202020204" pitchFamily="34" charset="0"/>
              </a:rPr>
              <a:t>harassment</a:t>
            </a:r>
            <a:r>
              <a:rPr lang="en-US" sz="1200" spc="-15" dirty="0">
                <a:effectLst/>
                <a:latin typeface="+mn-lt"/>
                <a:ea typeface="Arial" panose="020B0604020202020204" pitchFamily="34" charset="0"/>
              </a:rPr>
              <a:t> </a:t>
            </a:r>
            <a:r>
              <a:rPr lang="en-US" sz="1200" dirty="0">
                <a:effectLst/>
                <a:latin typeface="+mn-lt"/>
                <a:ea typeface="Arial" panose="020B0604020202020204" pitchFamily="34" charset="0"/>
              </a:rPr>
              <a:t>can</a:t>
            </a:r>
            <a:r>
              <a:rPr lang="en-US" sz="1200" spc="-15" dirty="0">
                <a:effectLst/>
                <a:latin typeface="+mn-lt"/>
                <a:ea typeface="Arial" panose="020B0604020202020204" pitchFamily="34" charset="0"/>
              </a:rPr>
              <a:t> </a:t>
            </a:r>
            <a:r>
              <a:rPr lang="en-US" sz="1200" dirty="0">
                <a:effectLst/>
                <a:latin typeface="+mn-lt"/>
                <a:ea typeface="Arial" panose="020B0604020202020204" pitchFamily="34" charset="0"/>
              </a:rPr>
              <a:t>take many forms, including slurs, taunts, stereotypes, or name-calling, as well as racially-motivated physical threats, attacks, or other hateful conduct.</a:t>
            </a:r>
            <a:r>
              <a:rPr lang="en-US" sz="1200" spc="-60" dirty="0">
                <a:effectLst/>
                <a:latin typeface="+mn-lt"/>
                <a:ea typeface="Arial" panose="020B0604020202020204" pitchFamily="34" charset="0"/>
              </a:rPr>
              <a:t> </a:t>
            </a:r>
            <a:r>
              <a:rPr lang="en-US" sz="1200" dirty="0">
                <a:effectLst/>
                <a:latin typeface="+mn-lt"/>
                <a:ea typeface="Arial" panose="020B0604020202020204" pitchFamily="34" charset="0"/>
              </a:rPr>
              <a:t>Although none</a:t>
            </a:r>
            <a:r>
              <a:rPr lang="en-US" sz="1200" spc="-85" dirty="0">
                <a:effectLst/>
                <a:latin typeface="+mn-lt"/>
                <a:ea typeface="Arial" panose="020B0604020202020204" pitchFamily="34" charset="0"/>
              </a:rPr>
              <a:t> </a:t>
            </a:r>
            <a:r>
              <a:rPr lang="en-US" sz="1200" dirty="0">
                <a:effectLst/>
                <a:latin typeface="+mn-lt"/>
                <a:ea typeface="Arial" panose="020B0604020202020204" pitchFamily="34" charset="0"/>
              </a:rPr>
              <a:t>of</a:t>
            </a:r>
            <a:r>
              <a:rPr lang="en-US" sz="1200" spc="-80" dirty="0">
                <a:effectLst/>
                <a:latin typeface="+mn-lt"/>
                <a:ea typeface="Arial" panose="020B0604020202020204" pitchFamily="34" charset="0"/>
              </a:rPr>
              <a:t> </a:t>
            </a:r>
            <a:r>
              <a:rPr lang="en-US" sz="1200" dirty="0">
                <a:effectLst/>
                <a:latin typeface="+mn-lt"/>
                <a:ea typeface="Arial" panose="020B0604020202020204" pitchFamily="34" charset="0"/>
              </a:rPr>
              <a:t>the</a:t>
            </a:r>
            <a:r>
              <a:rPr lang="en-US" sz="1200" spc="-80" dirty="0">
                <a:effectLst/>
                <a:latin typeface="+mn-lt"/>
                <a:ea typeface="Arial" panose="020B0604020202020204" pitchFamily="34" charset="0"/>
              </a:rPr>
              <a:t> </a:t>
            </a:r>
            <a:r>
              <a:rPr lang="en-US" sz="1200" dirty="0">
                <a:effectLst/>
                <a:latin typeface="+mn-lt"/>
                <a:ea typeface="Arial" panose="020B0604020202020204" pitchFamily="34" charset="0"/>
              </a:rPr>
              <a:t>laws</a:t>
            </a:r>
            <a:r>
              <a:rPr lang="en-US" sz="1200" spc="-80" dirty="0">
                <a:effectLst/>
                <a:latin typeface="+mn-lt"/>
                <a:ea typeface="Arial" panose="020B0604020202020204" pitchFamily="34" charset="0"/>
              </a:rPr>
              <a:t> </a:t>
            </a:r>
            <a:r>
              <a:rPr lang="en-US" sz="1200" dirty="0">
                <a:effectLst/>
                <a:latin typeface="+mn-lt"/>
                <a:ea typeface="Arial" panose="020B0604020202020204" pitchFamily="34" charset="0"/>
              </a:rPr>
              <a:t>OCR</a:t>
            </a:r>
            <a:r>
              <a:rPr lang="en-US" sz="1200" spc="-80" dirty="0">
                <a:effectLst/>
                <a:latin typeface="+mn-lt"/>
                <a:ea typeface="Arial" panose="020B0604020202020204" pitchFamily="34" charset="0"/>
              </a:rPr>
              <a:t> </a:t>
            </a:r>
            <a:r>
              <a:rPr lang="en-US" sz="1200" dirty="0">
                <a:effectLst/>
                <a:latin typeface="+mn-lt"/>
                <a:ea typeface="Arial" panose="020B0604020202020204" pitchFamily="34" charset="0"/>
              </a:rPr>
              <a:t>enforces</a:t>
            </a:r>
            <a:r>
              <a:rPr lang="en-US" sz="1200" spc="-80" dirty="0">
                <a:effectLst/>
                <a:latin typeface="+mn-lt"/>
                <a:ea typeface="Arial" panose="020B0604020202020204" pitchFamily="34" charset="0"/>
              </a:rPr>
              <a:t> </a:t>
            </a:r>
            <a:r>
              <a:rPr lang="en-US" sz="1200" dirty="0">
                <a:effectLst/>
                <a:latin typeface="+mn-lt"/>
                <a:ea typeface="Arial" panose="020B0604020202020204" pitchFamily="34" charset="0"/>
              </a:rPr>
              <a:t>expressly</a:t>
            </a:r>
            <a:r>
              <a:rPr lang="en-US" sz="1200" spc="-80" dirty="0">
                <a:effectLst/>
                <a:latin typeface="+mn-lt"/>
                <a:ea typeface="Arial" panose="020B0604020202020204" pitchFamily="34" charset="0"/>
              </a:rPr>
              <a:t> </a:t>
            </a:r>
            <a:r>
              <a:rPr lang="en-US" sz="1200" dirty="0">
                <a:effectLst/>
                <a:latin typeface="+mn-lt"/>
                <a:ea typeface="Arial" panose="020B0604020202020204" pitchFamily="34" charset="0"/>
              </a:rPr>
              <a:t>address</a:t>
            </a:r>
            <a:r>
              <a:rPr lang="en-US" sz="1200" spc="-80" dirty="0">
                <a:effectLst/>
                <a:latin typeface="+mn-lt"/>
                <a:ea typeface="Arial" panose="020B0604020202020204" pitchFamily="34" charset="0"/>
              </a:rPr>
              <a:t> </a:t>
            </a:r>
            <a:r>
              <a:rPr lang="en-US" sz="1200" dirty="0">
                <a:effectLst/>
                <a:latin typeface="+mn-lt"/>
                <a:ea typeface="Arial" panose="020B0604020202020204" pitchFamily="34" charset="0"/>
              </a:rPr>
              <a:t>religious</a:t>
            </a:r>
            <a:r>
              <a:rPr lang="en-US" sz="1200" spc="-80" dirty="0">
                <a:effectLst/>
                <a:latin typeface="+mn-lt"/>
                <a:ea typeface="Arial" panose="020B0604020202020204" pitchFamily="34" charset="0"/>
              </a:rPr>
              <a:t> </a:t>
            </a:r>
            <a:r>
              <a:rPr lang="en-US" sz="1200" dirty="0">
                <a:effectLst/>
                <a:latin typeface="+mn-lt"/>
                <a:ea typeface="Arial" panose="020B0604020202020204" pitchFamily="34" charset="0"/>
              </a:rPr>
              <a:t>discrimination,</a:t>
            </a:r>
            <a:r>
              <a:rPr lang="en-US" sz="1200" spc="-80" dirty="0">
                <a:effectLst/>
                <a:latin typeface="+mn-lt"/>
                <a:ea typeface="Arial" panose="020B0604020202020204" pitchFamily="34" charset="0"/>
              </a:rPr>
              <a:t> </a:t>
            </a:r>
            <a:r>
              <a:rPr lang="en-US" sz="1200" dirty="0">
                <a:effectLst/>
                <a:latin typeface="+mn-lt"/>
                <a:ea typeface="Arial" panose="020B0604020202020204" pitchFamily="34" charset="0"/>
              </a:rPr>
              <a:t>OCR can investigate complaints that students were subjected to ethnic or ancestral slurs;</a:t>
            </a:r>
            <a:r>
              <a:rPr lang="en-US" sz="1200" spc="-5" dirty="0">
                <a:effectLst/>
                <a:latin typeface="+mn-lt"/>
                <a:ea typeface="Arial" panose="020B0604020202020204" pitchFamily="34" charset="0"/>
              </a:rPr>
              <a:t> </a:t>
            </a:r>
            <a:r>
              <a:rPr lang="en-US" sz="1200" dirty="0">
                <a:effectLst/>
                <a:latin typeface="+mn-lt"/>
                <a:ea typeface="Arial" panose="020B0604020202020204" pitchFamily="34" charset="0"/>
              </a:rPr>
              <a:t>harassed</a:t>
            </a:r>
            <a:r>
              <a:rPr lang="en-US" sz="1200" spc="-5" dirty="0">
                <a:effectLst/>
                <a:latin typeface="+mn-lt"/>
                <a:ea typeface="Arial" panose="020B0604020202020204" pitchFamily="34" charset="0"/>
              </a:rPr>
              <a:t> </a:t>
            </a:r>
            <a:r>
              <a:rPr lang="en-US" sz="1200" dirty="0">
                <a:effectLst/>
                <a:latin typeface="+mn-lt"/>
                <a:ea typeface="Arial" panose="020B0604020202020204" pitchFamily="34" charset="0"/>
              </a:rPr>
              <a:t>for</a:t>
            </a:r>
            <a:r>
              <a:rPr lang="en-US" sz="1200" spc="-5" dirty="0">
                <a:effectLst/>
                <a:latin typeface="+mn-lt"/>
                <a:ea typeface="Arial" panose="020B0604020202020204" pitchFamily="34" charset="0"/>
              </a:rPr>
              <a:t> </a:t>
            </a:r>
            <a:r>
              <a:rPr lang="en-US" sz="1200" dirty="0">
                <a:effectLst/>
                <a:latin typeface="+mn-lt"/>
                <a:ea typeface="Arial" panose="020B0604020202020204" pitchFamily="34" charset="0"/>
              </a:rPr>
              <a:t>how</a:t>
            </a:r>
            <a:r>
              <a:rPr lang="en-US" sz="1200" spc="-5" dirty="0">
                <a:effectLst/>
                <a:latin typeface="+mn-lt"/>
                <a:ea typeface="Arial" panose="020B0604020202020204" pitchFamily="34" charset="0"/>
              </a:rPr>
              <a:t> </a:t>
            </a:r>
            <a:r>
              <a:rPr lang="en-US" sz="1200" dirty="0">
                <a:effectLst/>
                <a:latin typeface="+mn-lt"/>
                <a:ea typeface="Arial" panose="020B0604020202020204" pitchFamily="34" charset="0"/>
              </a:rPr>
              <a:t>they</a:t>
            </a:r>
            <a:r>
              <a:rPr lang="en-US" sz="1200" spc="-5" dirty="0">
                <a:effectLst/>
                <a:latin typeface="+mn-lt"/>
                <a:ea typeface="Arial" panose="020B0604020202020204" pitchFamily="34" charset="0"/>
              </a:rPr>
              <a:t> </a:t>
            </a:r>
            <a:r>
              <a:rPr lang="en-US" sz="1200" dirty="0">
                <a:effectLst/>
                <a:latin typeface="+mn-lt"/>
                <a:ea typeface="Arial" panose="020B0604020202020204" pitchFamily="34" charset="0"/>
              </a:rPr>
              <a:t>look,</a:t>
            </a:r>
            <a:r>
              <a:rPr lang="en-US" sz="1200" spc="-5" dirty="0">
                <a:effectLst/>
                <a:latin typeface="+mn-lt"/>
                <a:ea typeface="Arial" panose="020B0604020202020204" pitchFamily="34" charset="0"/>
              </a:rPr>
              <a:t> </a:t>
            </a:r>
            <a:r>
              <a:rPr lang="en-US" sz="1200" dirty="0">
                <a:effectLst/>
                <a:latin typeface="+mn-lt"/>
                <a:ea typeface="Arial" panose="020B0604020202020204" pitchFamily="34" charset="0"/>
              </a:rPr>
              <a:t>dress,</a:t>
            </a:r>
            <a:r>
              <a:rPr lang="en-US" sz="1200" spc="-5" dirty="0">
                <a:effectLst/>
                <a:latin typeface="+mn-lt"/>
                <a:ea typeface="Arial" panose="020B0604020202020204" pitchFamily="34" charset="0"/>
              </a:rPr>
              <a:t> </a:t>
            </a:r>
            <a:r>
              <a:rPr lang="en-US" sz="1200" dirty="0">
                <a:effectLst/>
                <a:latin typeface="+mn-lt"/>
                <a:ea typeface="Arial" panose="020B0604020202020204" pitchFamily="34" charset="0"/>
              </a:rPr>
              <a:t>or</a:t>
            </a:r>
            <a:r>
              <a:rPr lang="en-US" sz="1200" spc="-5" dirty="0">
                <a:effectLst/>
                <a:latin typeface="+mn-lt"/>
                <a:ea typeface="Arial" panose="020B0604020202020204" pitchFamily="34" charset="0"/>
              </a:rPr>
              <a:t> </a:t>
            </a:r>
            <a:r>
              <a:rPr lang="en-US" sz="1200" dirty="0">
                <a:effectLst/>
                <a:latin typeface="+mn-lt"/>
                <a:ea typeface="Arial" panose="020B0604020202020204" pitchFamily="34" charset="0"/>
              </a:rPr>
              <a:t>speak</a:t>
            </a:r>
            <a:r>
              <a:rPr lang="en-US" sz="1200" spc="-5" dirty="0">
                <a:effectLst/>
                <a:latin typeface="+mn-lt"/>
                <a:ea typeface="Arial" panose="020B0604020202020204" pitchFamily="34" charset="0"/>
              </a:rPr>
              <a:t> </a:t>
            </a:r>
            <a:r>
              <a:rPr lang="en-US" sz="1200" dirty="0">
                <a:effectLst/>
                <a:latin typeface="+mn-lt"/>
                <a:ea typeface="Arial" panose="020B0604020202020204" pitchFamily="34" charset="0"/>
              </a:rPr>
              <a:t>in</a:t>
            </a:r>
            <a:r>
              <a:rPr lang="en-US" sz="1200" spc="-5" dirty="0">
                <a:effectLst/>
                <a:latin typeface="+mn-lt"/>
                <a:ea typeface="Arial" panose="020B0604020202020204" pitchFamily="34" charset="0"/>
              </a:rPr>
              <a:t> </a:t>
            </a:r>
            <a:r>
              <a:rPr lang="en-US" sz="1200" dirty="0">
                <a:effectLst/>
                <a:latin typeface="+mn-lt"/>
                <a:ea typeface="Arial" panose="020B0604020202020204" pitchFamily="34" charset="0"/>
              </a:rPr>
              <a:t>ways</a:t>
            </a:r>
            <a:r>
              <a:rPr lang="en-US" sz="1200" spc="-5" dirty="0">
                <a:effectLst/>
                <a:latin typeface="+mn-lt"/>
                <a:ea typeface="Arial" panose="020B0604020202020204" pitchFamily="34" charset="0"/>
              </a:rPr>
              <a:t> </a:t>
            </a:r>
            <a:r>
              <a:rPr lang="en-US" sz="1200" dirty="0">
                <a:effectLst/>
                <a:latin typeface="+mn-lt"/>
                <a:ea typeface="Arial" panose="020B0604020202020204" pitchFamily="34" charset="0"/>
              </a:rPr>
              <a:t>linked</a:t>
            </a:r>
            <a:r>
              <a:rPr lang="en-US" sz="1200" spc="-5" dirty="0">
                <a:effectLst/>
                <a:latin typeface="+mn-lt"/>
                <a:ea typeface="Arial" panose="020B0604020202020204" pitchFamily="34" charset="0"/>
              </a:rPr>
              <a:t> </a:t>
            </a:r>
            <a:r>
              <a:rPr lang="en-US" sz="1200" dirty="0">
                <a:effectLst/>
                <a:latin typeface="+mn-lt"/>
                <a:ea typeface="Arial" panose="020B0604020202020204" pitchFamily="34" charset="0"/>
              </a:rPr>
              <a:t>to</a:t>
            </a:r>
            <a:r>
              <a:rPr lang="en-US" sz="1200" spc="-5" dirty="0">
                <a:effectLst/>
                <a:latin typeface="+mn-lt"/>
                <a:ea typeface="Arial" panose="020B0604020202020204" pitchFamily="34" charset="0"/>
              </a:rPr>
              <a:t> </a:t>
            </a:r>
            <a:r>
              <a:rPr lang="en-US" sz="1200" dirty="0">
                <a:effectLst/>
                <a:latin typeface="+mn-lt"/>
                <a:ea typeface="Arial" panose="020B0604020202020204" pitchFamily="34" charset="0"/>
              </a:rPr>
              <a:t>ethnicity</a:t>
            </a:r>
            <a:r>
              <a:rPr lang="en-US" sz="1200" spc="-5" dirty="0">
                <a:effectLst/>
                <a:latin typeface="+mn-lt"/>
                <a:ea typeface="Arial" panose="020B0604020202020204" pitchFamily="34" charset="0"/>
              </a:rPr>
              <a:t> </a:t>
            </a:r>
            <a:r>
              <a:rPr lang="en-US" sz="1200" dirty="0">
                <a:effectLst/>
                <a:latin typeface="+mn-lt"/>
                <a:ea typeface="Arial" panose="020B0604020202020204" pitchFamily="34" charset="0"/>
              </a:rPr>
              <a:t>or ancestry</a:t>
            </a:r>
            <a:r>
              <a:rPr lang="en-US" sz="1200" spc="-5" dirty="0">
                <a:effectLst/>
                <a:latin typeface="+mn-lt"/>
                <a:ea typeface="Arial" panose="020B0604020202020204" pitchFamily="34" charset="0"/>
              </a:rPr>
              <a:t> </a:t>
            </a:r>
            <a:r>
              <a:rPr lang="en-US" sz="1200" dirty="0">
                <a:effectLst/>
                <a:latin typeface="+mn-lt"/>
                <a:ea typeface="Arial" panose="020B0604020202020204" pitchFamily="34" charset="0"/>
              </a:rPr>
              <a:t>(e.g.</a:t>
            </a:r>
            <a:r>
              <a:rPr lang="en-US" sz="1200" spc="-5" dirty="0">
                <a:effectLst/>
                <a:latin typeface="+mn-lt"/>
                <a:ea typeface="Arial" panose="020B0604020202020204" pitchFamily="34" charset="0"/>
              </a:rPr>
              <a:t> </a:t>
            </a:r>
            <a:r>
              <a:rPr lang="en-US" sz="1200" dirty="0">
                <a:effectLst/>
                <a:latin typeface="+mn-lt"/>
                <a:ea typeface="Arial" panose="020B0604020202020204" pitchFamily="34" charset="0"/>
              </a:rPr>
              <a:t>skin</a:t>
            </a:r>
            <a:r>
              <a:rPr lang="en-US" sz="1200" spc="-5" dirty="0">
                <a:effectLst/>
                <a:latin typeface="+mn-lt"/>
                <a:ea typeface="Arial" panose="020B0604020202020204" pitchFamily="34" charset="0"/>
              </a:rPr>
              <a:t> </a:t>
            </a:r>
            <a:r>
              <a:rPr lang="en-US" sz="1200" dirty="0">
                <a:effectLst/>
                <a:latin typeface="+mn-lt"/>
                <a:ea typeface="Arial" panose="020B0604020202020204" pitchFamily="34" charset="0"/>
              </a:rPr>
              <a:t>color,</a:t>
            </a:r>
            <a:r>
              <a:rPr lang="en-US" sz="1200" spc="-5" dirty="0">
                <a:effectLst/>
                <a:latin typeface="+mn-lt"/>
                <a:ea typeface="Arial" panose="020B0604020202020204" pitchFamily="34" charset="0"/>
              </a:rPr>
              <a:t> </a:t>
            </a:r>
            <a:r>
              <a:rPr lang="en-US" sz="1200" dirty="0">
                <a:effectLst/>
                <a:latin typeface="+mn-lt"/>
                <a:ea typeface="Arial" panose="020B0604020202020204" pitchFamily="34" charset="0"/>
              </a:rPr>
              <a:t>religious</a:t>
            </a:r>
            <a:r>
              <a:rPr lang="en-US" sz="1200" spc="-5" dirty="0">
                <a:effectLst/>
                <a:latin typeface="+mn-lt"/>
                <a:ea typeface="Arial" panose="020B0604020202020204" pitchFamily="34" charset="0"/>
              </a:rPr>
              <a:t> </a:t>
            </a:r>
            <a:r>
              <a:rPr lang="en-US" sz="1200" dirty="0">
                <a:effectLst/>
                <a:latin typeface="+mn-lt"/>
                <a:ea typeface="Arial" panose="020B0604020202020204" pitchFamily="34" charset="0"/>
              </a:rPr>
              <a:t>attire,</a:t>
            </a:r>
            <a:r>
              <a:rPr lang="en-US" sz="1200" spc="-5" dirty="0">
                <a:effectLst/>
                <a:latin typeface="+mn-lt"/>
                <a:ea typeface="Arial" panose="020B0604020202020204" pitchFamily="34" charset="0"/>
              </a:rPr>
              <a:t> </a:t>
            </a:r>
            <a:r>
              <a:rPr lang="en-US" sz="1200" dirty="0">
                <a:effectLst/>
                <a:latin typeface="+mn-lt"/>
                <a:ea typeface="Arial" panose="020B0604020202020204" pitchFamily="34" charset="0"/>
              </a:rPr>
              <a:t>language</a:t>
            </a:r>
            <a:r>
              <a:rPr lang="en-US" sz="1200" spc="-5" dirty="0">
                <a:effectLst/>
                <a:latin typeface="+mn-lt"/>
                <a:ea typeface="Arial" panose="020B0604020202020204" pitchFamily="34" charset="0"/>
              </a:rPr>
              <a:t> </a:t>
            </a:r>
            <a:r>
              <a:rPr lang="en-US" sz="1200" dirty="0">
                <a:effectLst/>
                <a:latin typeface="+mn-lt"/>
                <a:ea typeface="Arial" panose="020B0604020202020204" pitchFamily="34" charset="0"/>
              </a:rPr>
              <a:t>spoken);</a:t>
            </a:r>
            <a:r>
              <a:rPr lang="en-US" sz="1200" spc="-5" dirty="0">
                <a:effectLst/>
                <a:latin typeface="+mn-lt"/>
                <a:ea typeface="Arial" panose="020B0604020202020204" pitchFamily="34" charset="0"/>
              </a:rPr>
              <a:t> </a:t>
            </a:r>
            <a:r>
              <a:rPr lang="en-US" sz="1200" dirty="0">
                <a:effectLst/>
                <a:latin typeface="+mn-lt"/>
                <a:ea typeface="Arial" panose="020B0604020202020204" pitchFamily="34" charset="0"/>
              </a:rPr>
              <a:t>or</a:t>
            </a:r>
            <a:r>
              <a:rPr lang="en-US" sz="1200" spc="-5" dirty="0">
                <a:effectLst/>
                <a:latin typeface="+mn-lt"/>
                <a:ea typeface="Arial" panose="020B0604020202020204" pitchFamily="34" charset="0"/>
              </a:rPr>
              <a:t> </a:t>
            </a:r>
            <a:r>
              <a:rPr lang="en-US" sz="1200" dirty="0">
                <a:effectLst/>
                <a:latin typeface="+mn-lt"/>
                <a:ea typeface="Arial" panose="020B0604020202020204" pitchFamily="34" charset="0"/>
              </a:rPr>
              <a:t>stereotyped based on perceived shared ancestral or ethnic characteristics. Hindu, Jewish, Muslim,</a:t>
            </a:r>
            <a:r>
              <a:rPr lang="en-US" sz="1200" spc="-80" dirty="0">
                <a:effectLst/>
                <a:latin typeface="+mn-lt"/>
                <a:ea typeface="Arial" panose="020B0604020202020204" pitchFamily="34" charset="0"/>
              </a:rPr>
              <a:t> </a:t>
            </a:r>
            <a:r>
              <a:rPr lang="en-US" sz="1200" dirty="0">
                <a:effectLst/>
                <a:latin typeface="+mn-lt"/>
                <a:ea typeface="Arial" panose="020B0604020202020204" pitchFamily="34" charset="0"/>
              </a:rPr>
              <a:t>and</a:t>
            </a:r>
            <a:r>
              <a:rPr lang="en-US" sz="1200" spc="-80" dirty="0">
                <a:effectLst/>
                <a:latin typeface="+mn-lt"/>
                <a:ea typeface="Arial" panose="020B0604020202020204" pitchFamily="34" charset="0"/>
              </a:rPr>
              <a:t> </a:t>
            </a:r>
            <a:r>
              <a:rPr lang="en-US" sz="1200" dirty="0">
                <a:effectLst/>
                <a:latin typeface="+mn-lt"/>
                <a:ea typeface="Arial" panose="020B0604020202020204" pitchFamily="34" charset="0"/>
              </a:rPr>
              <a:t>Sikh</a:t>
            </a:r>
            <a:r>
              <a:rPr lang="en-US" sz="1200" spc="-80" dirty="0">
                <a:effectLst/>
                <a:latin typeface="+mn-lt"/>
                <a:ea typeface="Arial" panose="020B0604020202020204" pitchFamily="34" charset="0"/>
              </a:rPr>
              <a:t> </a:t>
            </a:r>
            <a:r>
              <a:rPr lang="en-US" sz="1200" dirty="0">
                <a:effectLst/>
                <a:latin typeface="+mn-lt"/>
                <a:ea typeface="Arial" panose="020B0604020202020204" pitchFamily="34" charset="0"/>
              </a:rPr>
              <a:t>students</a:t>
            </a:r>
            <a:r>
              <a:rPr lang="en-US" sz="1200" spc="-80" dirty="0">
                <a:effectLst/>
                <a:latin typeface="+mn-lt"/>
                <a:ea typeface="Arial" panose="020B0604020202020204" pitchFamily="34" charset="0"/>
              </a:rPr>
              <a:t> </a:t>
            </a:r>
            <a:r>
              <a:rPr lang="en-US" sz="1200" dirty="0">
                <a:effectLst/>
                <a:latin typeface="+mn-lt"/>
                <a:ea typeface="Arial" panose="020B0604020202020204" pitchFamily="34" charset="0"/>
              </a:rPr>
              <a:t>are</a:t>
            </a:r>
            <a:r>
              <a:rPr lang="en-US" sz="1200" spc="-80" dirty="0">
                <a:effectLst/>
                <a:latin typeface="+mn-lt"/>
                <a:ea typeface="Arial" panose="020B0604020202020204" pitchFamily="34" charset="0"/>
              </a:rPr>
              <a:t> </a:t>
            </a:r>
            <a:r>
              <a:rPr lang="en-US" sz="1200" dirty="0">
                <a:effectLst/>
                <a:latin typeface="+mn-lt"/>
                <a:ea typeface="Arial" panose="020B0604020202020204" pitchFamily="34" charset="0"/>
              </a:rPr>
              <a:t>examples</a:t>
            </a:r>
            <a:r>
              <a:rPr lang="en-US" sz="1200" spc="-80" dirty="0">
                <a:effectLst/>
                <a:latin typeface="+mn-lt"/>
                <a:ea typeface="Arial" panose="020B0604020202020204" pitchFamily="34" charset="0"/>
              </a:rPr>
              <a:t> </a:t>
            </a:r>
            <a:r>
              <a:rPr lang="en-US" sz="1200" dirty="0">
                <a:effectLst/>
                <a:latin typeface="+mn-lt"/>
                <a:ea typeface="Arial" panose="020B0604020202020204" pitchFamily="34" charset="0"/>
              </a:rPr>
              <a:t>of</a:t>
            </a:r>
            <a:r>
              <a:rPr lang="en-US" sz="1200" spc="-80" dirty="0">
                <a:effectLst/>
                <a:latin typeface="+mn-lt"/>
                <a:ea typeface="Arial" panose="020B0604020202020204" pitchFamily="34" charset="0"/>
              </a:rPr>
              <a:t> </a:t>
            </a:r>
            <a:r>
              <a:rPr lang="en-US" sz="1200" dirty="0">
                <a:effectLst/>
                <a:latin typeface="+mn-lt"/>
                <a:ea typeface="Arial" panose="020B0604020202020204" pitchFamily="34" charset="0"/>
              </a:rPr>
              <a:t>individuals</a:t>
            </a:r>
            <a:r>
              <a:rPr lang="en-US" sz="1200" spc="-80" dirty="0">
                <a:effectLst/>
                <a:latin typeface="+mn-lt"/>
                <a:ea typeface="Arial" panose="020B0604020202020204" pitchFamily="34" charset="0"/>
              </a:rPr>
              <a:t> </a:t>
            </a:r>
            <a:r>
              <a:rPr lang="en-US" sz="1200" dirty="0">
                <a:effectLst/>
                <a:latin typeface="+mn-lt"/>
                <a:ea typeface="Arial" panose="020B0604020202020204" pitchFamily="34" charset="0"/>
              </a:rPr>
              <a:t>who</a:t>
            </a:r>
            <a:r>
              <a:rPr lang="en-US" sz="1200" spc="-80" dirty="0">
                <a:effectLst/>
                <a:latin typeface="+mn-lt"/>
                <a:ea typeface="Arial" panose="020B0604020202020204" pitchFamily="34" charset="0"/>
              </a:rPr>
              <a:t> </a:t>
            </a:r>
            <a:r>
              <a:rPr lang="en-US" sz="1200" dirty="0">
                <a:effectLst/>
                <a:latin typeface="+mn-lt"/>
                <a:ea typeface="Arial" panose="020B0604020202020204" pitchFamily="34" charset="0"/>
              </a:rPr>
              <a:t>may</a:t>
            </a:r>
            <a:r>
              <a:rPr lang="en-US" sz="1200" spc="-80" dirty="0">
                <a:effectLst/>
                <a:latin typeface="+mn-lt"/>
                <a:ea typeface="Arial" panose="020B0604020202020204" pitchFamily="34" charset="0"/>
              </a:rPr>
              <a:t> </a:t>
            </a:r>
            <a:r>
              <a:rPr lang="en-US" sz="1200" dirty="0">
                <a:effectLst/>
                <a:latin typeface="+mn-lt"/>
                <a:ea typeface="Arial" panose="020B0604020202020204" pitchFamily="34" charset="0"/>
              </a:rPr>
              <a:t>be</a:t>
            </a:r>
            <a:r>
              <a:rPr lang="en-US" sz="1200" spc="-80" dirty="0">
                <a:effectLst/>
                <a:latin typeface="+mn-lt"/>
                <a:ea typeface="Arial" panose="020B0604020202020204" pitchFamily="34" charset="0"/>
              </a:rPr>
              <a:t> </a:t>
            </a:r>
            <a:r>
              <a:rPr lang="en-US" sz="1200" dirty="0">
                <a:effectLst/>
                <a:latin typeface="+mn-lt"/>
                <a:ea typeface="Arial" panose="020B0604020202020204" pitchFamily="34" charset="0"/>
              </a:rPr>
              <a:t>harassed</a:t>
            </a:r>
            <a:r>
              <a:rPr lang="en-US" sz="1200" spc="-80" dirty="0">
                <a:effectLst/>
                <a:latin typeface="+mn-lt"/>
                <a:ea typeface="Arial" panose="020B0604020202020204" pitchFamily="34" charset="0"/>
              </a:rPr>
              <a:t> </a:t>
            </a:r>
            <a:r>
              <a:rPr lang="en-US" sz="1200" dirty="0">
                <a:effectLst/>
                <a:latin typeface="+mn-lt"/>
                <a:ea typeface="Arial" panose="020B0604020202020204" pitchFamily="34" charset="0"/>
              </a:rPr>
              <a:t>for being viewed as part of a group perceived to exhibit both ethnic and religious </a:t>
            </a:r>
            <a:r>
              <a:rPr lang="en-US" sz="1200" spc="-10" dirty="0">
                <a:effectLst/>
                <a:latin typeface="+mn-lt"/>
                <a:ea typeface="Arial" panose="020B0604020202020204" pitchFamily="34" charset="0"/>
              </a:rPr>
              <a:t>characteristics.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10" dirty="0">
                <a:effectLst/>
                <a:latin typeface="+mn-lt"/>
                <a:ea typeface="Arial" panose="020B0604020202020204" pitchFamily="34" charset="0"/>
              </a:rPr>
              <a:t>FAQ Race, Color, or National Origin Discrimination (2023)</a:t>
            </a:r>
            <a:endParaRPr lang="en-US" sz="1200" dirty="0">
              <a:effectLst/>
              <a:latin typeface="+mn-lt"/>
              <a:ea typeface="Arial" panose="020B0604020202020204" pitchFamily="34" charset="0"/>
            </a:endParaRPr>
          </a:p>
          <a:p>
            <a:pPr algn="l"/>
            <a:endParaRPr lang="en-US" sz="1200" dirty="0">
              <a:latin typeface="+mn-lt"/>
            </a:endParaRPr>
          </a:p>
          <a:p>
            <a:pPr algn="l"/>
            <a:r>
              <a:rPr lang="en-US" sz="1200" b="0" i="0" dirty="0">
                <a:solidFill>
                  <a:srgbClr val="030A13"/>
                </a:solidFill>
                <a:effectLst/>
                <a:latin typeface="+mn-lt"/>
              </a:rPr>
              <a:t>The civil rights laws enforced by the U.S. Department of Education’s Office for Civil Rights (OCR) protect all students, regardless of religious identity, from discrimination on the basis of race, color, national origin, sex, disability, and age. (None of the laws that OCR enforces expressly address religious discrimination. However, Title VI of the Civil Rights Act of 1964 (Title VI) protects students of any religion from discrimination, including harassment, based on a student’s actual or perceived: shared ancestry or ethnic characteristics, or citizenship or residency in a country with a dominant religion or distinct religious identity.</a:t>
            </a:r>
          </a:p>
          <a:p>
            <a:pPr algn="l"/>
            <a:endParaRPr lang="en-US" sz="1200" b="0" i="0" dirty="0">
              <a:solidFill>
                <a:srgbClr val="030A13"/>
              </a:solidFill>
              <a:effectLst/>
              <a:latin typeface="+mn-lt"/>
            </a:endParaRPr>
          </a:p>
          <a:p>
            <a:pPr algn="l"/>
            <a:r>
              <a:rPr lang="en-US" sz="1200" b="0" i="0" dirty="0">
                <a:solidFill>
                  <a:srgbClr val="030A13"/>
                </a:solidFill>
                <a:effectLst/>
                <a:latin typeface="+mn-lt"/>
              </a:rPr>
              <a:t>For example, OCR can investigate complaints that students were subjected to ethnic or ancestral slurs; harassed for how they look, dress, or speak in ways linked to ethnicity or ancestry (e.g. skin color, religious attire, language spoken); or stereotyped based on perceived shared ancestral or ethnic characteristics. Hindu, Jewish, Muslim, and Sikh students are examples of individuals who may be harassed for being viewed as part of a group that exhibits both ethnic and religious characteristics.</a:t>
            </a:r>
          </a:p>
          <a:p>
            <a:r>
              <a:rPr lang="en-US" sz="1200" dirty="0">
                <a:latin typeface="+mn-lt"/>
              </a:rPr>
              <a:t>Dear Colleague Letter: Responding to Bullying of Students with Disabilities (2014)</a:t>
            </a:r>
            <a:endParaRPr lang="en-US" sz="1200" b="0" i="0" u="none" strike="noStrike" baseline="0" dirty="0">
              <a:solidFill>
                <a:srgbClr val="000000"/>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00" dirty="0">
                <a:solidFill>
                  <a:srgbClr val="0563C1"/>
                </a:solidFill>
                <a:effectLst/>
                <a:latin typeface="+mn-lt"/>
                <a:ea typeface="Calibri" panose="020F0502020204030204" pitchFamily="34" charset="0"/>
                <a:cs typeface="Times New Roman" panose="02020603050405020304" pitchFamily="18" charset="0"/>
                <a:hlinkClick r:id="rId3"/>
              </a:rPr>
              <a:t>FAQ Race, Color, or National Origin Discrimination</a:t>
            </a:r>
            <a:r>
              <a:rPr lang="en-US" sz="1200" kern="100" dirty="0">
                <a:effectLst/>
                <a:latin typeface="+mn-lt"/>
                <a:ea typeface="Calibri" panose="020F0502020204030204" pitchFamily="34" charset="0"/>
                <a:cs typeface="Times New Roman" panose="02020603050405020304" pitchFamily="18" charset="0"/>
              </a:rPr>
              <a:t> (2023)</a:t>
            </a:r>
          </a:p>
          <a:p>
            <a:endParaRPr lang="en-US" dirty="0"/>
          </a:p>
        </p:txBody>
      </p:sp>
      <p:sp>
        <p:nvSpPr>
          <p:cNvPr id="4" name="Slide Number Placeholder 3"/>
          <p:cNvSpPr>
            <a:spLocks noGrp="1"/>
          </p:cNvSpPr>
          <p:nvPr>
            <p:ph type="sldNum" sz="quarter" idx="5"/>
          </p:nvPr>
        </p:nvSpPr>
        <p:spPr/>
        <p:txBody>
          <a:bodyPr/>
          <a:lstStyle/>
          <a:p>
            <a:fld id="{D0B7B5BA-CA21-403C-A149-8F612CD6DCC3}" type="slidenum">
              <a:rPr lang="en-US" smtClean="0"/>
              <a:t>7</a:t>
            </a:fld>
            <a:endParaRPr lang="en-US"/>
          </a:p>
        </p:txBody>
      </p:sp>
    </p:spTree>
    <p:extLst>
      <p:ext uri="{BB962C8B-B14F-4D97-AF65-F5344CB8AC3E}">
        <p14:creationId xmlns:p14="http://schemas.microsoft.com/office/powerpoint/2010/main" val="449789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400" b="0" i="0" dirty="0">
              <a:solidFill>
                <a:srgbClr val="030A13"/>
              </a:solidFill>
              <a:effectLst/>
              <a:latin typeface="Helvetica Neue"/>
            </a:endParaRPr>
          </a:p>
          <a:p>
            <a:pPr algn="l"/>
            <a:r>
              <a:rPr lang="en-US" sz="1200" b="0" i="1" u="none" strike="noStrike" baseline="0" dirty="0">
                <a:solidFill>
                  <a:srgbClr val="000000"/>
                </a:solidFill>
                <a:latin typeface="+mn-lt"/>
              </a:rPr>
              <a:t>Sexual harassment </a:t>
            </a:r>
            <a:r>
              <a:rPr lang="en-US" sz="1200" b="0" i="0" u="none" strike="noStrike" baseline="0" dirty="0">
                <a:solidFill>
                  <a:srgbClr val="000000"/>
                </a:solidFill>
                <a:latin typeface="+mn-lt"/>
              </a:rPr>
              <a:t>means conduct on the basis of sex that satisfies one or more of the following:</a:t>
            </a:r>
          </a:p>
          <a:p>
            <a:pPr algn="l"/>
            <a:r>
              <a:rPr lang="en-US" sz="1200" b="0" i="0" u="none" strike="noStrike" baseline="0" dirty="0">
                <a:solidFill>
                  <a:srgbClr val="7F7F7F"/>
                </a:solidFill>
                <a:latin typeface="+mn-lt"/>
              </a:rPr>
              <a:t>(</a:t>
            </a:r>
            <a:r>
              <a:rPr lang="en-US" sz="1200" b="0" i="0" u="none" strike="noStrike" baseline="0" dirty="0">
                <a:solidFill>
                  <a:srgbClr val="000000"/>
                </a:solidFill>
                <a:latin typeface="+mn-lt"/>
              </a:rPr>
              <a:t>1</a:t>
            </a:r>
            <a:r>
              <a:rPr lang="en-US" sz="1200" b="0" i="0" u="none" strike="noStrike" baseline="0" dirty="0">
                <a:solidFill>
                  <a:srgbClr val="7F7F7F"/>
                </a:solidFill>
                <a:latin typeface="+mn-lt"/>
              </a:rPr>
              <a:t>) </a:t>
            </a:r>
            <a:r>
              <a:rPr lang="en-US" sz="1200" b="0" i="0" u="none" strike="noStrike" baseline="0" dirty="0">
                <a:solidFill>
                  <a:srgbClr val="000000"/>
                </a:solidFill>
                <a:latin typeface="+mn-lt"/>
              </a:rPr>
              <a:t>An employee of the recipient conditioning the provision of an aid, benefit, or service of the</a:t>
            </a:r>
          </a:p>
          <a:p>
            <a:pPr algn="l"/>
            <a:r>
              <a:rPr lang="en-US" sz="1200" b="0" i="0" u="none" strike="noStrike" baseline="0" dirty="0">
                <a:solidFill>
                  <a:srgbClr val="000000"/>
                </a:solidFill>
                <a:latin typeface="+mn-lt"/>
              </a:rPr>
              <a:t>recipient on an individual's participation in unwelcome sexual conduct;</a:t>
            </a:r>
          </a:p>
          <a:p>
            <a:pPr algn="l"/>
            <a:r>
              <a:rPr lang="en-US" sz="1200" b="0" i="0" u="none" strike="noStrike" baseline="0" dirty="0">
                <a:solidFill>
                  <a:srgbClr val="7F7F7F"/>
                </a:solidFill>
                <a:latin typeface="+mn-lt"/>
              </a:rPr>
              <a:t>(</a:t>
            </a:r>
            <a:r>
              <a:rPr lang="en-US" sz="1200" b="0" i="0" u="none" strike="noStrike" baseline="0" dirty="0">
                <a:solidFill>
                  <a:srgbClr val="000000"/>
                </a:solidFill>
                <a:latin typeface="+mn-lt"/>
              </a:rPr>
              <a:t>2</a:t>
            </a:r>
            <a:r>
              <a:rPr lang="en-US" sz="1200" b="0" i="0" u="none" strike="noStrike" baseline="0" dirty="0">
                <a:solidFill>
                  <a:srgbClr val="7F7F7F"/>
                </a:solidFill>
                <a:latin typeface="+mn-lt"/>
              </a:rPr>
              <a:t>) </a:t>
            </a:r>
            <a:r>
              <a:rPr lang="en-US" sz="1200" b="0" i="0" u="none" strike="noStrike" baseline="0" dirty="0">
                <a:solidFill>
                  <a:srgbClr val="000000"/>
                </a:solidFill>
                <a:latin typeface="+mn-lt"/>
              </a:rPr>
              <a:t>Unwelcome conduct determined by a reasonable person to be so severe, pervasive, and</a:t>
            </a:r>
          </a:p>
          <a:p>
            <a:pPr algn="l"/>
            <a:r>
              <a:rPr lang="en-US" sz="1200" b="0" i="0" u="none" strike="noStrike" baseline="0" dirty="0">
                <a:solidFill>
                  <a:srgbClr val="000000"/>
                </a:solidFill>
                <a:latin typeface="+mn-lt"/>
              </a:rPr>
              <a:t>objectively offensive that it effectively denies a person equal access to the recipient's education</a:t>
            </a:r>
          </a:p>
          <a:p>
            <a:pPr algn="l"/>
            <a:r>
              <a:rPr lang="en-US" sz="1200" b="0" i="0" u="none" strike="noStrike" baseline="0" dirty="0">
                <a:solidFill>
                  <a:srgbClr val="000000"/>
                </a:solidFill>
                <a:latin typeface="+mn-lt"/>
              </a:rPr>
              <a:t>program or activity; or</a:t>
            </a:r>
          </a:p>
          <a:p>
            <a:pPr algn="l"/>
            <a:r>
              <a:rPr lang="en-US" sz="1200" b="0" i="0" u="none" strike="noStrike" baseline="0" dirty="0">
                <a:solidFill>
                  <a:srgbClr val="7F7F7F"/>
                </a:solidFill>
                <a:latin typeface="+mn-lt"/>
              </a:rPr>
              <a:t>(</a:t>
            </a:r>
            <a:r>
              <a:rPr lang="en-US" sz="1200" b="0" i="0" u="none" strike="noStrike" baseline="0" dirty="0">
                <a:solidFill>
                  <a:srgbClr val="000000"/>
                </a:solidFill>
                <a:latin typeface="+mn-lt"/>
              </a:rPr>
              <a:t>3</a:t>
            </a:r>
            <a:r>
              <a:rPr lang="en-US" sz="1200" b="0" i="0" u="none" strike="noStrike" baseline="0" dirty="0">
                <a:solidFill>
                  <a:srgbClr val="7F7F7F"/>
                </a:solidFill>
                <a:latin typeface="+mn-lt"/>
              </a:rPr>
              <a:t>) </a:t>
            </a:r>
            <a:r>
              <a:rPr lang="en-US" sz="1200" b="0" i="0" u="none" strike="noStrike" baseline="0" dirty="0">
                <a:solidFill>
                  <a:srgbClr val="000000"/>
                </a:solidFill>
                <a:latin typeface="+mn-lt"/>
              </a:rPr>
              <a:t>“Sexual assault” as defined in 20 U.S.C. 1092(f)(6)(A)(v), “dating violence” as defined in 34</a:t>
            </a:r>
          </a:p>
          <a:p>
            <a:pPr algn="l"/>
            <a:r>
              <a:rPr lang="en-US" sz="1200" b="0" i="0" u="none" strike="noStrike" baseline="0" dirty="0">
                <a:solidFill>
                  <a:srgbClr val="000000"/>
                </a:solidFill>
                <a:latin typeface="+mn-lt"/>
              </a:rPr>
              <a:t>U.S.C. 12291(a)(10), “domestic violence” as defined in 34 U.S.C. 12291(a)(8), or “stalking” as</a:t>
            </a:r>
          </a:p>
          <a:p>
            <a:pPr algn="l"/>
            <a:r>
              <a:rPr lang="en-US" sz="1200" b="0" i="0" u="none" strike="noStrike" baseline="0" dirty="0">
                <a:solidFill>
                  <a:srgbClr val="000000"/>
                </a:solidFill>
                <a:latin typeface="+mn-lt"/>
              </a:rPr>
              <a:t>defined in 34 U.S.C. 12291(a)(30).</a:t>
            </a:r>
            <a:endParaRPr lang="en-US" dirty="0">
              <a:latin typeface="+mn-lt"/>
            </a:endParaRPr>
          </a:p>
          <a:p>
            <a:endParaRPr lang="en-US" dirty="0"/>
          </a:p>
        </p:txBody>
      </p:sp>
      <p:sp>
        <p:nvSpPr>
          <p:cNvPr id="4" name="Slide Number Placeholder 3"/>
          <p:cNvSpPr>
            <a:spLocks noGrp="1"/>
          </p:cNvSpPr>
          <p:nvPr>
            <p:ph type="sldNum" sz="quarter" idx="5"/>
          </p:nvPr>
        </p:nvSpPr>
        <p:spPr/>
        <p:txBody>
          <a:bodyPr/>
          <a:lstStyle/>
          <a:p>
            <a:fld id="{04464EDD-6972-4376-B2FD-985013511A4F}" type="slidenum">
              <a:rPr lang="en-US" smtClean="0"/>
              <a:t>8</a:t>
            </a:fld>
            <a:endParaRPr lang="en-US"/>
          </a:p>
        </p:txBody>
      </p:sp>
    </p:spTree>
    <p:extLst>
      <p:ext uri="{BB962C8B-B14F-4D97-AF65-F5344CB8AC3E}">
        <p14:creationId xmlns:p14="http://schemas.microsoft.com/office/powerpoint/2010/main" val="4276745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solidFill>
                  <a:srgbClr val="000000"/>
                </a:solidFill>
                <a:latin typeface="+mn-lt"/>
              </a:rPr>
              <a:t>Bullying and harassment of a student by his or her peers, based on disability </a:t>
            </a:r>
          </a:p>
          <a:p>
            <a:pPr algn="l"/>
            <a:r>
              <a:rPr lang="en-US" sz="1200" b="0" i="0" u="none" strike="noStrike" baseline="0" dirty="0">
                <a:solidFill>
                  <a:srgbClr val="000000"/>
                </a:solidFill>
                <a:latin typeface="+mn-lt"/>
              </a:rPr>
              <a:t>can be serious enough to deny or limit a student’s ability to participate in or benefit from the school’s education programs and activities, may deny a student equal educational opportunities.</a:t>
            </a:r>
          </a:p>
          <a:p>
            <a:pPr algn="l"/>
            <a:r>
              <a:rPr lang="en-US" sz="1200" b="0" i="0" u="none" strike="noStrike" baseline="0" dirty="0">
                <a:solidFill>
                  <a:srgbClr val="000000"/>
                </a:solidFill>
                <a:latin typeface="+mn-lt"/>
              </a:rPr>
              <a:t>Parent and Educator Resource Guide to Section 504 (2016)</a:t>
            </a:r>
          </a:p>
          <a:p>
            <a:pPr algn="l"/>
            <a:endParaRPr lang="en-US" sz="1200" b="0" i="0" u="none" strike="noStrike" baseline="0" dirty="0">
              <a:solidFill>
                <a:srgbClr val="000000"/>
              </a:solidFill>
              <a:latin typeface="+mn-lt"/>
            </a:endParaRPr>
          </a:p>
          <a:p>
            <a:pPr algn="l"/>
            <a:r>
              <a:rPr lang="en-US" sz="1200" b="0" i="0" u="none" strike="noStrike" baseline="0" dirty="0">
                <a:solidFill>
                  <a:srgbClr val="000000"/>
                </a:solidFill>
                <a:latin typeface="+mn-lt"/>
              </a:rPr>
              <a:t>When a school knows or should know of bullying conduct based on a student’s disability, it must take immediate and appropriate action to investigate or otherwise determine what occurred.17 If a school’s investigation reveals that bullying based on disability created a hostile environment—i.e., the conduct was sufficiently serious to interfere with or limit a student’s ability to participate in or benefit from the services, activities, or opportunities offered by a school—the school must take prompt and effective steps reasonably calculated to end the bullying, eliminate the hostile environment, prevent it from recurring, and, as appropriate, remedy its effects. Therefore, OCR would find a disability-based harassment violation under Section 504 and Title II</a:t>
            </a:r>
          </a:p>
          <a:p>
            <a:pPr algn="l"/>
            <a:r>
              <a:rPr lang="en-US" sz="1200" b="0" i="0" u="none" strike="noStrike" baseline="0" dirty="0">
                <a:solidFill>
                  <a:srgbClr val="000000"/>
                </a:solidFill>
                <a:latin typeface="+mn-lt"/>
              </a:rPr>
              <a:t>Dear Colleague Letter: Responding to Bullying of Students with Disabilities (2014)</a:t>
            </a:r>
          </a:p>
          <a:p>
            <a:pPr algn="l"/>
            <a:endParaRPr lang="en-US" sz="1200" dirty="0">
              <a:latin typeface="+mn-lt"/>
            </a:endParaRPr>
          </a:p>
          <a:p>
            <a:pPr algn="l"/>
            <a:r>
              <a:rPr lang="en-US" sz="1200" b="0" i="0" dirty="0">
                <a:solidFill>
                  <a:srgbClr val="030A13"/>
                </a:solidFill>
                <a:effectLst/>
                <a:latin typeface="+mn-lt"/>
              </a:rPr>
              <a:t>The civil rights laws enforced by the U.S. Department of Education’s Office for Civil Rights (OCR) protect all students, regardless of religious identity, from discrimination on the basis of race, color, national origin, sex, disability, and age. (None of the laws that OCR enforces expressly address religious discrimination. However, Title VI of the Civil Rights Act of 1964 (Title VI) protects students of any religion from discrimination, including harassment, based on a student’s actual or perceived: shared ancestry or ethnic characteristics, or citizenship or residency in a country with a dominant religion or distinct religious identity.</a:t>
            </a:r>
          </a:p>
          <a:p>
            <a:pPr algn="l"/>
            <a:endParaRPr lang="en-US" sz="1200" b="0" i="0" dirty="0">
              <a:solidFill>
                <a:srgbClr val="030A13"/>
              </a:solidFill>
              <a:effectLst/>
              <a:latin typeface="+mn-lt"/>
            </a:endParaRPr>
          </a:p>
          <a:p>
            <a:pPr algn="l"/>
            <a:r>
              <a:rPr lang="en-US" sz="1200" b="0" i="0" dirty="0">
                <a:solidFill>
                  <a:srgbClr val="030A13"/>
                </a:solidFill>
                <a:effectLst/>
                <a:latin typeface="+mn-lt"/>
              </a:rPr>
              <a:t>For example, OCR can investigate complaints that students were subjected to ethnic or ancestral slurs; harassed for how they look, dress, or speak in ways linked to ethnicity or ancestry (e.g. skin color, religious attire, language spoken); or stereotyped based on perceived shared ancestral or ethnic characteristics. Hindu, Jewish, Muslim, and Sikh students are examples of individuals who may be harassed for being viewed as part of a group that exhibits both ethnic and religious characteristics.</a:t>
            </a:r>
          </a:p>
          <a:p>
            <a:r>
              <a:rPr lang="en-US" sz="1200" b="0" i="0" dirty="0">
                <a:solidFill>
                  <a:srgbClr val="004285"/>
                </a:solidFill>
                <a:effectLst/>
                <a:latin typeface="+mn-lt"/>
              </a:rPr>
              <a:t>Shared Ancestry or Ethnic Characteristics (2023) https://www2.ed.gov/about/offices/list/ocr/sharedancestry.html</a:t>
            </a:r>
            <a:endParaRPr lang="en-US" sz="1200" dirty="0">
              <a:latin typeface="+mn-lt"/>
            </a:endParaRPr>
          </a:p>
          <a:p>
            <a:pPr algn="l"/>
            <a:endParaRPr lang="en-US" sz="1200" b="0" i="0" u="none" strike="noStrike" baseline="0" dirty="0">
              <a:solidFill>
                <a:srgbClr val="000000"/>
              </a:solidFill>
              <a:latin typeface="+mn-lt"/>
            </a:endParaRPr>
          </a:p>
          <a:p>
            <a:endParaRPr lang="en-US" dirty="0"/>
          </a:p>
        </p:txBody>
      </p:sp>
      <p:sp>
        <p:nvSpPr>
          <p:cNvPr id="4" name="Slide Number Placeholder 3"/>
          <p:cNvSpPr>
            <a:spLocks noGrp="1"/>
          </p:cNvSpPr>
          <p:nvPr>
            <p:ph type="sldNum" sz="quarter" idx="5"/>
          </p:nvPr>
        </p:nvSpPr>
        <p:spPr/>
        <p:txBody>
          <a:bodyPr/>
          <a:lstStyle/>
          <a:p>
            <a:fld id="{D0B7B5BA-CA21-403C-A149-8F612CD6DCC3}" type="slidenum">
              <a:rPr lang="en-US" smtClean="0"/>
              <a:t>9</a:t>
            </a:fld>
            <a:endParaRPr lang="en-US"/>
          </a:p>
        </p:txBody>
      </p:sp>
    </p:spTree>
    <p:extLst>
      <p:ext uri="{BB962C8B-B14F-4D97-AF65-F5344CB8AC3E}">
        <p14:creationId xmlns:p14="http://schemas.microsoft.com/office/powerpoint/2010/main" val="77688777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svg"/><Relationship Id="rId7" Type="http://schemas.openxmlformats.org/officeDocument/2006/relationships/image" Target="../media/image4.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customXml" Target="../ink/ink1.xml"/><Relationship Id="rId9" Type="http://schemas.openxmlformats.org/officeDocument/2006/relationships/image" Target="../media/image6.sv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sv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2.sv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15.svg"/><Relationship Id="rId4" Type="http://schemas.openxmlformats.org/officeDocument/2006/relationships/image" Target="../media/image1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9.emf"/><Relationship Id="rId1" Type="http://schemas.openxmlformats.org/officeDocument/2006/relationships/slideMaster" Target="../slideMasters/slideMaster1.xml"/><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9.emf"/><Relationship Id="rId5" Type="http://schemas.openxmlformats.org/officeDocument/2006/relationships/image" Target="../media/image21.svg"/><Relationship Id="rId4" Type="http://schemas.openxmlformats.org/officeDocument/2006/relationships/image" Target="../media/image20.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9.emf"/><Relationship Id="rId5" Type="http://schemas.openxmlformats.org/officeDocument/2006/relationships/image" Target="../media/image21.svg"/><Relationship Id="rId4" Type="http://schemas.openxmlformats.org/officeDocument/2006/relationships/image" Target="../media/image20.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9.emf"/><Relationship Id="rId5" Type="http://schemas.openxmlformats.org/officeDocument/2006/relationships/image" Target="../media/image21.svg"/><Relationship Id="rId4" Type="http://schemas.openxmlformats.org/officeDocument/2006/relationships/image" Target="../media/image20.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22.png"/><Relationship Id="rId1" Type="http://schemas.openxmlformats.org/officeDocument/2006/relationships/slideMaster" Target="../slideMasters/slideMaster1.xml"/><Relationship Id="rId5" Type="http://schemas.openxmlformats.org/officeDocument/2006/relationships/image" Target="../media/image24.svg"/><Relationship Id="rId4" Type="http://schemas.openxmlformats.org/officeDocument/2006/relationships/image" Target="../media/image2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DF69CEA-937C-E73A-53B0-649F1AB84768}"/>
              </a:ext>
            </a:extLst>
          </p:cNvPr>
          <p:cNvSpPr/>
          <p:nvPr userDrawn="1"/>
        </p:nvSpPr>
        <p:spPr>
          <a:xfrm>
            <a:off x="-174922" y="0"/>
            <a:ext cx="1254184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6" name="Graphic 5" descr="Western Educational Equity Assistance Center logo&#10;">
            <a:extLst>
              <a:ext uri="{FF2B5EF4-FFF2-40B4-BE49-F238E27FC236}">
                <a16:creationId xmlns:a16="http://schemas.microsoft.com/office/drawing/2014/main" id="{EA953FCC-596E-73B8-C871-066903CFC19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30174" y="550332"/>
            <a:ext cx="3788529" cy="927575"/>
          </a:xfrm>
          <a:prstGeom prst="rect">
            <a:avLst/>
          </a:prstGeom>
        </p:spPr>
      </p:pic>
      <p:sp>
        <p:nvSpPr>
          <p:cNvPr id="2" name="Title 1">
            <a:extLst>
              <a:ext uri="{FF2B5EF4-FFF2-40B4-BE49-F238E27FC236}">
                <a16:creationId xmlns:a16="http://schemas.microsoft.com/office/drawing/2014/main" id="{3C3B80F9-C568-F4FB-8BC2-EBD5DD413787}"/>
              </a:ext>
            </a:extLst>
          </p:cNvPr>
          <p:cNvSpPr>
            <a:spLocks noGrp="1"/>
          </p:cNvSpPr>
          <p:nvPr>
            <p:ph type="ctrTitle"/>
          </p:nvPr>
        </p:nvSpPr>
        <p:spPr>
          <a:xfrm>
            <a:off x="5768553" y="1992002"/>
            <a:ext cx="5696458" cy="2175192"/>
          </a:xfrm>
        </p:spPr>
        <p:txBody>
          <a:bodyPr anchor="b">
            <a:noAutofit/>
          </a:bodyPr>
          <a:lstStyle>
            <a:lvl1pPr algn="l">
              <a:defRPr sz="6000" b="1">
                <a:solidFill>
                  <a:schemeClr val="accent1"/>
                </a:solidFill>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7DC97F02-F27A-68B6-B93F-D7A96C9CCD96}"/>
              </a:ext>
            </a:extLst>
          </p:cNvPr>
          <p:cNvSpPr>
            <a:spLocks noGrp="1"/>
          </p:cNvSpPr>
          <p:nvPr>
            <p:ph type="subTitle" idx="1"/>
          </p:nvPr>
        </p:nvSpPr>
        <p:spPr>
          <a:xfrm>
            <a:off x="5768553" y="4922475"/>
            <a:ext cx="6602822" cy="1043469"/>
          </a:xfrm>
        </p:spPr>
        <p:txBody>
          <a:bodyPr>
            <a:noAutofit/>
          </a:bodyPr>
          <a:lstStyle>
            <a:lvl1pPr marL="0" indent="0" algn="l">
              <a:lnSpc>
                <a:spcPct val="110000"/>
              </a:lnSpc>
              <a:buNone/>
              <a:defRPr sz="1800" b="0">
                <a:solidFill>
                  <a:schemeClr val="bg1"/>
                </a:solidFill>
                <a:latin typeface="Franklin Gothic Medium" panose="020B06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31" name="Straight Connector 30">
            <a:extLst>
              <a:ext uri="{FF2B5EF4-FFF2-40B4-BE49-F238E27FC236}">
                <a16:creationId xmlns:a16="http://schemas.microsoft.com/office/drawing/2014/main" id="{8FA7508C-0C34-5FDB-6E86-FB6DCDD79103}"/>
              </a:ext>
            </a:extLst>
          </p:cNvPr>
          <p:cNvCxnSpPr>
            <a:cxnSpLocks/>
          </p:cNvCxnSpPr>
          <p:nvPr userDrawn="1"/>
        </p:nvCxnSpPr>
        <p:spPr>
          <a:xfrm>
            <a:off x="5764099" y="4608070"/>
            <a:ext cx="660282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4">
            <p14:nvContentPartPr>
              <p14:cNvPr id="14" name="Ink 13">
                <a:extLst>
                  <a:ext uri="{FF2B5EF4-FFF2-40B4-BE49-F238E27FC236}">
                    <a16:creationId xmlns:a16="http://schemas.microsoft.com/office/drawing/2014/main" id="{49578897-BB2D-18AC-EE46-F6FADB96F138}"/>
                  </a:ext>
                </a:extLst>
              </p14:cNvPr>
              <p14:cNvContentPartPr/>
              <p14:nvPr userDrawn="1"/>
            </p14:nvContentPartPr>
            <p14:xfrm>
              <a:off x="1219030" y="2481811"/>
              <a:ext cx="1800" cy="1800"/>
            </p14:xfrm>
          </p:contentPart>
        </mc:Choice>
        <mc:Fallback xmlns="">
          <p:pic>
            <p:nvPicPr>
              <p:cNvPr id="14" name="Ink 13">
                <a:extLst>
                  <a:ext uri="{FF2B5EF4-FFF2-40B4-BE49-F238E27FC236}">
                    <a16:creationId xmlns:a16="http://schemas.microsoft.com/office/drawing/2014/main" id="{49578897-BB2D-18AC-EE46-F6FADB96F138}"/>
                  </a:ext>
                </a:extLst>
              </p:cNvPr>
              <p:cNvPicPr/>
              <p:nvPr/>
            </p:nvPicPr>
            <p:blipFill>
              <a:blip r:embed="rId5"/>
              <a:stretch>
                <a:fillRect/>
              </a:stretch>
            </p:blipFill>
            <p:spPr>
              <a:xfrm>
                <a:off x="1210390" y="2472811"/>
                <a:ext cx="19440" cy="19440"/>
              </a:xfrm>
              <a:prstGeom prst="rect">
                <a:avLst/>
              </a:prstGeom>
            </p:spPr>
          </p:pic>
        </mc:Fallback>
      </mc:AlternateContent>
      <p:pic>
        <p:nvPicPr>
          <p:cNvPr id="9" name="Graphic 8">
            <a:extLst>
              <a:ext uri="{FF2B5EF4-FFF2-40B4-BE49-F238E27FC236}">
                <a16:creationId xmlns:a16="http://schemas.microsoft.com/office/drawing/2014/main" id="{B259D4A5-3CA4-9214-46C5-D7332C9AA854}"/>
              </a:ext>
              <a:ext uri="{C183D7F6-B498-43B3-948B-1728B52AA6E4}">
                <adec:decorative xmlns:adec="http://schemas.microsoft.com/office/drawing/2017/decorative" val="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916266">
            <a:off x="-473944" y="2419350"/>
            <a:ext cx="7577542" cy="3198452"/>
          </a:xfrm>
          <a:prstGeom prst="rect">
            <a:avLst/>
          </a:prstGeom>
        </p:spPr>
      </p:pic>
      <p:pic>
        <p:nvPicPr>
          <p:cNvPr id="8" name="Graphic 7">
            <a:extLst>
              <a:ext uri="{FF2B5EF4-FFF2-40B4-BE49-F238E27FC236}">
                <a16:creationId xmlns:a16="http://schemas.microsoft.com/office/drawing/2014/main" id="{6AEEC6C9-A9AD-77AA-7ACC-402D030EAE46}"/>
              </a:ext>
              <a:ext uri="{C183D7F6-B498-43B3-948B-1728B52AA6E4}">
                <adec:decorative xmlns:adec="http://schemas.microsoft.com/office/drawing/2017/decorative" val="1"/>
              </a:ext>
            </a:extLst>
          </p:cNvPr>
          <p:cNvPicPr>
            <a:picLocks noChangeAspect="1"/>
          </p:cNvPicPr>
          <p:nvPr userDrawn="1"/>
        </p:nvPicPr>
        <p:blipFill rotWithShape="1">
          <a:blip r:embed="rId8">
            <a:extLst>
              <a:ext uri="{96DAC541-7B7A-43D3-8B79-37D633B846F1}">
                <asvg:svgBlip xmlns:asvg="http://schemas.microsoft.com/office/drawing/2016/SVG/main" r:embed="rId9"/>
              </a:ext>
            </a:extLst>
          </a:blip>
          <a:srcRect r="2536" b="11826"/>
          <a:stretch/>
        </p:blipFill>
        <p:spPr>
          <a:xfrm flipH="1">
            <a:off x="-179377" y="3943543"/>
            <a:ext cx="6393505" cy="2914458"/>
          </a:xfrm>
          <a:prstGeom prst="rect">
            <a:avLst/>
          </a:prstGeom>
        </p:spPr>
      </p:pic>
      <p:pic>
        <p:nvPicPr>
          <p:cNvPr id="10" name="Graphic 9">
            <a:extLst>
              <a:ext uri="{FF2B5EF4-FFF2-40B4-BE49-F238E27FC236}">
                <a16:creationId xmlns:a16="http://schemas.microsoft.com/office/drawing/2014/main" id="{6960A65A-315C-7832-9526-7C1D6750802D}"/>
              </a:ext>
              <a:ext uri="{C183D7F6-B498-43B3-948B-1728B52AA6E4}">
                <adec:decorative xmlns:adec="http://schemas.microsoft.com/office/drawing/2017/decorative" val="1"/>
              </a:ext>
            </a:extLst>
          </p:cNvPr>
          <p:cNvPicPr>
            <a:picLocks noChangeAspect="1"/>
          </p:cNvPicPr>
          <p:nvPr userDrawn="1"/>
        </p:nvPicPr>
        <p:blipFill rotWithShape="1">
          <a:blip r:embed="rId8">
            <a:extLst>
              <a:ext uri="{96DAC541-7B7A-43D3-8B79-37D633B846F1}">
                <asvg:svgBlip xmlns:asvg="http://schemas.microsoft.com/office/drawing/2016/SVG/main" r:embed="rId9"/>
              </a:ext>
            </a:extLst>
          </a:blip>
          <a:srcRect r="12370" b="42477"/>
          <a:stretch/>
        </p:blipFill>
        <p:spPr>
          <a:xfrm flipV="1">
            <a:off x="6146088" y="-1"/>
            <a:ext cx="6220833" cy="2057610"/>
          </a:xfrm>
          <a:prstGeom prst="rect">
            <a:avLst/>
          </a:prstGeom>
        </p:spPr>
      </p:pic>
    </p:spTree>
    <p:extLst>
      <p:ext uri="{BB962C8B-B14F-4D97-AF65-F5344CB8AC3E}">
        <p14:creationId xmlns:p14="http://schemas.microsoft.com/office/powerpoint/2010/main" val="1100554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Intro">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6EB96F86-4D83-5CD8-CD4C-BD30D4247037}"/>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638800" y="3556000"/>
            <a:ext cx="6553200" cy="3302000"/>
          </a:xfrm>
          <a:prstGeom prst="rect">
            <a:avLst/>
          </a:prstGeom>
        </p:spPr>
      </p:pic>
      <p:sp>
        <p:nvSpPr>
          <p:cNvPr id="2" name="Title 1">
            <a:extLst>
              <a:ext uri="{FF2B5EF4-FFF2-40B4-BE49-F238E27FC236}">
                <a16:creationId xmlns:a16="http://schemas.microsoft.com/office/drawing/2014/main" id="{9B7FC842-5C74-3443-4F51-1FBDCADFD45B}"/>
              </a:ext>
            </a:extLst>
          </p:cNvPr>
          <p:cNvSpPr>
            <a:spLocks noGrp="1"/>
          </p:cNvSpPr>
          <p:nvPr>
            <p:ph type="title"/>
          </p:nvPr>
        </p:nvSpPr>
        <p:spPr>
          <a:xfrm>
            <a:off x="1040637" y="1350335"/>
            <a:ext cx="6890365" cy="2078666"/>
          </a:xfrm>
        </p:spPr>
        <p:txBody>
          <a:bodyPr anchor="b">
            <a:normAutofit/>
          </a:bodyPr>
          <a:lstStyle>
            <a:lvl1pPr>
              <a:defRPr sz="4500" b="1">
                <a:solidFill>
                  <a:schemeClr val="tx1"/>
                </a:solidFill>
                <a:latin typeface="Franklin Gothic Medium" panose="020B06030201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EAA95334-2BFD-4F93-CF58-FAC22ED5C98C}"/>
              </a:ext>
            </a:extLst>
          </p:cNvPr>
          <p:cNvSpPr>
            <a:spLocks noGrp="1"/>
          </p:cNvSpPr>
          <p:nvPr>
            <p:ph type="body" idx="1"/>
          </p:nvPr>
        </p:nvSpPr>
        <p:spPr>
          <a:xfrm>
            <a:off x="1034893" y="3902150"/>
            <a:ext cx="6896109" cy="642354"/>
          </a:xfrm>
        </p:spPr>
        <p:txBody>
          <a:bodyPr/>
          <a:lstStyle>
            <a:lvl1pPr marL="0" indent="0">
              <a:buNone/>
              <a:defRPr sz="2400">
                <a:solidFill>
                  <a:schemeClr val="accent4"/>
                </a:solidFill>
                <a:latin typeface="Franklin Gothic Medium" panose="020B06030201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6" name="Slide Number Placeholder 5">
            <a:extLst>
              <a:ext uri="{FF2B5EF4-FFF2-40B4-BE49-F238E27FC236}">
                <a16:creationId xmlns:a16="http://schemas.microsoft.com/office/drawing/2014/main" id="{6619C19F-B7EF-6250-69AB-15AF0C594746}"/>
              </a:ext>
            </a:extLst>
          </p:cNvPr>
          <p:cNvSpPr>
            <a:spLocks noGrp="1"/>
          </p:cNvSpPr>
          <p:nvPr>
            <p:ph type="sldNum" sz="quarter" idx="12"/>
          </p:nvPr>
        </p:nvSpPr>
        <p:spPr>
          <a:xfrm>
            <a:off x="8610600" y="6356350"/>
            <a:ext cx="2743200" cy="365125"/>
          </a:xfrm>
        </p:spPr>
        <p:txBody>
          <a:bodyPr/>
          <a:lstStyle>
            <a:lvl1pPr algn="r">
              <a:defRPr>
                <a:solidFill>
                  <a:schemeClr val="bg1"/>
                </a:solidFill>
                <a:latin typeface="Helvetica" pitchFamily="2" charset="0"/>
              </a:defRPr>
            </a:lvl1pPr>
          </a:lstStyle>
          <a:p>
            <a:fld id="{7EFD9087-D8F8-BB4C-9D46-8B66A684035D}" type="slidenum">
              <a:rPr lang="en-US" smtClean="0"/>
              <a:pPr/>
              <a:t>‹#›</a:t>
            </a:fld>
            <a:endParaRPr lang="en-US" dirty="0"/>
          </a:p>
        </p:txBody>
      </p:sp>
      <p:cxnSp>
        <p:nvCxnSpPr>
          <p:cNvPr id="24" name="Straight Connector 23">
            <a:extLst>
              <a:ext uri="{FF2B5EF4-FFF2-40B4-BE49-F238E27FC236}">
                <a16:creationId xmlns:a16="http://schemas.microsoft.com/office/drawing/2014/main" id="{6DDA1D7C-650C-8C3F-0FC7-2D3A97467D6B}"/>
              </a:ext>
              <a:ext uri="{C183D7F6-B498-43B3-948B-1728B52AA6E4}">
                <adec:decorative xmlns:adec="http://schemas.microsoft.com/office/drawing/2017/decorative" val="1"/>
              </a:ext>
            </a:extLst>
          </p:cNvPr>
          <p:cNvCxnSpPr>
            <a:cxnSpLocks/>
          </p:cNvCxnSpPr>
          <p:nvPr userDrawn="1"/>
        </p:nvCxnSpPr>
        <p:spPr>
          <a:xfrm>
            <a:off x="-1" y="3609847"/>
            <a:ext cx="793100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pic>
        <p:nvPicPr>
          <p:cNvPr id="5" name="Picture 4" descr="Western Educational Equity Assistance Center logo">
            <a:extLst>
              <a:ext uri="{FF2B5EF4-FFF2-40B4-BE49-F238E27FC236}">
                <a16:creationId xmlns:a16="http://schemas.microsoft.com/office/drawing/2014/main" id="{99E8DC0D-4C68-FDFA-9AE2-4B67B1D0D124}"/>
              </a:ext>
            </a:extLst>
          </p:cNvPr>
          <p:cNvPicPr>
            <a:picLocks noChangeAspect="1"/>
          </p:cNvPicPr>
          <p:nvPr userDrawn="1"/>
        </p:nvPicPr>
        <p:blipFill>
          <a:blip r:embed="rId4"/>
          <a:stretch>
            <a:fillRect/>
          </a:stretch>
        </p:blipFill>
        <p:spPr>
          <a:xfrm>
            <a:off x="7990197" y="550333"/>
            <a:ext cx="3751709" cy="927575"/>
          </a:xfrm>
          <a:prstGeom prst="rect">
            <a:avLst/>
          </a:prstGeom>
        </p:spPr>
      </p:pic>
      <p:pic>
        <p:nvPicPr>
          <p:cNvPr id="9" name="Graphic 8">
            <a:extLst>
              <a:ext uri="{FF2B5EF4-FFF2-40B4-BE49-F238E27FC236}">
                <a16:creationId xmlns:a16="http://schemas.microsoft.com/office/drawing/2014/main" id="{70A2296B-3C70-7A22-EAB2-5792BE43C732}"/>
              </a:ext>
              <a:ext uri="{C183D7F6-B498-43B3-948B-1728B52AA6E4}">
                <adec:decorative xmlns:adec="http://schemas.microsoft.com/office/drawing/2017/decorative" val="1"/>
              </a:ext>
            </a:extLst>
          </p:cNvPr>
          <p:cNvPicPr>
            <a:picLocks noChangeAspect="1"/>
          </p:cNvPicPr>
          <p:nvPr userDrawn="1"/>
        </p:nvPicPr>
        <p:blipFill rotWithShape="1">
          <a:blip r:embed="rId5">
            <a:extLst>
              <a:ext uri="{96DAC541-7B7A-43D3-8B79-37D633B846F1}">
                <asvg:svgBlip xmlns:asvg="http://schemas.microsoft.com/office/drawing/2016/SVG/main" r:embed="rId6"/>
              </a:ext>
            </a:extLst>
          </a:blip>
          <a:srcRect l="790" b="9902"/>
          <a:stretch/>
        </p:blipFill>
        <p:spPr>
          <a:xfrm>
            <a:off x="-1" y="3902151"/>
            <a:ext cx="7711031" cy="2955850"/>
          </a:xfrm>
          <a:prstGeom prst="rect">
            <a:avLst/>
          </a:prstGeom>
        </p:spPr>
      </p:pic>
      <p:pic>
        <p:nvPicPr>
          <p:cNvPr id="4" name="Graphic 3">
            <a:extLst>
              <a:ext uri="{FF2B5EF4-FFF2-40B4-BE49-F238E27FC236}">
                <a16:creationId xmlns:a16="http://schemas.microsoft.com/office/drawing/2014/main" id="{B999D120-AB06-BADE-7F27-81C299E04A6B}"/>
              </a:ext>
              <a:ext uri="{C183D7F6-B498-43B3-948B-1728B52AA6E4}">
                <adec:decorative xmlns:adec="http://schemas.microsoft.com/office/drawing/2017/decorative" val="1"/>
              </a:ext>
            </a:extLst>
          </p:cNvPr>
          <p:cNvPicPr>
            <a:picLocks noChangeAspect="1"/>
          </p:cNvPicPr>
          <p:nvPr userDrawn="1"/>
        </p:nvPicPr>
        <p:blipFill rotWithShape="1">
          <a:blip r:embed="rId7">
            <a:extLst>
              <a:ext uri="{96DAC541-7B7A-43D3-8B79-37D633B846F1}">
                <asvg:svgBlip xmlns:asvg="http://schemas.microsoft.com/office/drawing/2016/SVG/main" r:embed="rId8"/>
              </a:ext>
            </a:extLst>
          </a:blip>
          <a:srcRect l="3206" t="70288"/>
          <a:stretch/>
        </p:blipFill>
        <p:spPr>
          <a:xfrm>
            <a:off x="0" y="0"/>
            <a:ext cx="7523258" cy="950464"/>
          </a:xfrm>
          <a:prstGeom prst="rect">
            <a:avLst/>
          </a:prstGeom>
        </p:spPr>
      </p:pic>
    </p:spTree>
    <p:extLst>
      <p:ext uri="{BB962C8B-B14F-4D97-AF65-F5344CB8AC3E}">
        <p14:creationId xmlns:p14="http://schemas.microsoft.com/office/powerpoint/2010/main" val="2168673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Bold Text/Quot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4AE65E4-89FB-2394-533C-7FC651252651}"/>
              </a:ext>
            </a:extLst>
          </p:cNvPr>
          <p:cNvSpPr/>
          <p:nvPr userDrawn="1"/>
        </p:nvSpPr>
        <p:spPr>
          <a:xfrm>
            <a:off x="-174922" y="0"/>
            <a:ext cx="12541843"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9" name="Graphic 8">
            <a:extLst>
              <a:ext uri="{FF2B5EF4-FFF2-40B4-BE49-F238E27FC236}">
                <a16:creationId xmlns:a16="http://schemas.microsoft.com/office/drawing/2014/main" id="{EF406075-88C8-DADE-B8BB-2EA6C8E90AF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flipH="1">
            <a:off x="-174922" y="3556000"/>
            <a:ext cx="5813722" cy="3302000"/>
          </a:xfrm>
          <a:prstGeom prst="rect">
            <a:avLst/>
          </a:prstGeom>
        </p:spPr>
      </p:pic>
      <p:sp>
        <p:nvSpPr>
          <p:cNvPr id="5" name="Slide Number Placeholder 4">
            <a:extLst>
              <a:ext uri="{FF2B5EF4-FFF2-40B4-BE49-F238E27FC236}">
                <a16:creationId xmlns:a16="http://schemas.microsoft.com/office/drawing/2014/main" id="{80113D94-E1D8-2F6F-46F5-59AF62DB022B}"/>
              </a:ext>
            </a:extLst>
          </p:cNvPr>
          <p:cNvSpPr>
            <a:spLocks noGrp="1"/>
          </p:cNvSpPr>
          <p:nvPr>
            <p:ph type="sldNum" sz="quarter" idx="12"/>
          </p:nvPr>
        </p:nvSpPr>
        <p:spPr/>
        <p:txBody>
          <a:bodyPr/>
          <a:lstStyle>
            <a:lvl1pPr>
              <a:defRPr>
                <a:solidFill>
                  <a:schemeClr val="bg1"/>
                </a:solidFill>
              </a:defRPr>
            </a:lvl1pPr>
          </a:lstStyle>
          <a:p>
            <a:fld id="{7EFD9087-D8F8-BB4C-9D46-8B66A684035D}" type="slidenum">
              <a:rPr lang="en-US" smtClean="0"/>
              <a:pPr/>
              <a:t>‹#›</a:t>
            </a:fld>
            <a:endParaRPr lang="en-US" dirty="0"/>
          </a:p>
        </p:txBody>
      </p:sp>
      <p:pic>
        <p:nvPicPr>
          <p:cNvPr id="7" name="Graphic 6">
            <a:extLst>
              <a:ext uri="{FF2B5EF4-FFF2-40B4-BE49-F238E27FC236}">
                <a16:creationId xmlns:a16="http://schemas.microsoft.com/office/drawing/2014/main" id="{57C32170-FDCA-A3B5-3B1D-0685162656BD}"/>
              </a:ext>
              <a:ext uri="{C183D7F6-B498-43B3-948B-1728B52AA6E4}">
                <adec:decorative xmlns:adec="http://schemas.microsoft.com/office/drawing/2017/decorative" val="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418545" y="3946461"/>
            <a:ext cx="7772400" cy="2911539"/>
          </a:xfrm>
          <a:prstGeom prst="rect">
            <a:avLst/>
          </a:prstGeom>
        </p:spPr>
      </p:pic>
      <p:pic>
        <p:nvPicPr>
          <p:cNvPr id="8" name="Graphic 7" descr="Western Educational Equity Assistance Center logo&#10;">
            <a:extLst>
              <a:ext uri="{FF2B5EF4-FFF2-40B4-BE49-F238E27FC236}">
                <a16:creationId xmlns:a16="http://schemas.microsoft.com/office/drawing/2014/main" id="{E40F421C-7643-AB16-0E7B-D17472A7EE16}"/>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630174" y="550332"/>
            <a:ext cx="3788529" cy="927575"/>
          </a:xfrm>
          <a:prstGeom prst="rect">
            <a:avLst/>
          </a:prstGeom>
        </p:spPr>
      </p:pic>
      <p:pic>
        <p:nvPicPr>
          <p:cNvPr id="10" name="Graphic 9">
            <a:extLst>
              <a:ext uri="{FF2B5EF4-FFF2-40B4-BE49-F238E27FC236}">
                <a16:creationId xmlns:a16="http://schemas.microsoft.com/office/drawing/2014/main" id="{C9BEFDC5-6CBB-8E4A-57B1-4FEED9C429C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flipH="1">
            <a:off x="8120157" y="0"/>
            <a:ext cx="4246764" cy="2412020"/>
          </a:xfrm>
          <a:prstGeom prst="rect">
            <a:avLst/>
          </a:prstGeom>
        </p:spPr>
      </p:pic>
      <p:sp>
        <p:nvSpPr>
          <p:cNvPr id="2" name="Title 1">
            <a:extLst>
              <a:ext uri="{FF2B5EF4-FFF2-40B4-BE49-F238E27FC236}">
                <a16:creationId xmlns:a16="http://schemas.microsoft.com/office/drawing/2014/main" id="{26EDC79E-7626-E394-98A8-91C4F782EF09}"/>
              </a:ext>
            </a:extLst>
          </p:cNvPr>
          <p:cNvSpPr>
            <a:spLocks noGrp="1"/>
          </p:cNvSpPr>
          <p:nvPr>
            <p:ph type="title"/>
          </p:nvPr>
        </p:nvSpPr>
        <p:spPr>
          <a:xfrm>
            <a:off x="5497651" y="1800862"/>
            <a:ext cx="6328180" cy="4487982"/>
          </a:xfrm>
        </p:spPr>
        <p:txBody>
          <a:bodyPr>
            <a:normAutofit/>
          </a:bodyPr>
          <a:lstStyle>
            <a:lvl1pPr algn="l">
              <a:defRPr sz="7500" b="1">
                <a:solidFill>
                  <a:schemeClr val="bg1"/>
                </a:solidFill>
                <a:latin typeface="Franklin Gothic Medium" panose="020B0603020102020204" pitchFamily="34" charset="0"/>
              </a:defRPr>
            </a:lvl1pPr>
          </a:lstStyle>
          <a:p>
            <a:r>
              <a:rPr lang="en-US" dirty="0"/>
              <a:t>Click to edit Master title style</a:t>
            </a:r>
          </a:p>
        </p:txBody>
      </p:sp>
    </p:spTree>
    <p:extLst>
      <p:ext uri="{BB962C8B-B14F-4D97-AF65-F5344CB8AC3E}">
        <p14:creationId xmlns:p14="http://schemas.microsoft.com/office/powerpoint/2010/main" val="157213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ld Header Slide">
    <p:spTree>
      <p:nvGrpSpPr>
        <p:cNvPr id="1" name=""/>
        <p:cNvGrpSpPr/>
        <p:nvPr/>
      </p:nvGrpSpPr>
      <p:grpSpPr>
        <a:xfrm>
          <a:off x="0" y="0"/>
          <a:ext cx="0" cy="0"/>
          <a:chOff x="0" y="0"/>
          <a:chExt cx="0" cy="0"/>
        </a:xfrm>
      </p:grpSpPr>
      <p:pic>
        <p:nvPicPr>
          <p:cNvPr id="4" name="Picture 3" descr="Western Educational Equity Assistance Center logo">
            <a:extLst>
              <a:ext uri="{FF2B5EF4-FFF2-40B4-BE49-F238E27FC236}">
                <a16:creationId xmlns:a16="http://schemas.microsoft.com/office/drawing/2014/main" id="{B7FE938D-5DC3-F011-BC83-7066867A7277}"/>
              </a:ext>
            </a:extLst>
          </p:cNvPr>
          <p:cNvPicPr>
            <a:picLocks noChangeAspect="1"/>
          </p:cNvPicPr>
          <p:nvPr userDrawn="1"/>
        </p:nvPicPr>
        <p:blipFill>
          <a:blip r:embed="rId2"/>
          <a:stretch>
            <a:fillRect/>
          </a:stretch>
        </p:blipFill>
        <p:spPr>
          <a:xfrm>
            <a:off x="7930514" y="382349"/>
            <a:ext cx="3452488" cy="853595"/>
          </a:xfrm>
          <a:prstGeom prst="rect">
            <a:avLst/>
          </a:prstGeom>
        </p:spPr>
      </p:pic>
      <p:sp>
        <p:nvSpPr>
          <p:cNvPr id="7" name="Rectangle 6">
            <a:extLst>
              <a:ext uri="{FF2B5EF4-FFF2-40B4-BE49-F238E27FC236}">
                <a16:creationId xmlns:a16="http://schemas.microsoft.com/office/drawing/2014/main" id="{52A9B337-D578-8235-7224-265642DD70DE}"/>
              </a:ext>
              <a:ext uri="{C183D7F6-B498-43B3-948B-1728B52AA6E4}">
                <adec:decorative xmlns:adec="http://schemas.microsoft.com/office/drawing/2017/decorative" val="1"/>
              </a:ext>
            </a:extLst>
          </p:cNvPr>
          <p:cNvSpPr/>
          <p:nvPr userDrawn="1"/>
        </p:nvSpPr>
        <p:spPr>
          <a:xfrm>
            <a:off x="0" y="0"/>
            <a:ext cx="480520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F2CD8C-3FC4-9DAC-ABCF-F9AEC3A66BC8}"/>
              </a:ext>
            </a:extLst>
          </p:cNvPr>
          <p:cNvSpPr>
            <a:spLocks noGrp="1"/>
          </p:cNvSpPr>
          <p:nvPr>
            <p:ph type="title"/>
          </p:nvPr>
        </p:nvSpPr>
        <p:spPr>
          <a:xfrm>
            <a:off x="474673" y="1660524"/>
            <a:ext cx="3786815" cy="3757121"/>
          </a:xfrm>
        </p:spPr>
        <p:txBody>
          <a:bodyPr anchor="t" anchorCtr="0">
            <a:noAutofit/>
          </a:bodyPr>
          <a:lstStyle>
            <a:lvl1pPr>
              <a:defRPr sz="4600" b="1">
                <a:solidFill>
                  <a:schemeClr val="accent1"/>
                </a:solidFill>
                <a:latin typeface="Franklin Gothic Medium" panose="020B06030201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33C074B8-4B25-BBD8-F69A-061FE1AFCDAF}"/>
              </a:ext>
            </a:extLst>
          </p:cNvPr>
          <p:cNvSpPr>
            <a:spLocks noGrp="1"/>
          </p:cNvSpPr>
          <p:nvPr>
            <p:ph idx="1"/>
          </p:nvPr>
        </p:nvSpPr>
        <p:spPr>
          <a:xfrm>
            <a:off x="5435601" y="1660525"/>
            <a:ext cx="5918199" cy="4351338"/>
          </a:xfrm>
        </p:spPr>
        <p:txBody>
          <a:bodyPr>
            <a:noAutofit/>
          </a:bodyPr>
          <a:lstStyle>
            <a:lvl1pPr marL="0" indent="0">
              <a:lnSpc>
                <a:spcPct val="100000"/>
              </a:lnSpc>
              <a:spcAft>
                <a:spcPts val="1600"/>
              </a:spcAft>
              <a:buNone/>
              <a:defRPr sz="2800" b="0">
                <a:solidFill>
                  <a:schemeClr val="accent4"/>
                </a:solidFill>
                <a:latin typeface="Franklin Gothic Medium" panose="020B0603020102020204" pitchFamily="34" charset="0"/>
              </a:defRPr>
            </a:lvl1pPr>
            <a:lvl2pPr marL="342900" indent="-342900">
              <a:lnSpc>
                <a:spcPct val="100000"/>
              </a:lnSpc>
              <a:spcAft>
                <a:spcPts val="700"/>
              </a:spcAft>
              <a:buFont typeface="Arial" panose="020B0604020202020204" pitchFamily="34" charset="0"/>
              <a:buChar char="•"/>
              <a:defRPr>
                <a:solidFill>
                  <a:schemeClr val="tx2"/>
                </a:solidFill>
                <a:latin typeface="Franklin Gothic Medium" panose="020B0603020102020204" pitchFamily="34" charset="0"/>
              </a:defRPr>
            </a:lvl2pPr>
            <a:lvl3pPr marL="685800">
              <a:defRPr>
                <a:solidFill>
                  <a:schemeClr val="tx2"/>
                </a:solidFill>
                <a:latin typeface="Franklin Gothic Medium" panose="020B0603020102020204" pitchFamily="34" charset="0"/>
              </a:defRPr>
            </a:lvl3pPr>
            <a:lvl4pPr marL="960120" indent="-228600">
              <a:buFont typeface="Wingdings" pitchFamily="2" charset="2"/>
              <a:buChar char="§"/>
              <a:defRPr sz="1600" b="0">
                <a:solidFill>
                  <a:schemeClr val="tx2"/>
                </a:solidFill>
                <a:latin typeface="Franklin Gothic Medium" panose="020B0603020102020204" pitchFamily="34" charset="0"/>
              </a:defRPr>
            </a:lvl4pPr>
            <a:lvl5pPr>
              <a:defRPr>
                <a:solidFill>
                  <a:schemeClr val="tx2"/>
                </a:solidFill>
                <a:latin typeface="Franklin Gothic Medium" panose="020B06030201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3E1500E9-F734-2597-A5B8-53848C7178FC}"/>
              </a:ext>
            </a:extLst>
          </p:cNvPr>
          <p:cNvSpPr>
            <a:spLocks noGrp="1"/>
          </p:cNvSpPr>
          <p:nvPr>
            <p:ph type="sldNum" sz="quarter" idx="12"/>
          </p:nvPr>
        </p:nvSpPr>
        <p:spPr/>
        <p:txBody>
          <a:bodyPr/>
          <a:lstStyle>
            <a:lvl1pPr>
              <a:defRPr>
                <a:solidFill>
                  <a:schemeClr val="accent4"/>
                </a:solidFill>
              </a:defRPr>
            </a:lvl1pPr>
          </a:lstStyle>
          <a:p>
            <a:fld id="{7EFD9087-D8F8-BB4C-9D46-8B66A684035D}" type="slidenum">
              <a:rPr lang="en-US" smtClean="0"/>
              <a:pPr/>
              <a:t>‹#›</a:t>
            </a:fld>
            <a:endParaRPr lang="en-US" dirty="0"/>
          </a:p>
        </p:txBody>
      </p:sp>
      <p:pic>
        <p:nvPicPr>
          <p:cNvPr id="23" name="Graphic 22">
            <a:extLst>
              <a:ext uri="{FF2B5EF4-FFF2-40B4-BE49-F238E27FC236}">
                <a16:creationId xmlns:a16="http://schemas.microsoft.com/office/drawing/2014/main" id="{6BDC1886-CDF0-5724-5A61-ADEBDFBA4A62}"/>
              </a:ext>
              <a:ext uri="{C183D7F6-B498-43B3-948B-1728B52AA6E4}">
                <adec:decorative xmlns:adec="http://schemas.microsoft.com/office/drawing/2017/decorative" val="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0" y="5099774"/>
            <a:ext cx="4165461" cy="1758226"/>
          </a:xfrm>
          <a:prstGeom prst="rect">
            <a:avLst/>
          </a:prstGeom>
        </p:spPr>
      </p:pic>
      <p:pic>
        <p:nvPicPr>
          <p:cNvPr id="25" name="Graphic 24">
            <a:extLst>
              <a:ext uri="{FF2B5EF4-FFF2-40B4-BE49-F238E27FC236}">
                <a16:creationId xmlns:a16="http://schemas.microsoft.com/office/drawing/2014/main" id="{0CB6C77D-77C1-EE40-605D-6253B7736429}"/>
              </a:ext>
              <a:ext uri="{C183D7F6-B498-43B3-948B-1728B52AA6E4}">
                <adec:decorative xmlns:adec="http://schemas.microsoft.com/office/drawing/2017/decorative" val="1"/>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10800000">
            <a:off x="158114" y="0"/>
            <a:ext cx="7772400" cy="2911539"/>
          </a:xfrm>
          <a:prstGeom prst="rect">
            <a:avLst/>
          </a:prstGeom>
        </p:spPr>
      </p:pic>
    </p:spTree>
    <p:extLst>
      <p:ext uri="{BB962C8B-B14F-4D97-AF65-F5344CB8AC3E}">
        <p14:creationId xmlns:p14="http://schemas.microsoft.com/office/powerpoint/2010/main" val="3767929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Primary 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2CD8C-3FC4-9DAC-ABCF-F9AEC3A66BC8}"/>
              </a:ext>
            </a:extLst>
          </p:cNvPr>
          <p:cNvSpPr>
            <a:spLocks noGrp="1"/>
          </p:cNvSpPr>
          <p:nvPr>
            <p:ph type="title"/>
          </p:nvPr>
        </p:nvSpPr>
        <p:spPr>
          <a:xfrm>
            <a:off x="952499" y="1441549"/>
            <a:ext cx="10401301" cy="1260512"/>
          </a:xfrm>
        </p:spPr>
        <p:txBody>
          <a:bodyPr anchor="t" anchorCtr="0">
            <a:noAutofit/>
          </a:bodyPr>
          <a:lstStyle>
            <a:lvl1pPr>
              <a:defRPr sz="4600" b="1">
                <a:solidFill>
                  <a:schemeClr val="tx1"/>
                </a:solidFill>
                <a:latin typeface="Franklin Gothic Medium" panose="020B06030201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33C074B8-4B25-BBD8-F69A-061FE1AFCDAF}"/>
              </a:ext>
            </a:extLst>
          </p:cNvPr>
          <p:cNvSpPr>
            <a:spLocks noGrp="1"/>
          </p:cNvSpPr>
          <p:nvPr>
            <p:ph idx="1"/>
          </p:nvPr>
        </p:nvSpPr>
        <p:spPr>
          <a:xfrm>
            <a:off x="952499" y="2833687"/>
            <a:ext cx="10401302" cy="3522663"/>
          </a:xfrm>
        </p:spPr>
        <p:txBody>
          <a:bodyPr>
            <a:noAutofit/>
          </a:bodyPr>
          <a:lstStyle>
            <a:lvl1pPr marL="0" indent="0">
              <a:lnSpc>
                <a:spcPct val="100000"/>
              </a:lnSpc>
              <a:spcAft>
                <a:spcPts val="1600"/>
              </a:spcAft>
              <a:buFont typeface="+mj-lt"/>
              <a:buNone/>
              <a:defRPr sz="2800" b="0">
                <a:solidFill>
                  <a:schemeClr val="accent4"/>
                </a:solidFill>
                <a:latin typeface="Franklin Gothic Medium" panose="020B0603020102020204" pitchFamily="34" charset="0"/>
              </a:defRPr>
            </a:lvl1pPr>
            <a:lvl2pPr marL="342900" indent="-342900">
              <a:lnSpc>
                <a:spcPct val="100000"/>
              </a:lnSpc>
              <a:spcAft>
                <a:spcPts val="700"/>
              </a:spcAft>
              <a:buFont typeface="Arial" panose="020B0604020202020204" pitchFamily="34" charset="0"/>
              <a:buChar char="•"/>
              <a:defRPr>
                <a:solidFill>
                  <a:schemeClr val="tx2"/>
                </a:solidFill>
                <a:latin typeface="Franklin Gothic Medium" panose="020B0603020102020204" pitchFamily="34" charset="0"/>
              </a:defRPr>
            </a:lvl2pPr>
            <a:lvl3pPr marL="685800">
              <a:defRPr>
                <a:solidFill>
                  <a:schemeClr val="tx2"/>
                </a:solidFill>
                <a:latin typeface="Franklin Gothic Medium" panose="020B0603020102020204" pitchFamily="34" charset="0"/>
              </a:defRPr>
            </a:lvl3pPr>
            <a:lvl4pPr marL="960120" indent="-228600">
              <a:buFont typeface="Wingdings" pitchFamily="2" charset="2"/>
              <a:buChar char="§"/>
              <a:defRPr sz="1600" b="0">
                <a:solidFill>
                  <a:schemeClr val="tx2"/>
                </a:solidFill>
                <a:latin typeface="Franklin Gothic Medium" panose="020B0603020102020204" pitchFamily="34" charset="0"/>
              </a:defRPr>
            </a:lvl4pPr>
            <a:lvl5pPr>
              <a:defRPr>
                <a:solidFill>
                  <a:schemeClr val="tx2"/>
                </a:solidFill>
                <a:latin typeface="Franklin Gothic Medium" panose="020B06030201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3E1500E9-F734-2597-A5B8-53848C7178FC}"/>
              </a:ext>
            </a:extLst>
          </p:cNvPr>
          <p:cNvSpPr>
            <a:spLocks noGrp="1"/>
          </p:cNvSpPr>
          <p:nvPr>
            <p:ph type="sldNum" sz="quarter" idx="12"/>
          </p:nvPr>
        </p:nvSpPr>
        <p:spPr/>
        <p:txBody>
          <a:bodyPr/>
          <a:lstStyle>
            <a:lvl1pPr>
              <a:defRPr>
                <a:solidFill>
                  <a:schemeClr val="accent4"/>
                </a:solidFill>
              </a:defRPr>
            </a:lvl1pPr>
          </a:lstStyle>
          <a:p>
            <a:fld id="{7EFD9087-D8F8-BB4C-9D46-8B66A684035D}" type="slidenum">
              <a:rPr lang="en-US" smtClean="0"/>
              <a:pPr/>
              <a:t>‹#›</a:t>
            </a:fld>
            <a:endParaRPr lang="en-US" dirty="0"/>
          </a:p>
        </p:txBody>
      </p:sp>
      <p:pic>
        <p:nvPicPr>
          <p:cNvPr id="9" name="Graphic 8">
            <a:extLst>
              <a:ext uri="{FF2B5EF4-FFF2-40B4-BE49-F238E27FC236}">
                <a16:creationId xmlns:a16="http://schemas.microsoft.com/office/drawing/2014/main" id="{5F674904-4028-91DA-8849-E28F0786166D}"/>
              </a:ext>
              <a:ext uri="{C183D7F6-B498-43B3-948B-1728B52AA6E4}">
                <adec:decorative xmlns:adec="http://schemas.microsoft.com/office/drawing/2017/decorative" val="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206" t="70288"/>
          <a:stretch/>
        </p:blipFill>
        <p:spPr>
          <a:xfrm>
            <a:off x="0" y="0"/>
            <a:ext cx="6314861" cy="797799"/>
          </a:xfrm>
          <a:prstGeom prst="rect">
            <a:avLst/>
          </a:prstGeom>
        </p:spPr>
      </p:pic>
      <p:pic>
        <p:nvPicPr>
          <p:cNvPr id="7" name="Graphic 6">
            <a:extLst>
              <a:ext uri="{FF2B5EF4-FFF2-40B4-BE49-F238E27FC236}">
                <a16:creationId xmlns:a16="http://schemas.microsoft.com/office/drawing/2014/main" id="{AF720064-48A2-BC73-B299-1EA26D09255B}"/>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flipH="1">
            <a:off x="6517400" y="4632966"/>
            <a:ext cx="5939765" cy="2225034"/>
          </a:xfrm>
          <a:prstGeom prst="rect">
            <a:avLst/>
          </a:prstGeom>
        </p:spPr>
      </p:pic>
      <p:pic>
        <p:nvPicPr>
          <p:cNvPr id="8" name="Picture 7" descr="Western Educational Equity Assistance Center logo">
            <a:extLst>
              <a:ext uri="{FF2B5EF4-FFF2-40B4-BE49-F238E27FC236}">
                <a16:creationId xmlns:a16="http://schemas.microsoft.com/office/drawing/2014/main" id="{AF2AAA65-BF88-63F5-CBAC-B3C7C5828D64}"/>
              </a:ext>
            </a:extLst>
          </p:cNvPr>
          <p:cNvPicPr>
            <a:picLocks noChangeAspect="1"/>
          </p:cNvPicPr>
          <p:nvPr userDrawn="1"/>
        </p:nvPicPr>
        <p:blipFill>
          <a:blip r:embed="rId6"/>
          <a:stretch>
            <a:fillRect/>
          </a:stretch>
        </p:blipFill>
        <p:spPr>
          <a:xfrm>
            <a:off x="7930514" y="382349"/>
            <a:ext cx="3452488" cy="853595"/>
          </a:xfrm>
          <a:prstGeom prst="rect">
            <a:avLst/>
          </a:prstGeom>
        </p:spPr>
      </p:pic>
    </p:spTree>
    <p:extLst>
      <p:ext uri="{BB962C8B-B14F-4D97-AF65-F5344CB8AC3E}">
        <p14:creationId xmlns:p14="http://schemas.microsoft.com/office/powerpoint/2010/main" val="295948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up Content Slid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7DC1C29D-512B-7A5B-E889-F515A087D430}"/>
              </a:ext>
            </a:extLst>
          </p:cNvPr>
          <p:cNvSpPr>
            <a:spLocks noGrp="1"/>
          </p:cNvSpPr>
          <p:nvPr>
            <p:ph type="pic" sz="quarter" idx="15" hasCustomPrompt="1"/>
          </p:nvPr>
        </p:nvSpPr>
        <p:spPr>
          <a:xfrm>
            <a:off x="838200" y="2671762"/>
            <a:ext cx="5257800" cy="3684588"/>
          </a:xfrm>
        </p:spPr>
        <p:txBody>
          <a:bodyPr/>
          <a:lstStyle>
            <a:lvl1pPr>
              <a:defRPr>
                <a:solidFill>
                  <a:schemeClr val="accent4"/>
                </a:solidFill>
                <a:latin typeface="Franklin Gothic Medium" panose="020B0603020102020204" pitchFamily="34" charset="0"/>
              </a:defRPr>
            </a:lvl1pPr>
          </a:lstStyle>
          <a:p>
            <a:r>
              <a:rPr lang="en-US" dirty="0"/>
              <a:t>Picture</a:t>
            </a:r>
          </a:p>
        </p:txBody>
      </p:sp>
      <p:sp>
        <p:nvSpPr>
          <p:cNvPr id="2" name="Title 1">
            <a:extLst>
              <a:ext uri="{FF2B5EF4-FFF2-40B4-BE49-F238E27FC236}">
                <a16:creationId xmlns:a16="http://schemas.microsoft.com/office/drawing/2014/main" id="{72794803-5E92-5871-F119-CF90D2DC982F}"/>
              </a:ext>
            </a:extLst>
          </p:cNvPr>
          <p:cNvSpPr>
            <a:spLocks noGrp="1"/>
          </p:cNvSpPr>
          <p:nvPr>
            <p:ph type="title"/>
          </p:nvPr>
        </p:nvSpPr>
        <p:spPr>
          <a:xfrm>
            <a:off x="839787" y="1237557"/>
            <a:ext cx="7543236" cy="1258888"/>
          </a:xfrm>
        </p:spPr>
        <p:txBody>
          <a:bodyPr anchor="b" anchorCtr="0"/>
          <a:lstStyle>
            <a:lvl1pPr>
              <a:defRPr b="1" i="0">
                <a:solidFill>
                  <a:schemeClr val="tx1"/>
                </a:solidFill>
                <a:latin typeface="Franklin Gothic Medium" panose="020B0603020102020204" pitchFamily="34" charset="0"/>
              </a:defRPr>
            </a:lvl1pPr>
          </a:lstStyle>
          <a:p>
            <a:r>
              <a:rPr lang="en-US" dirty="0"/>
              <a:t>Click to edit Master title style</a:t>
            </a:r>
          </a:p>
        </p:txBody>
      </p:sp>
      <p:sp>
        <p:nvSpPr>
          <p:cNvPr id="9" name="Slide Number Placeholder 8">
            <a:extLst>
              <a:ext uri="{FF2B5EF4-FFF2-40B4-BE49-F238E27FC236}">
                <a16:creationId xmlns:a16="http://schemas.microsoft.com/office/drawing/2014/main" id="{D28637BC-BEB7-6F9C-D417-D13CF818251B}"/>
              </a:ext>
            </a:extLst>
          </p:cNvPr>
          <p:cNvSpPr>
            <a:spLocks noGrp="1"/>
          </p:cNvSpPr>
          <p:nvPr>
            <p:ph type="sldNum" sz="quarter" idx="12"/>
          </p:nvPr>
        </p:nvSpPr>
        <p:spPr/>
        <p:txBody>
          <a:bodyPr/>
          <a:lstStyle>
            <a:lvl1pPr>
              <a:defRPr>
                <a:solidFill>
                  <a:schemeClr val="accent4"/>
                </a:solidFill>
              </a:defRPr>
            </a:lvl1pPr>
          </a:lstStyle>
          <a:p>
            <a:fld id="{7EFD9087-D8F8-BB4C-9D46-8B66A684035D}" type="slidenum">
              <a:rPr lang="en-US" smtClean="0"/>
              <a:pPr/>
              <a:t>‹#›</a:t>
            </a:fld>
            <a:endParaRPr lang="en-US" dirty="0"/>
          </a:p>
        </p:txBody>
      </p:sp>
      <p:sp>
        <p:nvSpPr>
          <p:cNvPr id="19" name="Text Placeholder 18">
            <a:extLst>
              <a:ext uri="{FF2B5EF4-FFF2-40B4-BE49-F238E27FC236}">
                <a16:creationId xmlns:a16="http://schemas.microsoft.com/office/drawing/2014/main" id="{829551CA-770B-7082-4F5E-536499855B8B}"/>
              </a:ext>
            </a:extLst>
          </p:cNvPr>
          <p:cNvSpPr>
            <a:spLocks noGrp="1"/>
          </p:cNvSpPr>
          <p:nvPr>
            <p:ph type="body" sz="quarter" idx="14"/>
          </p:nvPr>
        </p:nvSpPr>
        <p:spPr>
          <a:xfrm>
            <a:off x="6282258" y="2671762"/>
            <a:ext cx="5103812" cy="3684588"/>
          </a:xfrm>
        </p:spPr>
        <p:txBody>
          <a:bodyPr/>
          <a:lstStyle>
            <a:lvl1pPr marL="0" indent="0">
              <a:spcAft>
                <a:spcPts val="800"/>
              </a:spcAft>
              <a:buNone/>
              <a:defRPr sz="2800" b="0">
                <a:solidFill>
                  <a:schemeClr val="accent4"/>
                </a:solidFill>
                <a:latin typeface="Franklin Gothic Medium" panose="020B0603020102020204" pitchFamily="34" charset="0"/>
              </a:defRPr>
            </a:lvl1pPr>
            <a:lvl2pPr>
              <a:defRPr>
                <a:solidFill>
                  <a:schemeClr val="tx2"/>
                </a:solidFill>
                <a:latin typeface="Franklin Gothic Medium" panose="020B0603020102020204" pitchFamily="34" charset="0"/>
              </a:defRPr>
            </a:lvl2pPr>
            <a:lvl3pPr>
              <a:spcBef>
                <a:spcPts val="1100"/>
              </a:spcBef>
              <a:defRPr>
                <a:solidFill>
                  <a:schemeClr val="tx2"/>
                </a:solidFill>
                <a:latin typeface="Franklin Gothic Medium" panose="020B0603020102020204" pitchFamily="34" charset="0"/>
              </a:defRPr>
            </a:lvl3pPr>
            <a:lvl4pPr>
              <a:defRPr>
                <a:solidFill>
                  <a:schemeClr val="tx2"/>
                </a:solidFill>
                <a:latin typeface="Franklin Gothic Medium" panose="020B0603020102020204" pitchFamily="34" charset="0"/>
              </a:defRPr>
            </a:lvl4pPr>
            <a:lvl5pPr>
              <a:defRPr>
                <a:solidFill>
                  <a:schemeClr val="tx2"/>
                </a:solidFill>
                <a:latin typeface="Franklin Gothic Medium" panose="020B06030201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Graphic 3">
            <a:extLst>
              <a:ext uri="{FF2B5EF4-FFF2-40B4-BE49-F238E27FC236}">
                <a16:creationId xmlns:a16="http://schemas.microsoft.com/office/drawing/2014/main" id="{4719E6DF-B0B1-F583-CF13-50DE24759ED1}"/>
              </a:ext>
              <a:ext uri="{C183D7F6-B498-43B3-948B-1728B52AA6E4}">
                <adec:decorative xmlns:adec="http://schemas.microsoft.com/office/drawing/2017/decorative" val="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206" t="70288"/>
          <a:stretch/>
        </p:blipFill>
        <p:spPr>
          <a:xfrm>
            <a:off x="0" y="0"/>
            <a:ext cx="6314861" cy="797799"/>
          </a:xfrm>
          <a:prstGeom prst="rect">
            <a:avLst/>
          </a:prstGeom>
        </p:spPr>
      </p:pic>
      <p:pic>
        <p:nvPicPr>
          <p:cNvPr id="5" name="Graphic 4">
            <a:extLst>
              <a:ext uri="{FF2B5EF4-FFF2-40B4-BE49-F238E27FC236}">
                <a16:creationId xmlns:a16="http://schemas.microsoft.com/office/drawing/2014/main" id="{CB963F1F-B27A-9D1B-77C9-2DB3433ECFDF}"/>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flipH="1">
            <a:off x="6517400" y="4632966"/>
            <a:ext cx="5939765" cy="2225034"/>
          </a:xfrm>
          <a:prstGeom prst="rect">
            <a:avLst/>
          </a:prstGeom>
        </p:spPr>
      </p:pic>
      <p:pic>
        <p:nvPicPr>
          <p:cNvPr id="7" name="Picture 6" descr="Western Educational Equity Assistance Center logo">
            <a:extLst>
              <a:ext uri="{FF2B5EF4-FFF2-40B4-BE49-F238E27FC236}">
                <a16:creationId xmlns:a16="http://schemas.microsoft.com/office/drawing/2014/main" id="{D7A68CA4-F5CE-5B3A-09AE-8A28DC7A4138}"/>
              </a:ext>
            </a:extLst>
          </p:cNvPr>
          <p:cNvPicPr>
            <a:picLocks noChangeAspect="1"/>
          </p:cNvPicPr>
          <p:nvPr userDrawn="1"/>
        </p:nvPicPr>
        <p:blipFill>
          <a:blip r:embed="rId6"/>
          <a:stretch>
            <a:fillRect/>
          </a:stretch>
        </p:blipFill>
        <p:spPr>
          <a:xfrm>
            <a:off x="7930514" y="382349"/>
            <a:ext cx="3452488" cy="853595"/>
          </a:xfrm>
          <a:prstGeom prst="rect">
            <a:avLst/>
          </a:prstGeom>
        </p:spPr>
      </p:pic>
    </p:spTree>
    <p:extLst>
      <p:ext uri="{BB962C8B-B14F-4D97-AF65-F5344CB8AC3E}">
        <p14:creationId xmlns:p14="http://schemas.microsoft.com/office/powerpoint/2010/main" val="306849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de by Side Text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94803-5E92-5871-F119-CF90D2DC982F}"/>
              </a:ext>
            </a:extLst>
          </p:cNvPr>
          <p:cNvSpPr>
            <a:spLocks noGrp="1"/>
          </p:cNvSpPr>
          <p:nvPr>
            <p:ph type="title"/>
          </p:nvPr>
        </p:nvSpPr>
        <p:spPr>
          <a:xfrm>
            <a:off x="839787" y="1246187"/>
            <a:ext cx="7352975" cy="1258888"/>
          </a:xfrm>
        </p:spPr>
        <p:txBody>
          <a:bodyPr anchor="b" anchorCtr="0"/>
          <a:lstStyle>
            <a:lvl1pPr>
              <a:defRPr b="1">
                <a:solidFill>
                  <a:schemeClr val="tx1"/>
                </a:solidFill>
                <a:latin typeface="Franklin Gothic Medium" panose="020B0603020102020204" pitchFamily="34" charset="0"/>
              </a:defRPr>
            </a:lvl1pPr>
          </a:lstStyle>
          <a:p>
            <a:r>
              <a:rPr lang="en-US" dirty="0"/>
              <a:t>Click to edit Master title style</a:t>
            </a:r>
          </a:p>
        </p:txBody>
      </p:sp>
      <p:sp>
        <p:nvSpPr>
          <p:cNvPr id="9" name="Slide Number Placeholder 8">
            <a:extLst>
              <a:ext uri="{FF2B5EF4-FFF2-40B4-BE49-F238E27FC236}">
                <a16:creationId xmlns:a16="http://schemas.microsoft.com/office/drawing/2014/main" id="{D28637BC-BEB7-6F9C-D417-D13CF818251B}"/>
              </a:ext>
            </a:extLst>
          </p:cNvPr>
          <p:cNvSpPr>
            <a:spLocks noGrp="1"/>
          </p:cNvSpPr>
          <p:nvPr>
            <p:ph type="sldNum" sz="quarter" idx="12"/>
          </p:nvPr>
        </p:nvSpPr>
        <p:spPr/>
        <p:txBody>
          <a:bodyPr/>
          <a:lstStyle>
            <a:lvl1pPr>
              <a:defRPr>
                <a:solidFill>
                  <a:schemeClr val="accent4"/>
                </a:solidFill>
              </a:defRPr>
            </a:lvl1pPr>
          </a:lstStyle>
          <a:p>
            <a:fld id="{7EFD9087-D8F8-BB4C-9D46-8B66A684035D}" type="slidenum">
              <a:rPr lang="en-US" smtClean="0"/>
              <a:pPr/>
              <a:t>‹#›</a:t>
            </a:fld>
            <a:endParaRPr lang="en-US" dirty="0"/>
          </a:p>
        </p:txBody>
      </p:sp>
      <p:sp>
        <p:nvSpPr>
          <p:cNvPr id="19" name="Text Placeholder 18">
            <a:extLst>
              <a:ext uri="{FF2B5EF4-FFF2-40B4-BE49-F238E27FC236}">
                <a16:creationId xmlns:a16="http://schemas.microsoft.com/office/drawing/2014/main" id="{829551CA-770B-7082-4F5E-536499855B8B}"/>
              </a:ext>
            </a:extLst>
          </p:cNvPr>
          <p:cNvSpPr>
            <a:spLocks noGrp="1"/>
          </p:cNvSpPr>
          <p:nvPr>
            <p:ph type="body" sz="quarter" idx="14"/>
          </p:nvPr>
        </p:nvSpPr>
        <p:spPr>
          <a:xfrm>
            <a:off x="839788" y="2658731"/>
            <a:ext cx="4990273" cy="3684588"/>
          </a:xfrm>
        </p:spPr>
        <p:txBody>
          <a:bodyPr/>
          <a:lstStyle>
            <a:lvl1pPr marL="0" indent="0">
              <a:spcAft>
                <a:spcPts val="800"/>
              </a:spcAft>
              <a:buNone/>
              <a:defRPr sz="2800" b="0">
                <a:solidFill>
                  <a:schemeClr val="accent4"/>
                </a:solidFill>
                <a:latin typeface="Franklin Gothic Medium" panose="020B0603020102020204" pitchFamily="34" charset="0"/>
              </a:defRPr>
            </a:lvl1pPr>
            <a:lvl2pPr>
              <a:defRPr>
                <a:solidFill>
                  <a:schemeClr val="tx2"/>
                </a:solidFill>
                <a:latin typeface="Franklin Gothic Medium" panose="020B0603020102020204" pitchFamily="34" charset="0"/>
              </a:defRPr>
            </a:lvl2pPr>
            <a:lvl3pPr>
              <a:spcBef>
                <a:spcPts val="1100"/>
              </a:spcBef>
              <a:defRPr>
                <a:solidFill>
                  <a:schemeClr val="tx2"/>
                </a:solidFill>
                <a:latin typeface="Franklin Gothic Medium" panose="020B0603020102020204" pitchFamily="34" charset="0"/>
              </a:defRPr>
            </a:lvl3pPr>
            <a:lvl4pPr>
              <a:defRPr>
                <a:solidFill>
                  <a:schemeClr val="tx2"/>
                </a:solidFill>
                <a:latin typeface="Franklin Gothic Medium" panose="020B0603020102020204" pitchFamily="34" charset="0"/>
              </a:defRPr>
            </a:lvl4pPr>
            <a:lvl5pPr>
              <a:defRPr>
                <a:solidFill>
                  <a:schemeClr val="tx2"/>
                </a:solidFill>
                <a:latin typeface="Franklin Gothic Medium" panose="020B06030201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18">
            <a:extLst>
              <a:ext uri="{FF2B5EF4-FFF2-40B4-BE49-F238E27FC236}">
                <a16:creationId xmlns:a16="http://schemas.microsoft.com/office/drawing/2014/main" id="{D363DC6D-C765-A9C6-0B10-7A54F77D4FBB}"/>
              </a:ext>
            </a:extLst>
          </p:cNvPr>
          <p:cNvSpPr>
            <a:spLocks noGrp="1"/>
          </p:cNvSpPr>
          <p:nvPr>
            <p:ph type="body" sz="quarter" idx="15"/>
          </p:nvPr>
        </p:nvSpPr>
        <p:spPr>
          <a:xfrm>
            <a:off x="6372220" y="2658731"/>
            <a:ext cx="4990274" cy="3684588"/>
          </a:xfrm>
        </p:spPr>
        <p:txBody>
          <a:bodyPr/>
          <a:lstStyle>
            <a:lvl1pPr marL="0" indent="0">
              <a:spcAft>
                <a:spcPts val="800"/>
              </a:spcAft>
              <a:buNone/>
              <a:defRPr sz="2800" b="0">
                <a:solidFill>
                  <a:schemeClr val="accent4"/>
                </a:solidFill>
                <a:latin typeface="Franklin Gothic Medium" panose="020B0603020102020204" pitchFamily="34" charset="0"/>
              </a:defRPr>
            </a:lvl1pPr>
            <a:lvl2pPr>
              <a:defRPr>
                <a:solidFill>
                  <a:schemeClr val="tx2"/>
                </a:solidFill>
                <a:latin typeface="Franklin Gothic Medium" panose="020B0603020102020204" pitchFamily="34" charset="0"/>
              </a:defRPr>
            </a:lvl2pPr>
            <a:lvl3pPr>
              <a:spcBef>
                <a:spcPts val="1100"/>
              </a:spcBef>
              <a:defRPr>
                <a:solidFill>
                  <a:schemeClr val="tx2"/>
                </a:solidFill>
                <a:latin typeface="Franklin Gothic Medium" panose="020B0603020102020204" pitchFamily="34" charset="0"/>
              </a:defRPr>
            </a:lvl3pPr>
            <a:lvl4pPr>
              <a:defRPr>
                <a:solidFill>
                  <a:schemeClr val="tx2"/>
                </a:solidFill>
                <a:latin typeface="Franklin Gothic Medium" panose="020B0603020102020204" pitchFamily="34" charset="0"/>
              </a:defRPr>
            </a:lvl4pPr>
            <a:lvl5pPr>
              <a:defRPr>
                <a:solidFill>
                  <a:schemeClr val="tx2"/>
                </a:solidFill>
                <a:latin typeface="Franklin Gothic Medium" panose="020B06030201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a:extLst>
              <a:ext uri="{FF2B5EF4-FFF2-40B4-BE49-F238E27FC236}">
                <a16:creationId xmlns:a16="http://schemas.microsoft.com/office/drawing/2014/main" id="{3DE4BB84-71D7-C46E-CEF1-E14D2EC715A7}"/>
              </a:ext>
            </a:extLst>
          </p:cNvPr>
          <p:cNvCxnSpPr/>
          <p:nvPr userDrawn="1"/>
        </p:nvCxnSpPr>
        <p:spPr>
          <a:xfrm>
            <a:off x="6096000" y="2671762"/>
            <a:ext cx="0" cy="3684588"/>
          </a:xfrm>
          <a:prstGeom prst="line">
            <a:avLst/>
          </a:prstGeom>
        </p:spPr>
        <p:style>
          <a:lnRef idx="1">
            <a:schemeClr val="accent6"/>
          </a:lnRef>
          <a:fillRef idx="0">
            <a:schemeClr val="accent6"/>
          </a:fillRef>
          <a:effectRef idx="0">
            <a:schemeClr val="accent6"/>
          </a:effectRef>
          <a:fontRef idx="minor">
            <a:schemeClr val="tx1"/>
          </a:fontRef>
        </p:style>
      </p:cxnSp>
      <p:pic>
        <p:nvPicPr>
          <p:cNvPr id="5" name="Graphic 4">
            <a:extLst>
              <a:ext uri="{FF2B5EF4-FFF2-40B4-BE49-F238E27FC236}">
                <a16:creationId xmlns:a16="http://schemas.microsoft.com/office/drawing/2014/main" id="{E94C78CE-DCF8-D5AB-991A-05062A931171}"/>
              </a:ext>
              <a:ext uri="{C183D7F6-B498-43B3-948B-1728B52AA6E4}">
                <adec:decorative xmlns:adec="http://schemas.microsoft.com/office/drawing/2017/decorative" val="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206" t="70288"/>
          <a:stretch/>
        </p:blipFill>
        <p:spPr>
          <a:xfrm>
            <a:off x="0" y="0"/>
            <a:ext cx="6314861" cy="797799"/>
          </a:xfrm>
          <a:prstGeom prst="rect">
            <a:avLst/>
          </a:prstGeom>
        </p:spPr>
      </p:pic>
      <p:pic>
        <p:nvPicPr>
          <p:cNvPr id="6" name="Graphic 5">
            <a:extLst>
              <a:ext uri="{FF2B5EF4-FFF2-40B4-BE49-F238E27FC236}">
                <a16:creationId xmlns:a16="http://schemas.microsoft.com/office/drawing/2014/main" id="{071573A5-1981-3002-184E-F78D87A02F21}"/>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flipH="1">
            <a:off x="6517400" y="4632966"/>
            <a:ext cx="5939765" cy="2225034"/>
          </a:xfrm>
          <a:prstGeom prst="rect">
            <a:avLst/>
          </a:prstGeom>
        </p:spPr>
      </p:pic>
      <p:pic>
        <p:nvPicPr>
          <p:cNvPr id="8" name="Picture 7" descr="Western Educational Equity Assistance Center logo">
            <a:extLst>
              <a:ext uri="{FF2B5EF4-FFF2-40B4-BE49-F238E27FC236}">
                <a16:creationId xmlns:a16="http://schemas.microsoft.com/office/drawing/2014/main" id="{8F50EE83-A7D7-C3B4-BEB5-0408E407C395}"/>
              </a:ext>
            </a:extLst>
          </p:cNvPr>
          <p:cNvPicPr>
            <a:picLocks noChangeAspect="1"/>
          </p:cNvPicPr>
          <p:nvPr userDrawn="1"/>
        </p:nvPicPr>
        <p:blipFill>
          <a:blip r:embed="rId6"/>
          <a:stretch>
            <a:fillRect/>
          </a:stretch>
        </p:blipFill>
        <p:spPr>
          <a:xfrm>
            <a:off x="7930514" y="382349"/>
            <a:ext cx="3452488" cy="853595"/>
          </a:xfrm>
          <a:prstGeom prst="rect">
            <a:avLst/>
          </a:prstGeom>
        </p:spPr>
      </p:pic>
    </p:spTree>
    <p:extLst>
      <p:ext uri="{BB962C8B-B14F-4D97-AF65-F5344CB8AC3E}">
        <p14:creationId xmlns:p14="http://schemas.microsoft.com/office/powerpoint/2010/main" val="2758622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Minimal Slide for Ma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2CD8C-3FC4-9DAC-ABCF-F9AEC3A66BC8}"/>
              </a:ext>
            </a:extLst>
          </p:cNvPr>
          <p:cNvSpPr>
            <a:spLocks noGrp="1"/>
          </p:cNvSpPr>
          <p:nvPr>
            <p:ph type="title"/>
          </p:nvPr>
        </p:nvSpPr>
        <p:spPr>
          <a:xfrm>
            <a:off x="895349" y="911963"/>
            <a:ext cx="10458450" cy="1156673"/>
          </a:xfrm>
        </p:spPr>
        <p:txBody>
          <a:bodyPr anchor="t" anchorCtr="0">
            <a:noAutofit/>
          </a:bodyPr>
          <a:lstStyle>
            <a:lvl1pPr>
              <a:defRPr sz="4400" b="1">
                <a:solidFill>
                  <a:schemeClr val="tx1"/>
                </a:solidFill>
                <a:latin typeface="Franklin Gothic Medium" panose="020B06030201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33C074B8-4B25-BBD8-F69A-061FE1AFCDAF}"/>
              </a:ext>
            </a:extLst>
          </p:cNvPr>
          <p:cNvSpPr>
            <a:spLocks noGrp="1"/>
          </p:cNvSpPr>
          <p:nvPr>
            <p:ph idx="1"/>
          </p:nvPr>
        </p:nvSpPr>
        <p:spPr>
          <a:xfrm>
            <a:off x="895348" y="2289177"/>
            <a:ext cx="10458451" cy="4067174"/>
          </a:xfrm>
        </p:spPr>
        <p:txBody>
          <a:bodyPr/>
          <a:lstStyle>
            <a:lvl1pPr marL="0" indent="0">
              <a:lnSpc>
                <a:spcPct val="100000"/>
              </a:lnSpc>
              <a:spcAft>
                <a:spcPts val="1600"/>
              </a:spcAft>
              <a:buNone/>
              <a:defRPr sz="2800" b="0">
                <a:solidFill>
                  <a:schemeClr val="accent4"/>
                </a:solidFill>
                <a:latin typeface="Franklin Gothic Medium" panose="020B0603020102020204" pitchFamily="34" charset="0"/>
              </a:defRPr>
            </a:lvl1pPr>
            <a:lvl2pPr marL="342900" indent="-342900">
              <a:lnSpc>
                <a:spcPct val="100000"/>
              </a:lnSpc>
              <a:spcAft>
                <a:spcPts val="700"/>
              </a:spcAft>
              <a:buFont typeface="Arial" panose="020B0604020202020204" pitchFamily="34" charset="0"/>
              <a:buChar char="•"/>
              <a:defRPr>
                <a:solidFill>
                  <a:schemeClr val="tx2"/>
                </a:solidFill>
                <a:latin typeface="Franklin Gothic Medium" panose="020B0603020102020204" pitchFamily="34" charset="0"/>
              </a:defRPr>
            </a:lvl2pPr>
            <a:lvl3pPr marL="685800">
              <a:defRPr>
                <a:solidFill>
                  <a:schemeClr val="tx2"/>
                </a:solidFill>
                <a:latin typeface="Franklin Gothic Medium" panose="020B0603020102020204" pitchFamily="34" charset="0"/>
              </a:defRPr>
            </a:lvl3pPr>
            <a:lvl4pPr marL="960120" indent="-228600">
              <a:buFont typeface="Wingdings" pitchFamily="2" charset="2"/>
              <a:buChar char="§"/>
              <a:defRPr sz="1600" b="0">
                <a:solidFill>
                  <a:schemeClr val="tx2"/>
                </a:solidFill>
                <a:latin typeface="Franklin Gothic Medium" panose="020B0603020102020204" pitchFamily="34" charset="0"/>
              </a:defRPr>
            </a:lvl4pPr>
            <a:lvl5pPr>
              <a:defRPr>
                <a:solidFill>
                  <a:schemeClr val="tx2"/>
                </a:solidFill>
                <a:latin typeface="Franklin Gothic Medium" panose="020B06030201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3E1500E9-F734-2597-A5B8-53848C7178FC}"/>
              </a:ext>
            </a:extLst>
          </p:cNvPr>
          <p:cNvSpPr>
            <a:spLocks noGrp="1"/>
          </p:cNvSpPr>
          <p:nvPr>
            <p:ph type="sldNum" sz="quarter" idx="12"/>
          </p:nvPr>
        </p:nvSpPr>
        <p:spPr/>
        <p:txBody>
          <a:bodyPr/>
          <a:lstStyle>
            <a:lvl1pPr>
              <a:defRPr>
                <a:solidFill>
                  <a:schemeClr val="accent4"/>
                </a:solidFill>
              </a:defRPr>
            </a:lvl1pPr>
          </a:lstStyle>
          <a:p>
            <a:fld id="{7EFD9087-D8F8-BB4C-9D46-8B66A684035D}" type="slidenum">
              <a:rPr lang="en-US" smtClean="0"/>
              <a:pPr/>
              <a:t>‹#›</a:t>
            </a:fld>
            <a:endParaRPr lang="en-US" dirty="0"/>
          </a:p>
        </p:txBody>
      </p:sp>
    </p:spTree>
    <p:extLst>
      <p:ext uri="{BB962C8B-B14F-4D97-AF65-F5344CB8AC3E}">
        <p14:creationId xmlns:p14="http://schemas.microsoft.com/office/powerpoint/2010/main" val="3235104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Closing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2A9B337-D578-8235-7224-265642DD70DE}"/>
              </a:ext>
              <a:ext uri="{C183D7F6-B498-43B3-948B-1728B52AA6E4}">
                <adec:decorative xmlns:adec="http://schemas.microsoft.com/office/drawing/2017/decorative" val="1"/>
              </a:ext>
            </a:extLst>
          </p:cNvPr>
          <p:cNvSpPr/>
          <p:nvPr userDrawn="1"/>
        </p:nvSpPr>
        <p:spPr>
          <a:xfrm>
            <a:off x="-114300" y="4822903"/>
            <a:ext cx="12306300" cy="21493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F2CD8C-3FC4-9DAC-ABCF-F9AEC3A66BC8}"/>
              </a:ext>
            </a:extLst>
          </p:cNvPr>
          <p:cNvSpPr>
            <a:spLocks noGrp="1"/>
          </p:cNvSpPr>
          <p:nvPr>
            <p:ph type="title"/>
          </p:nvPr>
        </p:nvSpPr>
        <p:spPr>
          <a:xfrm>
            <a:off x="952499" y="2372129"/>
            <a:ext cx="3581401" cy="2026827"/>
          </a:xfrm>
        </p:spPr>
        <p:txBody>
          <a:bodyPr anchor="t" anchorCtr="0">
            <a:noAutofit/>
          </a:bodyPr>
          <a:lstStyle>
            <a:lvl1pPr>
              <a:defRPr sz="4600" b="1">
                <a:solidFill>
                  <a:schemeClr val="tx1"/>
                </a:solidFill>
                <a:latin typeface="Franklin Gothic Medium" panose="020B06030201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33C074B8-4B25-BBD8-F69A-061FE1AFCDAF}"/>
              </a:ext>
            </a:extLst>
          </p:cNvPr>
          <p:cNvSpPr>
            <a:spLocks noGrp="1"/>
          </p:cNvSpPr>
          <p:nvPr>
            <p:ph idx="1"/>
          </p:nvPr>
        </p:nvSpPr>
        <p:spPr>
          <a:xfrm>
            <a:off x="4647904" y="2372130"/>
            <a:ext cx="6804070" cy="1487988"/>
          </a:xfrm>
        </p:spPr>
        <p:txBody>
          <a:bodyPr>
            <a:normAutofit/>
          </a:bodyPr>
          <a:lstStyle>
            <a:lvl1pPr marL="0" indent="0">
              <a:lnSpc>
                <a:spcPct val="110000"/>
              </a:lnSpc>
              <a:spcAft>
                <a:spcPts val="1600"/>
              </a:spcAft>
              <a:buNone/>
              <a:defRPr sz="2800" b="0">
                <a:solidFill>
                  <a:schemeClr val="accent4"/>
                </a:solidFill>
                <a:latin typeface="Franklin Gothic Medium" panose="020B0603020102020204" pitchFamily="34" charset="0"/>
              </a:defRPr>
            </a:lvl1pPr>
            <a:lvl2pPr marL="342900" indent="-342900">
              <a:lnSpc>
                <a:spcPct val="100000"/>
              </a:lnSpc>
              <a:spcAft>
                <a:spcPts val="700"/>
              </a:spcAft>
              <a:buFont typeface="Arial" panose="020B0604020202020204" pitchFamily="34" charset="0"/>
              <a:buChar char="•"/>
              <a:defRPr>
                <a:solidFill>
                  <a:srgbClr val="368167"/>
                </a:solidFill>
              </a:defRPr>
            </a:lvl2pPr>
            <a:lvl3pPr marL="685800">
              <a:defRPr>
                <a:solidFill>
                  <a:srgbClr val="341E72"/>
                </a:solidFill>
              </a:defRPr>
            </a:lvl3pPr>
            <a:lvl4pPr marL="960120" indent="-228600">
              <a:buFont typeface="Wingdings" pitchFamily="2" charset="2"/>
              <a:buChar char="§"/>
              <a:defRPr sz="1600" b="0">
                <a:solidFill>
                  <a:srgbClr val="341E72"/>
                </a:solidFill>
              </a:defRPr>
            </a:lvl4pPr>
            <a:lvl5pPr>
              <a:defRPr>
                <a:solidFill>
                  <a:schemeClr val="bg2">
                    <a:lumMod val="25000"/>
                  </a:schemeClr>
                </a:solidFill>
              </a:defRPr>
            </a:lvl5pPr>
          </a:lstStyle>
          <a:p>
            <a:pPr lvl="0"/>
            <a:r>
              <a:rPr lang="en-US" dirty="0"/>
              <a:t>Click to edit Master text styles</a:t>
            </a:r>
          </a:p>
        </p:txBody>
      </p:sp>
      <p:sp>
        <p:nvSpPr>
          <p:cNvPr id="11" name="TextBox 10">
            <a:extLst>
              <a:ext uri="{FF2B5EF4-FFF2-40B4-BE49-F238E27FC236}">
                <a16:creationId xmlns:a16="http://schemas.microsoft.com/office/drawing/2014/main" id="{6785EE8C-0C67-ECB4-F569-BE8D5EF9EB59}"/>
              </a:ext>
            </a:extLst>
          </p:cNvPr>
          <p:cNvSpPr txBox="1"/>
          <p:nvPr userDrawn="1"/>
        </p:nvSpPr>
        <p:spPr>
          <a:xfrm>
            <a:off x="4647904" y="5114172"/>
            <a:ext cx="6527414"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solidFill>
                  <a:schemeClr val="bg2"/>
                </a:solidFill>
                <a:effectLst/>
                <a:latin typeface="Franklin Gothic Medium" panose="020B0603020102020204" pitchFamily="34" charset="0"/>
              </a:rPr>
              <a:t>WestEd</a:t>
            </a:r>
            <a:r>
              <a:rPr lang="en-US" sz="1400" dirty="0">
                <a:solidFill>
                  <a:schemeClr val="bg2"/>
                </a:solidFill>
                <a:effectLst/>
                <a:latin typeface="Franklin Gothic Medium" panose="020B0603020102020204" pitchFamily="34" charset="0"/>
              </a:rPr>
              <a:t> is a nonpartisan, nonprofit agency that conducts and applies research, develops evidence-based solutions, and provides services and resources in the realms of education, human development, and related fields, with the end goal of improving outcomes and ensuring equity for individuals from infancy through adulthood. For more information, visit </a:t>
            </a:r>
            <a:r>
              <a:rPr lang="en-US" sz="1400" u="sng" dirty="0" err="1">
                <a:solidFill>
                  <a:schemeClr val="bg2"/>
                </a:solidFill>
                <a:effectLst/>
                <a:latin typeface="Franklin Gothic Medium" panose="020B0603020102020204" pitchFamily="34" charset="0"/>
              </a:rPr>
              <a:t>WestEd.org</a:t>
            </a:r>
            <a:r>
              <a:rPr lang="en-US" sz="1400" dirty="0">
                <a:solidFill>
                  <a:schemeClr val="bg2"/>
                </a:solidFill>
                <a:effectLst/>
                <a:latin typeface="Franklin Gothic Medium" panose="020B0603020102020204" pitchFamily="34" charset="0"/>
              </a:rPr>
              <a:t>.</a:t>
            </a:r>
          </a:p>
          <a:p>
            <a:endParaRPr lang="en-US" sz="1400" dirty="0">
              <a:solidFill>
                <a:schemeClr val="bg2">
                  <a:lumMod val="90000"/>
                </a:schemeClr>
              </a:solidFill>
            </a:endParaRPr>
          </a:p>
        </p:txBody>
      </p:sp>
      <p:sp>
        <p:nvSpPr>
          <p:cNvPr id="13" name="TextBox 12">
            <a:extLst>
              <a:ext uri="{FF2B5EF4-FFF2-40B4-BE49-F238E27FC236}">
                <a16:creationId xmlns:a16="http://schemas.microsoft.com/office/drawing/2014/main" id="{3495BBBD-6B50-BB9E-775F-BB225EB4CDB0}"/>
              </a:ext>
            </a:extLst>
          </p:cNvPr>
          <p:cNvSpPr txBox="1"/>
          <p:nvPr userDrawn="1"/>
        </p:nvSpPr>
        <p:spPr>
          <a:xfrm>
            <a:off x="1079500" y="5114172"/>
            <a:ext cx="1828800" cy="338554"/>
          </a:xfrm>
          <a:prstGeom prst="rect">
            <a:avLst/>
          </a:prstGeom>
          <a:noFill/>
        </p:spPr>
        <p:txBody>
          <a:bodyPr wrap="square" rtlCol="0">
            <a:spAutoFit/>
          </a:bodyPr>
          <a:lstStyle/>
          <a:p>
            <a:r>
              <a:rPr lang="en-US" sz="1600" dirty="0">
                <a:solidFill>
                  <a:schemeClr val="accent1"/>
                </a:solidFill>
                <a:latin typeface="Franklin Gothic Medium" panose="020B0603020102020204" pitchFamily="34" charset="0"/>
              </a:rPr>
              <a:t>A Project of</a:t>
            </a:r>
          </a:p>
        </p:txBody>
      </p:sp>
      <p:pic>
        <p:nvPicPr>
          <p:cNvPr id="15" name="Picture 14" descr="WestEd Logo">
            <a:extLst>
              <a:ext uri="{FF2B5EF4-FFF2-40B4-BE49-F238E27FC236}">
                <a16:creationId xmlns:a16="http://schemas.microsoft.com/office/drawing/2014/main" id="{E5C5E63E-8E3E-064E-0360-A050E7B1E67A}"/>
              </a:ext>
            </a:extLst>
          </p:cNvPr>
          <p:cNvPicPr>
            <a:picLocks noChangeAspect="1"/>
          </p:cNvPicPr>
          <p:nvPr userDrawn="1"/>
        </p:nvPicPr>
        <p:blipFill>
          <a:blip r:embed="rId2"/>
          <a:stretch>
            <a:fillRect/>
          </a:stretch>
        </p:blipFill>
        <p:spPr>
          <a:xfrm>
            <a:off x="1168400" y="5432845"/>
            <a:ext cx="1771650" cy="311150"/>
          </a:xfrm>
          <a:prstGeom prst="rect">
            <a:avLst/>
          </a:prstGeom>
        </p:spPr>
      </p:pic>
      <p:pic>
        <p:nvPicPr>
          <p:cNvPr id="4" name="Picture 3" descr="Western Educational Equity Assistance Center logo">
            <a:extLst>
              <a:ext uri="{FF2B5EF4-FFF2-40B4-BE49-F238E27FC236}">
                <a16:creationId xmlns:a16="http://schemas.microsoft.com/office/drawing/2014/main" id="{27D0EE3D-F65B-F96D-479B-8090342E1063}"/>
              </a:ext>
            </a:extLst>
          </p:cNvPr>
          <p:cNvPicPr>
            <a:picLocks noChangeAspect="1"/>
          </p:cNvPicPr>
          <p:nvPr userDrawn="1"/>
        </p:nvPicPr>
        <p:blipFill>
          <a:blip r:embed="rId3"/>
          <a:stretch>
            <a:fillRect/>
          </a:stretch>
        </p:blipFill>
        <p:spPr>
          <a:xfrm>
            <a:off x="7014117" y="550333"/>
            <a:ext cx="4437857" cy="1097219"/>
          </a:xfrm>
          <a:prstGeom prst="rect">
            <a:avLst/>
          </a:prstGeom>
        </p:spPr>
      </p:pic>
      <p:pic>
        <p:nvPicPr>
          <p:cNvPr id="6" name="Graphic 5">
            <a:extLst>
              <a:ext uri="{FF2B5EF4-FFF2-40B4-BE49-F238E27FC236}">
                <a16:creationId xmlns:a16="http://schemas.microsoft.com/office/drawing/2014/main" id="{FEEEAFB4-8758-E911-7BFD-26F4781DED20}"/>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0"/>
            <a:ext cx="6253514" cy="2815984"/>
          </a:xfrm>
          <a:prstGeom prst="rect">
            <a:avLst/>
          </a:prstGeom>
        </p:spPr>
      </p:pic>
      <p:sp>
        <p:nvSpPr>
          <p:cNvPr id="5" name="TextBox 4">
            <a:extLst>
              <a:ext uri="{FF2B5EF4-FFF2-40B4-BE49-F238E27FC236}">
                <a16:creationId xmlns:a16="http://schemas.microsoft.com/office/drawing/2014/main" id="{1C07EAA8-6477-9FCD-045D-82749F289764}"/>
              </a:ext>
            </a:extLst>
          </p:cNvPr>
          <p:cNvSpPr txBox="1"/>
          <p:nvPr userDrawn="1"/>
        </p:nvSpPr>
        <p:spPr>
          <a:xfrm>
            <a:off x="1885241" y="6441122"/>
            <a:ext cx="8421518" cy="430887"/>
          </a:xfrm>
          <a:prstGeom prst="rect">
            <a:avLst/>
          </a:prstGeom>
          <a:noFill/>
        </p:spPr>
        <p:txBody>
          <a:bodyPr wrap="square" rtlCol="0">
            <a:spAutoFit/>
          </a:bodyPr>
          <a:lstStyle/>
          <a:p>
            <a:r>
              <a:rPr lang="en-US" sz="1100" b="0" i="0" dirty="0">
                <a:solidFill>
                  <a:schemeClr val="accent1"/>
                </a:solidFill>
                <a:effectLst/>
                <a:latin typeface="Franklin Gothic Medium" panose="020B0603020102020204" pitchFamily="34" charset="0"/>
              </a:rPr>
              <a:t>The contents of this presentation were developed under a grant from the Department of Education. However, the contents do not necessarily represent the policy of the Department of Education, and you should not assume endorsement by the Federal government.</a:t>
            </a:r>
            <a:endParaRPr lang="en-US" sz="1100" dirty="0">
              <a:solidFill>
                <a:schemeClr val="accent1"/>
              </a:solidFill>
              <a:latin typeface="Franklin Gothic Medium" panose="020B0603020102020204" pitchFamily="34" charset="0"/>
            </a:endParaRPr>
          </a:p>
        </p:txBody>
      </p:sp>
    </p:spTree>
    <p:extLst>
      <p:ext uri="{BB962C8B-B14F-4D97-AF65-F5344CB8AC3E}">
        <p14:creationId xmlns:p14="http://schemas.microsoft.com/office/powerpoint/2010/main" val="3619053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02256E-02A2-65FC-9E1B-2AFB4611C2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C9BA67B-AF57-34C5-53B1-2B78415B54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11A0A9A-CCE5-271F-5C6A-41C589EC7E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C7E971-BCB2-0645-A914-450D7F5E49E8}" type="datetimeFigureOut">
              <a:rPr lang="en-US" smtClean="0"/>
              <a:t>9/14/2023</a:t>
            </a:fld>
            <a:endParaRPr lang="en-US"/>
          </a:p>
        </p:txBody>
      </p:sp>
      <p:sp>
        <p:nvSpPr>
          <p:cNvPr id="5" name="Footer Placeholder 4">
            <a:extLst>
              <a:ext uri="{FF2B5EF4-FFF2-40B4-BE49-F238E27FC236}">
                <a16:creationId xmlns:a16="http://schemas.microsoft.com/office/drawing/2014/main" id="{AB13200B-3126-87FF-3A22-7561117038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67341B-C4DC-EEDD-7405-AA24804471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a:solidFill>
                  <a:srgbClr val="4821BF"/>
                </a:solidFill>
                <a:latin typeface="Helvetica" pitchFamily="2" charset="0"/>
              </a:defRPr>
            </a:lvl1pPr>
          </a:lstStyle>
          <a:p>
            <a:fld id="{7EFD9087-D8F8-BB4C-9D46-8B66A684035D}" type="slidenum">
              <a:rPr lang="en-US" smtClean="0"/>
              <a:pPr/>
              <a:t>‹#›</a:t>
            </a:fld>
            <a:endParaRPr lang="en-US" dirty="0"/>
          </a:p>
        </p:txBody>
      </p:sp>
    </p:spTree>
    <p:extLst>
      <p:ext uri="{BB962C8B-B14F-4D97-AF65-F5344CB8AC3E}">
        <p14:creationId xmlns:p14="http://schemas.microsoft.com/office/powerpoint/2010/main" val="332589281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60" r:id="rId5"/>
    <p:sldLayoutId id="2147483653" r:id="rId6"/>
    <p:sldLayoutId id="2147483663" r:id="rId7"/>
    <p:sldLayoutId id="2147483661" r:id="rId8"/>
    <p:sldLayoutId id="2147483662" r:id="rId9"/>
  </p:sldLayoutIdLst>
  <p:txStyles>
    <p:titleStyle>
      <a:lvl1pPr algn="l" defTabSz="914400" rtl="0" eaLnBrk="1" latinLnBrk="0" hangingPunct="1">
        <a:lnSpc>
          <a:spcPct val="90000"/>
        </a:lnSpc>
        <a:spcBef>
          <a:spcPct val="0"/>
        </a:spcBef>
        <a:buNone/>
        <a:defRPr sz="4400" kern="1200">
          <a:solidFill>
            <a:schemeClr val="tx1"/>
          </a:solidFill>
          <a:latin typeface="Franklin Gothic Medium" panose="020B06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Franklin Gothic Medium" panose="020B06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Franklin Gothic Medium" panose="020B06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Franklin Gothic Medium" panose="020B06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2.ed.gov/about/offices/list/ocr/docs/dcl-factsheet-bullying-201410.pdf" TargetMode="External"/><Relationship Id="rId2" Type="http://schemas.openxmlformats.org/officeDocument/2006/relationships/notesSlide" Target="../notesSlides/notesSlide17.xml"/><Relationship Id="rId1" Type="http://schemas.openxmlformats.org/officeDocument/2006/relationships/slideLayout" Target="../slideLayouts/slideLayout5.xml"/><Relationship Id="rId6" Type="http://schemas.openxmlformats.org/officeDocument/2006/relationships/hyperlink" Target="https://sites.ed.gov/idea/files/guide-positive-proactive-approaches-to-supporting-children-with-disabilities.pdf" TargetMode="External"/><Relationship Id="rId5" Type="http://schemas.openxmlformats.org/officeDocument/2006/relationships/hyperlink" Target="https://www2.ed.gov/about/offices/list/ocr/docs/504-discipline-factsheet.pdf" TargetMode="External"/><Relationship Id="rId4" Type="http://schemas.openxmlformats.org/officeDocument/2006/relationships/hyperlink" Target="https://www.ed.gov/ocr/letters/colleague-201010.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2.ed.gov/about/offices/list/ocr/letters/colleague-201010.html" TargetMode="External"/><Relationship Id="rId2" Type="http://schemas.openxmlformats.org/officeDocument/2006/relationships/notesSlide" Target="../notesSlides/notesSlide18.xml"/><Relationship Id="rId1" Type="http://schemas.openxmlformats.org/officeDocument/2006/relationships/slideLayout" Target="../slideLayouts/slideLayout5.xml"/><Relationship Id="rId5" Type="http://schemas.openxmlformats.org/officeDocument/2006/relationships/hyperlink" Target="https://www2.ed.gov/about/offices/list/ocr/letters/colleague-bullying-201410.pdf" TargetMode="External"/><Relationship Id="rId4" Type="http://schemas.openxmlformats.org/officeDocument/2006/relationships/hyperlink" Target="https://www.k12.wa.us/SafetyCenter/BullyingHarassment/default.asp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2.ed.gov/about/offices/list/ocr/docs/t9nprm-factsheet.pdf" TargetMode="External"/><Relationship Id="rId2" Type="http://schemas.openxmlformats.org/officeDocument/2006/relationships/notesSlide" Target="../notesSlides/notesSlide19.xml"/><Relationship Id="rId1" Type="http://schemas.openxmlformats.org/officeDocument/2006/relationships/slideLayout" Target="../slideLayouts/slideLayout5.xml"/><Relationship Id="rId5" Type="http://schemas.openxmlformats.org/officeDocument/2006/relationships/hyperlink" Target="https://www2.ed.gov/about/offices/list/ocr/frontpage/faq/race-origin.html" TargetMode="External"/><Relationship Id="rId4" Type="http://schemas.openxmlformats.org/officeDocument/2006/relationships/hyperlink" Target="https://www2.ed.gov/about/offices/list/ocr/docs/202107-qa-titleix.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D566B-0B97-41C3-E3B1-C0161711E406}"/>
              </a:ext>
            </a:extLst>
          </p:cNvPr>
          <p:cNvSpPr>
            <a:spLocks noGrp="1"/>
          </p:cNvSpPr>
          <p:nvPr>
            <p:ph type="ctrTitle"/>
          </p:nvPr>
        </p:nvSpPr>
        <p:spPr/>
        <p:txBody>
          <a:bodyPr/>
          <a:lstStyle/>
          <a:p>
            <a:r>
              <a:rPr lang="en-US" sz="5500" dirty="0"/>
              <a:t>Discriminatory and Sexual Harassment </a:t>
            </a:r>
            <a:endParaRPr lang="en-US" sz="5500" dirty="0">
              <a:solidFill>
                <a:schemeClr val="bg1"/>
              </a:solidFill>
            </a:endParaRPr>
          </a:p>
        </p:txBody>
      </p:sp>
      <p:sp>
        <p:nvSpPr>
          <p:cNvPr id="5" name="Subtitle 4">
            <a:extLst>
              <a:ext uri="{FF2B5EF4-FFF2-40B4-BE49-F238E27FC236}">
                <a16:creationId xmlns:a16="http://schemas.microsoft.com/office/drawing/2014/main" id="{DEEB98A3-D55B-8E08-B8DC-611FC0A9DE58}"/>
              </a:ext>
            </a:extLst>
          </p:cNvPr>
          <p:cNvSpPr>
            <a:spLocks noGrp="1"/>
          </p:cNvSpPr>
          <p:nvPr>
            <p:ph type="subTitle" idx="1"/>
          </p:nvPr>
        </p:nvSpPr>
        <p:spPr/>
        <p:txBody>
          <a:bodyPr/>
          <a:lstStyle/>
          <a:p>
            <a:r>
              <a:rPr lang="en-US" dirty="0"/>
              <a:t>Presented to American Samoa Department of Education </a:t>
            </a:r>
          </a:p>
          <a:p>
            <a:r>
              <a:rPr lang="en-US" dirty="0"/>
              <a:t>September 14, 2023</a:t>
            </a:r>
          </a:p>
        </p:txBody>
      </p:sp>
    </p:spTree>
    <p:extLst>
      <p:ext uri="{BB962C8B-B14F-4D97-AF65-F5344CB8AC3E}">
        <p14:creationId xmlns:p14="http://schemas.microsoft.com/office/powerpoint/2010/main" val="4271667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F3C5E-0F44-B6C2-0ED2-9C9C41F4FE7D}"/>
              </a:ext>
            </a:extLst>
          </p:cNvPr>
          <p:cNvSpPr>
            <a:spLocks noGrp="1"/>
          </p:cNvSpPr>
          <p:nvPr>
            <p:ph type="title"/>
          </p:nvPr>
        </p:nvSpPr>
        <p:spPr>
          <a:xfrm>
            <a:off x="895349" y="1321384"/>
            <a:ext cx="10401301" cy="1129585"/>
          </a:xfrm>
        </p:spPr>
        <p:txBody>
          <a:bodyPr/>
          <a:lstStyle/>
          <a:p>
            <a:r>
              <a:rPr lang="en-US" dirty="0"/>
              <a:t>Hostile Environments</a:t>
            </a:r>
          </a:p>
        </p:txBody>
      </p:sp>
      <p:sp>
        <p:nvSpPr>
          <p:cNvPr id="3" name="Content Placeholder 2">
            <a:extLst>
              <a:ext uri="{FF2B5EF4-FFF2-40B4-BE49-F238E27FC236}">
                <a16:creationId xmlns:a16="http://schemas.microsoft.com/office/drawing/2014/main" id="{0F3ADBD9-CE31-14AF-D0CA-482A6EEE7568}"/>
              </a:ext>
            </a:extLst>
          </p:cNvPr>
          <p:cNvSpPr>
            <a:spLocks noGrp="1"/>
          </p:cNvSpPr>
          <p:nvPr>
            <p:ph idx="1"/>
          </p:nvPr>
        </p:nvSpPr>
        <p:spPr>
          <a:xfrm>
            <a:off x="1005507" y="2243579"/>
            <a:ext cx="10401302" cy="4267685"/>
          </a:xfrm>
        </p:spPr>
        <p:txBody>
          <a:bodyPr>
            <a:normAutofit/>
          </a:bodyPr>
          <a:lstStyle/>
          <a:p>
            <a:pPr marL="0" marR="0" lvl="1" indent="0" algn="l" defTabSz="914400" rtl="0" eaLnBrk="1" fontAlgn="auto" latinLnBrk="0" hangingPunct="1">
              <a:lnSpc>
                <a:spcPct val="100000"/>
              </a:lnSpc>
              <a:spcBef>
                <a:spcPts val="500"/>
              </a:spcBef>
              <a:spcAft>
                <a:spcPts val="70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A2C3F"/>
                </a:solidFill>
                <a:effectLst/>
                <a:uLnTx/>
                <a:uFillTx/>
                <a:latin typeface="Franklin Gothic Medium" panose="020B0603020102020204" pitchFamily="34" charset="0"/>
                <a:ea typeface="+mn-ea"/>
                <a:cs typeface="+mn-cs"/>
              </a:rPr>
              <a:t>OCR could find a Title VI violation in its enforcement work if: </a:t>
            </a:r>
          </a:p>
          <a:p>
            <a:pPr marL="457200" marR="0" lvl="1" indent="-457200" algn="l" defTabSz="914400" rtl="0" eaLnBrk="1" fontAlgn="auto" latinLnBrk="0" hangingPunct="1">
              <a:lnSpc>
                <a:spcPct val="100000"/>
              </a:lnSpc>
              <a:spcBef>
                <a:spcPts val="500"/>
              </a:spcBef>
              <a:spcAft>
                <a:spcPts val="700"/>
              </a:spcAft>
              <a:buClrTx/>
              <a:buSzTx/>
              <a:buFont typeface="+mj-lt"/>
              <a:buAutoNum type="arabicPeriod"/>
              <a:tabLst/>
              <a:defRPr/>
            </a:pPr>
            <a:r>
              <a:rPr kumimoji="0" lang="en-US" sz="2800" b="0" i="0" u="none" strike="noStrike" kern="1200" cap="none" spc="0" normalizeH="0" baseline="0" noProof="0" dirty="0">
                <a:ln>
                  <a:noFill/>
                </a:ln>
                <a:solidFill>
                  <a:srgbClr val="0A2C3F"/>
                </a:solidFill>
                <a:effectLst/>
                <a:uLnTx/>
                <a:uFillTx/>
                <a:latin typeface="Franklin Gothic Medium" panose="020B0603020102020204" pitchFamily="34" charset="0"/>
                <a:ea typeface="+mn-ea"/>
                <a:cs typeface="+mn-cs"/>
              </a:rPr>
              <a:t>a hostile environment based on race existed; </a:t>
            </a:r>
          </a:p>
          <a:p>
            <a:pPr marL="457200" marR="0" lvl="1" indent="-457200" algn="l" defTabSz="914400" rtl="0" eaLnBrk="1" fontAlgn="auto" latinLnBrk="0" hangingPunct="1">
              <a:lnSpc>
                <a:spcPct val="100000"/>
              </a:lnSpc>
              <a:spcBef>
                <a:spcPts val="500"/>
              </a:spcBef>
              <a:spcAft>
                <a:spcPts val="700"/>
              </a:spcAft>
              <a:buClrTx/>
              <a:buSzTx/>
              <a:buFont typeface="+mj-lt"/>
              <a:buAutoNum type="arabicPeriod"/>
              <a:tabLst/>
              <a:defRPr/>
            </a:pPr>
            <a:r>
              <a:rPr kumimoji="0" lang="en-US" sz="2800" b="0" i="0" u="none" strike="noStrike" kern="1200" cap="none" spc="0" normalizeH="0" baseline="0" noProof="0" dirty="0">
                <a:ln>
                  <a:noFill/>
                </a:ln>
                <a:solidFill>
                  <a:srgbClr val="0A2C3F"/>
                </a:solidFill>
                <a:effectLst/>
                <a:uLnTx/>
                <a:uFillTx/>
                <a:latin typeface="Franklin Gothic Medium" panose="020B0603020102020204" pitchFamily="34" charset="0"/>
                <a:ea typeface="+mn-ea"/>
                <a:cs typeface="+mn-cs"/>
              </a:rPr>
              <a:t>the school had actual or constructive notice of the hostile environment; and </a:t>
            </a:r>
          </a:p>
          <a:p>
            <a:pPr marL="457200" marR="0" lvl="1" indent="-457200" algn="l" defTabSz="914400" rtl="0" eaLnBrk="1" fontAlgn="auto" latinLnBrk="0" hangingPunct="1">
              <a:lnSpc>
                <a:spcPct val="100000"/>
              </a:lnSpc>
              <a:spcBef>
                <a:spcPts val="500"/>
              </a:spcBef>
              <a:spcAft>
                <a:spcPts val="700"/>
              </a:spcAft>
              <a:buClrTx/>
              <a:buSzTx/>
              <a:buFont typeface="+mj-lt"/>
              <a:buAutoNum type="arabicPeriod"/>
              <a:tabLst/>
              <a:defRPr/>
            </a:pPr>
            <a:r>
              <a:rPr kumimoji="0" lang="en-US" sz="2800" b="0" i="0" u="none" strike="noStrike" kern="1200" cap="none" spc="0" normalizeH="0" baseline="0" noProof="0" dirty="0">
                <a:ln>
                  <a:noFill/>
                </a:ln>
                <a:solidFill>
                  <a:srgbClr val="0A2C3F"/>
                </a:solidFill>
                <a:effectLst/>
                <a:uLnTx/>
                <a:uFillTx/>
                <a:latin typeface="Franklin Gothic Medium" panose="020B0603020102020204" pitchFamily="34" charset="0"/>
                <a:ea typeface="+mn-ea"/>
                <a:cs typeface="+mn-cs"/>
              </a:rPr>
              <a:t>the school failed to take prompt and effective steps reasonably calculated to (</a:t>
            </a:r>
            <a:r>
              <a:rPr kumimoji="0" lang="en-US" sz="2800" b="0" i="0" u="none" strike="noStrike" kern="1200" cap="none" spc="0" normalizeH="0" baseline="0" noProof="0" dirty="0" err="1">
                <a:ln>
                  <a:noFill/>
                </a:ln>
                <a:solidFill>
                  <a:srgbClr val="0A2C3F"/>
                </a:solidFill>
                <a:effectLst/>
                <a:uLnTx/>
                <a:uFillTx/>
                <a:latin typeface="Franklin Gothic Medium" panose="020B0603020102020204" pitchFamily="34" charset="0"/>
                <a:ea typeface="+mn-ea"/>
                <a:cs typeface="+mn-cs"/>
              </a:rPr>
              <a:t>i</a:t>
            </a:r>
            <a:r>
              <a:rPr kumimoji="0" lang="en-US" sz="2800" b="0" i="0" u="none" strike="noStrike" kern="1200" cap="none" spc="0" normalizeH="0" baseline="0" noProof="0" dirty="0">
                <a:ln>
                  <a:noFill/>
                </a:ln>
                <a:solidFill>
                  <a:srgbClr val="0A2C3F"/>
                </a:solidFill>
                <a:effectLst/>
                <a:uLnTx/>
                <a:uFillTx/>
                <a:latin typeface="Franklin Gothic Medium" panose="020B0603020102020204" pitchFamily="34" charset="0"/>
                <a:ea typeface="+mn-ea"/>
                <a:cs typeface="+mn-cs"/>
              </a:rPr>
              <a:t>) end the harassment, (ii) eliminate any hostile environment and its effects, and (iii) prevent the harassment from recurring</a:t>
            </a:r>
            <a:endParaRPr lang="en-US" sz="2800" dirty="0"/>
          </a:p>
        </p:txBody>
      </p:sp>
    </p:spTree>
    <p:extLst>
      <p:ext uri="{BB962C8B-B14F-4D97-AF65-F5344CB8AC3E}">
        <p14:creationId xmlns:p14="http://schemas.microsoft.com/office/powerpoint/2010/main" val="1809244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85B84-8A97-4335-E7C9-5A762B3BB1D5}"/>
              </a:ext>
            </a:extLst>
          </p:cNvPr>
          <p:cNvSpPr>
            <a:spLocks noGrp="1"/>
          </p:cNvSpPr>
          <p:nvPr>
            <p:ph type="title"/>
          </p:nvPr>
        </p:nvSpPr>
        <p:spPr/>
        <p:txBody>
          <a:bodyPr>
            <a:normAutofit/>
          </a:bodyPr>
          <a:lstStyle/>
          <a:p>
            <a:r>
              <a:rPr lang="en-US" dirty="0"/>
              <a:t>District Requirements to prohibit discriminatory and sexual harassment</a:t>
            </a:r>
          </a:p>
        </p:txBody>
      </p:sp>
      <p:sp>
        <p:nvSpPr>
          <p:cNvPr id="3" name="Text Placeholder 2">
            <a:extLst>
              <a:ext uri="{FF2B5EF4-FFF2-40B4-BE49-F238E27FC236}">
                <a16:creationId xmlns:a16="http://schemas.microsoft.com/office/drawing/2014/main" id="{BF1FF9F8-5D66-46FB-F80C-2D4435FF4324}"/>
              </a:ext>
            </a:extLst>
          </p:cNvPr>
          <p:cNvSpPr>
            <a:spLocks noGrp="1"/>
          </p:cNvSpPr>
          <p:nvPr>
            <p:ph type="body" idx="1"/>
          </p:nvPr>
        </p:nvSpPr>
        <p:spPr/>
        <p:txBody>
          <a:bodyPr>
            <a:normAutofit/>
          </a:bodyPr>
          <a:lstStyle/>
          <a:p>
            <a:r>
              <a:rPr lang="en-US" dirty="0"/>
              <a:t>Section 504, Title II, Title IX</a:t>
            </a:r>
          </a:p>
        </p:txBody>
      </p:sp>
    </p:spTree>
    <p:extLst>
      <p:ext uri="{BB962C8B-B14F-4D97-AF65-F5344CB8AC3E}">
        <p14:creationId xmlns:p14="http://schemas.microsoft.com/office/powerpoint/2010/main" val="4237316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F3C5E-0F44-B6C2-0ED2-9C9C41F4FE7D}"/>
              </a:ext>
            </a:extLst>
          </p:cNvPr>
          <p:cNvSpPr>
            <a:spLocks noGrp="1"/>
          </p:cNvSpPr>
          <p:nvPr>
            <p:ph type="title"/>
          </p:nvPr>
        </p:nvSpPr>
        <p:spPr/>
        <p:txBody>
          <a:bodyPr/>
          <a:lstStyle/>
          <a:p>
            <a:r>
              <a:rPr lang="en-US" dirty="0"/>
              <a:t>Title IX Coordinator</a:t>
            </a:r>
          </a:p>
        </p:txBody>
      </p:sp>
      <p:sp>
        <p:nvSpPr>
          <p:cNvPr id="3" name="Content Placeholder 2">
            <a:extLst>
              <a:ext uri="{FF2B5EF4-FFF2-40B4-BE49-F238E27FC236}">
                <a16:creationId xmlns:a16="http://schemas.microsoft.com/office/drawing/2014/main" id="{0F3ADBD9-CE31-14AF-D0CA-482A6EEE7568}"/>
              </a:ext>
            </a:extLst>
          </p:cNvPr>
          <p:cNvSpPr>
            <a:spLocks noGrp="1"/>
          </p:cNvSpPr>
          <p:nvPr>
            <p:ph idx="1"/>
          </p:nvPr>
        </p:nvSpPr>
        <p:spPr>
          <a:xfrm>
            <a:off x="952499" y="2610403"/>
            <a:ext cx="10401302" cy="3522663"/>
          </a:xfrm>
        </p:spPr>
        <p:txBody>
          <a:bodyPr>
            <a:normAutofit/>
          </a:bodyPr>
          <a:lstStyle/>
          <a:p>
            <a:pPr>
              <a:lnSpc>
                <a:spcPct val="100000"/>
              </a:lnSpc>
            </a:pPr>
            <a:r>
              <a:rPr lang="en-US" dirty="0"/>
              <a:t>Responsibilities</a:t>
            </a:r>
          </a:p>
          <a:p>
            <a:pPr lvl="1"/>
            <a:r>
              <a:rPr lang="en-US" dirty="0"/>
              <a:t>Coordinate efforts to ensure compliance with Title IX responsibilities</a:t>
            </a:r>
          </a:p>
          <a:p>
            <a:pPr lvl="1"/>
            <a:r>
              <a:rPr lang="en-US" dirty="0"/>
              <a:t>Disseminate policy for reporting incidents of sex discrimination</a:t>
            </a:r>
          </a:p>
          <a:p>
            <a:pPr lvl="1"/>
            <a:r>
              <a:rPr lang="en-US" dirty="0"/>
              <a:t>Publish an antidiscrimination policy</a:t>
            </a:r>
          </a:p>
          <a:p>
            <a:pPr lvl="1"/>
            <a:r>
              <a:rPr lang="en-US" dirty="0"/>
              <a:t>Adopt grievance procedures including timelines, that provide the prompt and equitable resolution of student complaints of sexual or gender harassment</a:t>
            </a:r>
          </a:p>
        </p:txBody>
      </p:sp>
    </p:spTree>
    <p:extLst>
      <p:ext uri="{BB962C8B-B14F-4D97-AF65-F5344CB8AC3E}">
        <p14:creationId xmlns:p14="http://schemas.microsoft.com/office/powerpoint/2010/main" val="2755501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401C0-F362-624A-0A6B-561962B93C9D}"/>
              </a:ext>
            </a:extLst>
          </p:cNvPr>
          <p:cNvSpPr>
            <a:spLocks noGrp="1"/>
          </p:cNvSpPr>
          <p:nvPr>
            <p:ph type="title"/>
          </p:nvPr>
        </p:nvSpPr>
        <p:spPr/>
        <p:txBody>
          <a:bodyPr/>
          <a:lstStyle/>
          <a:p>
            <a:r>
              <a:rPr lang="en-US" dirty="0"/>
              <a:t>Case Law</a:t>
            </a:r>
          </a:p>
        </p:txBody>
      </p:sp>
      <p:sp>
        <p:nvSpPr>
          <p:cNvPr id="3" name="Content Placeholder 2">
            <a:extLst>
              <a:ext uri="{FF2B5EF4-FFF2-40B4-BE49-F238E27FC236}">
                <a16:creationId xmlns:a16="http://schemas.microsoft.com/office/drawing/2014/main" id="{2A751DD9-98EC-FAD9-3181-46F77BE08693}"/>
              </a:ext>
            </a:extLst>
          </p:cNvPr>
          <p:cNvSpPr>
            <a:spLocks noGrp="1"/>
          </p:cNvSpPr>
          <p:nvPr>
            <p:ph idx="1"/>
          </p:nvPr>
        </p:nvSpPr>
        <p:spPr/>
        <p:txBody>
          <a:bodyPr>
            <a:normAutofit/>
          </a:bodyPr>
          <a:lstStyle/>
          <a:p>
            <a:r>
              <a:rPr lang="en-US" dirty="0"/>
              <a:t>Results of applied discriminatory and sexual harassment laws and regulations from the field</a:t>
            </a:r>
          </a:p>
        </p:txBody>
      </p:sp>
    </p:spTree>
    <p:extLst>
      <p:ext uri="{BB962C8B-B14F-4D97-AF65-F5344CB8AC3E}">
        <p14:creationId xmlns:p14="http://schemas.microsoft.com/office/powerpoint/2010/main" val="2303177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F9B18-9B52-CC44-29BA-1C1ADAE01D88}"/>
              </a:ext>
            </a:extLst>
          </p:cNvPr>
          <p:cNvSpPr>
            <a:spLocks noGrp="1"/>
          </p:cNvSpPr>
          <p:nvPr>
            <p:ph type="title"/>
          </p:nvPr>
        </p:nvSpPr>
        <p:spPr/>
        <p:txBody>
          <a:bodyPr/>
          <a:lstStyle/>
          <a:p>
            <a:r>
              <a:rPr lang="en-US" dirty="0"/>
              <a:t>Case 1</a:t>
            </a:r>
          </a:p>
        </p:txBody>
      </p:sp>
      <p:sp>
        <p:nvSpPr>
          <p:cNvPr id="3" name="Content Placeholder 2">
            <a:extLst>
              <a:ext uri="{FF2B5EF4-FFF2-40B4-BE49-F238E27FC236}">
                <a16:creationId xmlns:a16="http://schemas.microsoft.com/office/drawing/2014/main" id="{6CD2E300-E003-0F06-695C-83946434350B}"/>
              </a:ext>
            </a:extLst>
          </p:cNvPr>
          <p:cNvSpPr>
            <a:spLocks noGrp="1"/>
          </p:cNvSpPr>
          <p:nvPr>
            <p:ph idx="1"/>
          </p:nvPr>
        </p:nvSpPr>
        <p:spPr>
          <a:xfrm>
            <a:off x="895348" y="1913641"/>
            <a:ext cx="10458451" cy="4442710"/>
          </a:xfrm>
        </p:spPr>
        <p:txBody>
          <a:bodyPr>
            <a:normAutofit fontScale="92500" lnSpcReduction="10000"/>
          </a:bodyPr>
          <a:lstStyle/>
          <a:p>
            <a:pPr marL="457200" indent="-457200">
              <a:buFont typeface="Arial" panose="020B0604020202020204" pitchFamily="34" charset="0"/>
              <a:buChar char="•"/>
            </a:pPr>
            <a:r>
              <a:rPr lang="en-US" dirty="0">
                <a:solidFill>
                  <a:schemeClr val="tx1"/>
                </a:solidFill>
              </a:rPr>
              <a:t>Harassment/Injuries: Sexual harassment; harassment based on sexual orientation; disability-based harassment.</a:t>
            </a:r>
          </a:p>
          <a:p>
            <a:pPr marL="457200" indent="-457200">
              <a:buFont typeface="Arial" panose="020B0604020202020204" pitchFamily="34" charset="0"/>
              <a:buChar char="•"/>
            </a:pPr>
            <a:r>
              <a:rPr lang="en-US" dirty="0">
                <a:solidFill>
                  <a:schemeClr val="tx1"/>
                </a:solidFill>
              </a:rPr>
              <a:t>Basic Facts: Two middle school girls with disabilities were subjected to constant verbal sexual harassment and threats by male students. One of the girls was also harassed by students, teachers, and administrators for being openly gay. </a:t>
            </a:r>
          </a:p>
          <a:p>
            <a:pPr marL="457200" indent="-457200">
              <a:buFont typeface="Arial" panose="020B0604020202020204" pitchFamily="34" charset="0"/>
              <a:buChar char="•"/>
            </a:pPr>
            <a:r>
              <a:rPr lang="en-US" dirty="0">
                <a:solidFill>
                  <a:schemeClr val="tx1"/>
                </a:solidFill>
              </a:rPr>
              <a:t>Causes of Action: Title IX claim for sex discrimination; claims for disability discrimination under Americans with Disabilities Act and §504 of Rehabilitation Act; §1983 claim of sex discrimination for violating Equal Protection Clause of Fourteenth Amendment. </a:t>
            </a:r>
          </a:p>
        </p:txBody>
      </p:sp>
    </p:spTree>
    <p:extLst>
      <p:ext uri="{BB962C8B-B14F-4D97-AF65-F5344CB8AC3E}">
        <p14:creationId xmlns:p14="http://schemas.microsoft.com/office/powerpoint/2010/main" val="961896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F2AF8-28EB-58CD-AD6A-D726F9191A31}"/>
              </a:ext>
            </a:extLst>
          </p:cNvPr>
          <p:cNvSpPr>
            <a:spLocks noGrp="1"/>
          </p:cNvSpPr>
          <p:nvPr>
            <p:ph type="title"/>
          </p:nvPr>
        </p:nvSpPr>
        <p:spPr/>
        <p:txBody>
          <a:bodyPr/>
          <a:lstStyle/>
          <a:p>
            <a:r>
              <a:rPr lang="en-US" dirty="0"/>
              <a:t>Case 2</a:t>
            </a:r>
          </a:p>
        </p:txBody>
      </p:sp>
      <p:sp>
        <p:nvSpPr>
          <p:cNvPr id="3" name="Content Placeholder 2">
            <a:extLst>
              <a:ext uri="{FF2B5EF4-FFF2-40B4-BE49-F238E27FC236}">
                <a16:creationId xmlns:a16="http://schemas.microsoft.com/office/drawing/2014/main" id="{D4278BBC-3B50-6582-577F-E3B0D3603EF4}"/>
              </a:ext>
            </a:extLst>
          </p:cNvPr>
          <p:cNvSpPr>
            <a:spLocks noGrp="1"/>
          </p:cNvSpPr>
          <p:nvPr>
            <p:ph idx="1"/>
          </p:nvPr>
        </p:nvSpPr>
        <p:spPr>
          <a:xfrm>
            <a:off x="866774" y="2068636"/>
            <a:ext cx="10458451" cy="4128941"/>
          </a:xfrm>
        </p:spPr>
        <p:txBody>
          <a:bodyPr>
            <a:normAutofit lnSpcReduction="10000"/>
          </a:bodyPr>
          <a:lstStyle/>
          <a:p>
            <a:pPr marL="457200" indent="-457200">
              <a:buFont typeface="Arial" panose="020B0604020202020204" pitchFamily="34" charset="0"/>
              <a:buChar char="•"/>
            </a:pPr>
            <a:r>
              <a:rPr lang="en-US" sz="2600" dirty="0">
                <a:solidFill>
                  <a:schemeClr val="tx2"/>
                </a:solidFill>
              </a:rPr>
              <a:t>Harassment/Injuries: Verbal and physical harassment; attempted suicide. </a:t>
            </a:r>
          </a:p>
          <a:p>
            <a:pPr marL="457200" indent="-457200">
              <a:buFont typeface="Arial" panose="020B0604020202020204" pitchFamily="34" charset="0"/>
              <a:buChar char="•"/>
            </a:pPr>
            <a:r>
              <a:rPr lang="en-US" sz="2600" dirty="0">
                <a:solidFill>
                  <a:schemeClr val="tx2"/>
                </a:solidFill>
              </a:rPr>
              <a:t>Basic Facts: Following repeated bullying by other students, T.F., a 14-year-old eighth grade student, attempted to hang himself and suffered irreversible brain damage. T.F.’s classmates regularly harassed him verbally and physically, pushing him in the hallways, knocking textbooks out of his hands, throwing his clarinet in the trash, and assaulting him in the bathroom. </a:t>
            </a:r>
          </a:p>
          <a:p>
            <a:pPr marL="457200" indent="-457200">
              <a:buFont typeface="Arial" panose="020B0604020202020204" pitchFamily="34" charset="0"/>
              <a:buChar char="•"/>
            </a:pPr>
            <a:r>
              <a:rPr lang="en-US" sz="2600" dirty="0">
                <a:solidFill>
                  <a:schemeClr val="tx2"/>
                </a:solidFill>
              </a:rPr>
              <a:t> Causes of Action: Unknown. </a:t>
            </a:r>
          </a:p>
        </p:txBody>
      </p:sp>
    </p:spTree>
    <p:extLst>
      <p:ext uri="{BB962C8B-B14F-4D97-AF65-F5344CB8AC3E}">
        <p14:creationId xmlns:p14="http://schemas.microsoft.com/office/powerpoint/2010/main" val="2272079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85B84-8A97-4335-E7C9-5A762B3BB1D5}"/>
              </a:ext>
            </a:extLst>
          </p:cNvPr>
          <p:cNvSpPr>
            <a:spLocks noGrp="1"/>
          </p:cNvSpPr>
          <p:nvPr>
            <p:ph type="title"/>
          </p:nvPr>
        </p:nvSpPr>
        <p:spPr/>
        <p:txBody>
          <a:bodyPr/>
          <a:lstStyle/>
          <a:p>
            <a:r>
              <a:rPr lang="en-US" dirty="0"/>
              <a:t>Next Steps</a:t>
            </a:r>
          </a:p>
        </p:txBody>
      </p:sp>
      <p:sp>
        <p:nvSpPr>
          <p:cNvPr id="3" name="Text Placeholder 2">
            <a:extLst>
              <a:ext uri="{FF2B5EF4-FFF2-40B4-BE49-F238E27FC236}">
                <a16:creationId xmlns:a16="http://schemas.microsoft.com/office/drawing/2014/main" id="{BF1FF9F8-5D66-46FB-F80C-2D4435FF4324}"/>
              </a:ext>
            </a:extLst>
          </p:cNvPr>
          <p:cNvSpPr>
            <a:spLocks noGrp="1"/>
          </p:cNvSpPr>
          <p:nvPr>
            <p:ph type="body" idx="1"/>
          </p:nvPr>
        </p:nvSpPr>
        <p:spPr/>
        <p:txBody>
          <a:bodyPr>
            <a:normAutofit/>
          </a:bodyPr>
          <a:lstStyle/>
          <a:p>
            <a:r>
              <a:rPr lang="en-US" dirty="0"/>
              <a:t>This is an optional </a:t>
            </a:r>
            <a:r>
              <a:rPr lang="en-US" dirty="0" err="1"/>
              <a:t>subheader</a:t>
            </a:r>
            <a:r>
              <a:rPr lang="en-US" dirty="0"/>
              <a:t>. Remove as needed.</a:t>
            </a:r>
          </a:p>
        </p:txBody>
      </p:sp>
    </p:spTree>
    <p:extLst>
      <p:ext uri="{BB962C8B-B14F-4D97-AF65-F5344CB8AC3E}">
        <p14:creationId xmlns:p14="http://schemas.microsoft.com/office/powerpoint/2010/main" val="939637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E2E97-B9BD-B055-22A1-66D9109AF1B9}"/>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A8576818-209C-D035-06D7-6E9153B05725}"/>
              </a:ext>
            </a:extLst>
          </p:cNvPr>
          <p:cNvSpPr>
            <a:spLocks noGrp="1"/>
          </p:cNvSpPr>
          <p:nvPr>
            <p:ph idx="1"/>
          </p:nvPr>
        </p:nvSpPr>
        <p:spPr>
          <a:xfrm>
            <a:off x="838200" y="2569328"/>
            <a:ext cx="10764580" cy="3434866"/>
          </a:xfrm>
        </p:spPr>
        <p:txBody>
          <a:bodyPr/>
          <a:lstStyle/>
          <a:p>
            <a:pPr marL="457200" marR="0" indent="-457200">
              <a:lnSpc>
                <a:spcPct val="115000"/>
              </a:lnSpc>
              <a:spcBef>
                <a:spcPts val="0"/>
              </a:spcBef>
              <a:spcAft>
                <a:spcPts val="1200"/>
              </a:spcAft>
              <a:buFont typeface="Arial" panose="020B0604020202020204" pitchFamily="34" charset="0"/>
              <a:buChar char="•"/>
            </a:pPr>
            <a:r>
              <a:rPr lang="en-US" sz="2600" dirty="0">
                <a:ea typeface="Arial" panose="020B0604020202020204" pitchFamily="34" charset="0"/>
                <a:hlinkClick r:id="rId3">
                  <a:extLst>
                    <a:ext uri="{A12FA001-AC4F-418D-AE19-62706E023703}">
                      <ahyp:hlinkClr xmlns:ahyp="http://schemas.microsoft.com/office/drawing/2018/hyperlinkcolor" val="tx"/>
                    </a:ext>
                  </a:extLst>
                </a:hlinkClick>
              </a:rPr>
              <a:t>Fact Sheet: What are Public Schools Required to Do When Students with Disabilities Are Bullied</a:t>
            </a:r>
            <a:r>
              <a:rPr lang="en-US" sz="2600" dirty="0">
                <a:ea typeface="Arial" panose="020B0604020202020204" pitchFamily="34" charset="0"/>
              </a:rPr>
              <a:t>?  (2014) </a:t>
            </a:r>
          </a:p>
          <a:p>
            <a:pPr marL="457200" marR="0" indent="-457200">
              <a:lnSpc>
                <a:spcPct val="115000"/>
              </a:lnSpc>
              <a:spcBef>
                <a:spcPts val="0"/>
              </a:spcBef>
              <a:spcAft>
                <a:spcPts val="1200"/>
              </a:spcAft>
              <a:buFont typeface="Arial" panose="020B0604020202020204" pitchFamily="34" charset="0"/>
              <a:buChar char="•"/>
            </a:pPr>
            <a:r>
              <a:rPr lang="en-US" sz="2600" dirty="0">
                <a:ea typeface="Arial" panose="020B0604020202020204" pitchFamily="34" charset="0"/>
                <a:hlinkClick r:id="rId4"/>
              </a:rPr>
              <a:t>Dear Colleague Letter on Harassment and Bullying </a:t>
            </a:r>
            <a:r>
              <a:rPr lang="en-US" sz="2600" dirty="0">
                <a:ea typeface="Arial" panose="020B0604020202020204" pitchFamily="34" charset="0"/>
              </a:rPr>
              <a:t>(2010)</a:t>
            </a:r>
          </a:p>
          <a:p>
            <a:pPr marL="457200" indent="-457200">
              <a:lnSpc>
                <a:spcPct val="115000"/>
              </a:lnSpc>
              <a:spcBef>
                <a:spcPts val="0"/>
              </a:spcBef>
              <a:spcAft>
                <a:spcPts val="1200"/>
              </a:spcAft>
              <a:buFont typeface="Arial" panose="020B0604020202020204" pitchFamily="34" charset="0"/>
              <a:buChar char="•"/>
            </a:pPr>
            <a:r>
              <a:rPr lang="en-US" sz="2600" dirty="0">
                <a:ea typeface="Arial" panose="020B0604020202020204" pitchFamily="34" charset="0"/>
                <a:hlinkClick r:id="rId5"/>
              </a:rPr>
              <a:t>Fact Sheet Supporting Students with Disabilities and Avoiding the Discriminatory Use of Student Discipline Under Section 504 of the Rehabilitation Act of 1973 </a:t>
            </a:r>
            <a:r>
              <a:rPr lang="en-US" sz="2600" dirty="0">
                <a:ea typeface="Arial" panose="020B0604020202020204" pitchFamily="34" charset="0"/>
              </a:rPr>
              <a:t>(2022)</a:t>
            </a:r>
          </a:p>
          <a:p>
            <a:pPr marL="457200" indent="-457200">
              <a:lnSpc>
                <a:spcPct val="115000"/>
              </a:lnSpc>
              <a:spcBef>
                <a:spcPts val="0"/>
              </a:spcBef>
              <a:spcAft>
                <a:spcPts val="1200"/>
              </a:spcAft>
              <a:buFont typeface="Arial" panose="020B0604020202020204" pitchFamily="34" charset="0"/>
              <a:buChar char="•"/>
            </a:pPr>
            <a:endParaRPr lang="en-US" sz="2600" dirty="0">
              <a:ea typeface="Arial" panose="020B0604020202020204" pitchFamily="34" charset="0"/>
            </a:endParaRPr>
          </a:p>
          <a:p>
            <a:pPr marL="457200" indent="-457200">
              <a:lnSpc>
                <a:spcPct val="115000"/>
              </a:lnSpc>
              <a:spcBef>
                <a:spcPts val="0"/>
              </a:spcBef>
              <a:spcAft>
                <a:spcPts val="1200"/>
              </a:spcAft>
              <a:buFont typeface="Arial" panose="020B0604020202020204" pitchFamily="34" charset="0"/>
              <a:buChar char="•"/>
            </a:pPr>
            <a:endParaRPr lang="en-US" sz="2600" dirty="0">
              <a:ea typeface="Arial" panose="020B0604020202020204" pitchFamily="34" charset="0"/>
              <a:hlinkClick r:id="rId6"/>
            </a:endParaRPr>
          </a:p>
          <a:p>
            <a:pPr marL="457200" marR="0" indent="-457200">
              <a:lnSpc>
                <a:spcPct val="115000"/>
              </a:lnSpc>
              <a:spcBef>
                <a:spcPts val="0"/>
              </a:spcBef>
              <a:spcAft>
                <a:spcPts val="1200"/>
              </a:spcAft>
              <a:buFont typeface="Arial" panose="020B0604020202020204" pitchFamily="34" charset="0"/>
              <a:buChar char="•"/>
            </a:pPr>
            <a:endParaRPr lang="en-US" sz="2600" dirty="0">
              <a:ea typeface="Arial" panose="020B0604020202020204" pitchFamily="34" charset="0"/>
            </a:endParaRPr>
          </a:p>
        </p:txBody>
      </p:sp>
    </p:spTree>
    <p:extLst>
      <p:ext uri="{BB962C8B-B14F-4D97-AF65-F5344CB8AC3E}">
        <p14:creationId xmlns:p14="http://schemas.microsoft.com/office/powerpoint/2010/main" val="500245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D524E-D74C-0408-A275-A276BE0994D8}"/>
              </a:ext>
            </a:extLst>
          </p:cNvPr>
          <p:cNvSpPr>
            <a:spLocks noGrp="1"/>
          </p:cNvSpPr>
          <p:nvPr>
            <p:ph type="title"/>
          </p:nvPr>
        </p:nvSpPr>
        <p:spPr>
          <a:xfrm>
            <a:off x="952498" y="1215306"/>
            <a:ext cx="10401301" cy="1260512"/>
          </a:xfrm>
        </p:spPr>
        <p:txBody>
          <a:bodyPr/>
          <a:lstStyle/>
          <a:p>
            <a:r>
              <a:rPr lang="en-US" dirty="0"/>
              <a:t>Resources</a:t>
            </a:r>
          </a:p>
        </p:txBody>
      </p:sp>
      <p:sp>
        <p:nvSpPr>
          <p:cNvPr id="3" name="Content Placeholder 2">
            <a:extLst>
              <a:ext uri="{FF2B5EF4-FFF2-40B4-BE49-F238E27FC236}">
                <a16:creationId xmlns:a16="http://schemas.microsoft.com/office/drawing/2014/main" id="{8ED78990-8896-6AE1-68CD-11EBE004EF9B}"/>
              </a:ext>
            </a:extLst>
          </p:cNvPr>
          <p:cNvSpPr>
            <a:spLocks noGrp="1"/>
          </p:cNvSpPr>
          <p:nvPr>
            <p:ph idx="1"/>
          </p:nvPr>
        </p:nvSpPr>
        <p:spPr>
          <a:xfrm>
            <a:off x="952497" y="1976812"/>
            <a:ext cx="10401302" cy="3522663"/>
          </a:xfrm>
        </p:spPr>
        <p:txBody>
          <a:bodyPr/>
          <a:lstStyle/>
          <a:p>
            <a:r>
              <a:rPr lang="en-US" sz="2800" b="0" i="0" u="none" strike="noStrike" baseline="0" dirty="0"/>
              <a:t>Parent and Educator Resource Guide to Section 504 in Public Elementary and Secondary Schools (2016)</a:t>
            </a:r>
          </a:p>
          <a:p>
            <a:r>
              <a:rPr lang="en-US" sz="2800" b="0" i="0" u="none" strike="noStrike" baseline="0" dirty="0">
                <a:hlinkClick r:id="rId3"/>
              </a:rPr>
              <a:t>Dear Colleague Letter: Harassment and Bullying (U.S. Department of Education </a:t>
            </a:r>
            <a:r>
              <a:rPr lang="en-US" sz="2800" b="0" i="0" u="none" strike="noStrike" baseline="0" dirty="0"/>
              <a:t>(2010) </a:t>
            </a:r>
          </a:p>
          <a:p>
            <a:r>
              <a:rPr lang="en-US" sz="2800" b="0" i="0" u="none" strike="noStrike" baseline="0" dirty="0">
                <a:hlinkClick r:id="rId4"/>
              </a:rPr>
              <a:t>OSPI School Safety Center - Model HIB Policy and Procedure and additional resources</a:t>
            </a:r>
            <a:endParaRPr lang="en-US" sz="2800" b="0" i="0" u="none" strike="noStrike" baseline="0" dirty="0"/>
          </a:p>
          <a:p>
            <a:r>
              <a:rPr lang="en-US" sz="2800" b="0" i="0" u="none" strike="noStrike" baseline="0" dirty="0">
                <a:hlinkClick r:id="rId5"/>
              </a:rPr>
              <a:t>Dear Colleague Letter: Responding to Bullying of Students with Disabilities </a:t>
            </a:r>
            <a:r>
              <a:rPr lang="en-US" sz="2800" b="0" i="0" u="none" strike="noStrike" baseline="0" dirty="0"/>
              <a:t>(2014)</a:t>
            </a:r>
          </a:p>
          <a:p>
            <a:endParaRPr lang="en-US" dirty="0"/>
          </a:p>
          <a:p>
            <a:endParaRPr lang="en-US" dirty="0"/>
          </a:p>
          <a:p>
            <a:endParaRPr lang="en-US" dirty="0"/>
          </a:p>
        </p:txBody>
      </p:sp>
    </p:spTree>
    <p:extLst>
      <p:ext uri="{BB962C8B-B14F-4D97-AF65-F5344CB8AC3E}">
        <p14:creationId xmlns:p14="http://schemas.microsoft.com/office/powerpoint/2010/main" val="1918724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D524E-D74C-0408-A275-A276BE0994D8}"/>
              </a:ext>
            </a:extLst>
          </p:cNvPr>
          <p:cNvSpPr>
            <a:spLocks noGrp="1"/>
          </p:cNvSpPr>
          <p:nvPr>
            <p:ph type="title"/>
          </p:nvPr>
        </p:nvSpPr>
        <p:spPr>
          <a:xfrm>
            <a:off x="952497" y="1358525"/>
            <a:ext cx="10401301" cy="1260512"/>
          </a:xfrm>
        </p:spPr>
        <p:txBody>
          <a:bodyPr/>
          <a:lstStyle/>
          <a:p>
            <a:r>
              <a:rPr lang="en-US" dirty="0"/>
              <a:t>Resources</a:t>
            </a:r>
          </a:p>
        </p:txBody>
      </p:sp>
      <p:sp>
        <p:nvSpPr>
          <p:cNvPr id="3" name="Content Placeholder 2">
            <a:extLst>
              <a:ext uri="{FF2B5EF4-FFF2-40B4-BE49-F238E27FC236}">
                <a16:creationId xmlns:a16="http://schemas.microsoft.com/office/drawing/2014/main" id="{8ED78990-8896-6AE1-68CD-11EBE004EF9B}"/>
              </a:ext>
            </a:extLst>
          </p:cNvPr>
          <p:cNvSpPr>
            <a:spLocks noGrp="1"/>
          </p:cNvSpPr>
          <p:nvPr>
            <p:ph idx="1"/>
          </p:nvPr>
        </p:nvSpPr>
        <p:spPr>
          <a:xfrm>
            <a:off x="952497" y="2296301"/>
            <a:ext cx="10401302" cy="3522663"/>
          </a:xfrm>
        </p:spPr>
        <p:txBody>
          <a:bodyPr/>
          <a:lstStyle/>
          <a:p>
            <a:r>
              <a:rPr lang="en-US" dirty="0">
                <a:hlinkClick r:id="rId3"/>
              </a:rPr>
              <a:t>Summary of Major Provisions of the Department of Education’s Title IX Notice of Proposed Rulemaking (NPRM)*</a:t>
            </a:r>
            <a:r>
              <a:rPr lang="en-US" dirty="0"/>
              <a:t>(2023)</a:t>
            </a:r>
          </a:p>
          <a:p>
            <a:r>
              <a:rPr lang="en-US" dirty="0">
                <a:hlinkClick r:id="rId4"/>
              </a:rPr>
              <a:t>Questions and Answers on the Title IX Regulations on Sexual Harassment </a:t>
            </a:r>
            <a:r>
              <a:rPr lang="en-US" dirty="0"/>
              <a:t>(2022)</a:t>
            </a:r>
          </a:p>
          <a:p>
            <a:r>
              <a:rPr lang="en-US" dirty="0">
                <a:hlinkClick r:id="rId5"/>
              </a:rPr>
              <a:t>FAQ Race, Color, or National Origin Discrimination </a:t>
            </a:r>
            <a:r>
              <a:rPr lang="en-US" dirty="0"/>
              <a:t>(2023)</a:t>
            </a:r>
          </a:p>
          <a:p>
            <a:endParaRPr lang="en-US" dirty="0"/>
          </a:p>
          <a:p>
            <a:endParaRPr lang="en-US" dirty="0"/>
          </a:p>
          <a:p>
            <a:endParaRPr lang="en-US" dirty="0"/>
          </a:p>
        </p:txBody>
      </p:sp>
    </p:spTree>
    <p:extLst>
      <p:ext uri="{BB962C8B-B14F-4D97-AF65-F5344CB8AC3E}">
        <p14:creationId xmlns:p14="http://schemas.microsoft.com/office/powerpoint/2010/main" val="1079101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F3C5E-0F44-B6C2-0ED2-9C9C41F4FE7D}"/>
              </a:ext>
            </a:extLst>
          </p:cNvPr>
          <p:cNvSpPr>
            <a:spLocks noGrp="1"/>
          </p:cNvSpPr>
          <p:nvPr>
            <p:ph type="title"/>
          </p:nvPr>
        </p:nvSpPr>
        <p:spPr/>
        <p:txBody>
          <a:bodyPr/>
          <a:lstStyle/>
          <a:p>
            <a:r>
              <a:rPr lang="en-US" dirty="0"/>
              <a:t>Session Objectives</a:t>
            </a:r>
          </a:p>
        </p:txBody>
      </p:sp>
      <p:sp>
        <p:nvSpPr>
          <p:cNvPr id="3" name="Content Placeholder 2">
            <a:extLst>
              <a:ext uri="{FF2B5EF4-FFF2-40B4-BE49-F238E27FC236}">
                <a16:creationId xmlns:a16="http://schemas.microsoft.com/office/drawing/2014/main" id="{0F3ADBD9-CE31-14AF-D0CA-482A6EEE7568}"/>
              </a:ext>
            </a:extLst>
          </p:cNvPr>
          <p:cNvSpPr>
            <a:spLocks noGrp="1"/>
          </p:cNvSpPr>
          <p:nvPr>
            <p:ph idx="1"/>
          </p:nvPr>
        </p:nvSpPr>
        <p:spPr>
          <a:xfrm>
            <a:off x="952499" y="2398643"/>
            <a:ext cx="10401302" cy="3957707"/>
          </a:xfrm>
        </p:spPr>
        <p:txBody>
          <a:bodyPr>
            <a:normAutofit fontScale="85000" lnSpcReduction="20000"/>
          </a:bodyPr>
          <a:lstStyle/>
          <a:p>
            <a:pPr>
              <a:lnSpc>
                <a:spcPct val="100000"/>
              </a:lnSpc>
            </a:pPr>
            <a:r>
              <a:rPr lang="en-US" dirty="0"/>
              <a:t>To build knowledge of regulations and procedures on discriminatory and sexual harassment</a:t>
            </a:r>
            <a:endParaRPr lang="en-US" sz="2800" b="0" i="0" u="none" strike="noStrike" baseline="0" dirty="0">
              <a:solidFill>
                <a:srgbClr val="000000"/>
              </a:solidFill>
              <a:latin typeface="Arial" panose="020B0604020202020204" pitchFamily="34" charset="0"/>
            </a:endParaRPr>
          </a:p>
          <a:p>
            <a:pPr>
              <a:lnSpc>
                <a:spcPct val="100000"/>
              </a:lnSpc>
            </a:pPr>
            <a:r>
              <a:rPr lang="en-US" dirty="0"/>
              <a:t>To support ASDOE in ensuring equal access to education and the promotion of educational excellence through enforcement of civil rights in our nation's schools </a:t>
            </a:r>
          </a:p>
          <a:p>
            <a:pPr>
              <a:lnSpc>
                <a:spcPct val="100000"/>
              </a:lnSpc>
            </a:pPr>
            <a:r>
              <a:rPr lang="en-US" dirty="0"/>
              <a:t>To strengthen protections for all students from discrimination and harassment based on a protected class</a:t>
            </a:r>
          </a:p>
          <a:p>
            <a:pPr>
              <a:lnSpc>
                <a:spcPct val="100000"/>
              </a:lnSpc>
            </a:pPr>
            <a:r>
              <a:rPr lang="en-US" dirty="0"/>
              <a:t>To develop a deeper understanding of the role the department can play in protecting students from discriminatory and sexual harassment</a:t>
            </a:r>
          </a:p>
        </p:txBody>
      </p:sp>
    </p:spTree>
    <p:extLst>
      <p:ext uri="{BB962C8B-B14F-4D97-AF65-F5344CB8AC3E}">
        <p14:creationId xmlns:p14="http://schemas.microsoft.com/office/powerpoint/2010/main" val="1155111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7AF08-BC67-36BF-A7C7-A317F4239D3F}"/>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8D00CA2B-B7D1-7656-804A-B8E174502C8C}"/>
              </a:ext>
            </a:extLst>
          </p:cNvPr>
          <p:cNvSpPr>
            <a:spLocks noGrp="1"/>
          </p:cNvSpPr>
          <p:nvPr>
            <p:ph idx="1"/>
          </p:nvPr>
        </p:nvSpPr>
        <p:spPr/>
        <p:txBody>
          <a:bodyPr>
            <a:noAutofit/>
          </a:bodyPr>
          <a:lstStyle/>
          <a:p>
            <a:r>
              <a:rPr lang="en-US" sz="2400" dirty="0"/>
              <a:t>Learn more; request service.</a:t>
            </a:r>
          </a:p>
          <a:p>
            <a:r>
              <a:rPr lang="en-US" sz="2400" dirty="0"/>
              <a:t>WEEAC: https://weeac.wested.org/ </a:t>
            </a:r>
          </a:p>
          <a:p>
            <a:r>
              <a:rPr lang="en-US" sz="2400" dirty="0"/>
              <a:t>Dr. Melly Wilson: wilsonm@prel.org </a:t>
            </a:r>
          </a:p>
        </p:txBody>
      </p:sp>
    </p:spTree>
    <p:extLst>
      <p:ext uri="{BB962C8B-B14F-4D97-AF65-F5344CB8AC3E}">
        <p14:creationId xmlns:p14="http://schemas.microsoft.com/office/powerpoint/2010/main" val="2275159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D2B56-6B2A-663C-162C-C4E0E0FFEACB}"/>
              </a:ext>
            </a:extLst>
          </p:cNvPr>
          <p:cNvSpPr>
            <a:spLocks noGrp="1"/>
          </p:cNvSpPr>
          <p:nvPr>
            <p:ph type="title"/>
          </p:nvPr>
        </p:nvSpPr>
        <p:spPr/>
        <p:txBody>
          <a:bodyPr/>
          <a:lstStyle/>
          <a:p>
            <a:r>
              <a:rPr lang="en-US" dirty="0"/>
              <a:t>Pertinent Laws and Regulations</a:t>
            </a:r>
          </a:p>
        </p:txBody>
      </p:sp>
      <p:sp>
        <p:nvSpPr>
          <p:cNvPr id="3" name="Content Placeholder 2">
            <a:extLst>
              <a:ext uri="{FF2B5EF4-FFF2-40B4-BE49-F238E27FC236}">
                <a16:creationId xmlns:a16="http://schemas.microsoft.com/office/drawing/2014/main" id="{027C4BD9-1579-9AAD-A3D6-9F2C208F2E01}"/>
              </a:ext>
            </a:extLst>
          </p:cNvPr>
          <p:cNvSpPr>
            <a:spLocks noGrp="1"/>
          </p:cNvSpPr>
          <p:nvPr>
            <p:ph idx="1"/>
          </p:nvPr>
        </p:nvSpPr>
        <p:spPr/>
        <p:txBody>
          <a:bodyPr/>
          <a:lstStyle/>
          <a:p>
            <a:r>
              <a:rPr lang="en-US" dirty="0"/>
              <a:t>Title VI</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solidFill>
                  <a:srgbClr val="000000"/>
                </a:solidFill>
              </a:rPr>
              <a:t>P</a:t>
            </a:r>
            <a:r>
              <a:rPr lang="en-US" sz="2400" b="0" i="0" u="none" strike="noStrike" baseline="0" dirty="0">
                <a:solidFill>
                  <a:srgbClr val="000000"/>
                </a:solidFill>
              </a:rPr>
              <a:t>rotects all students, regardless of religious identity, from discrimination on the basis of race, color, national origin, sex, disability, and age</a:t>
            </a:r>
          </a:p>
          <a:p>
            <a:pPr marR="0" lvl="0" algn="l" defTabSz="914400" rtl="0" eaLnBrk="1" fontAlgn="auto" latinLnBrk="0" hangingPunct="1">
              <a:lnSpc>
                <a:spcPct val="100000"/>
              </a:lnSpc>
              <a:spcBef>
                <a:spcPts val="0"/>
              </a:spcBef>
              <a:spcAft>
                <a:spcPts val="0"/>
              </a:spcAft>
              <a:buClrTx/>
              <a:buSzTx/>
              <a:tabLst/>
              <a:defRPr/>
            </a:pPr>
            <a:endParaRPr lang="en-US" sz="2400" dirty="0">
              <a:solidFill>
                <a:srgbClr val="000000"/>
              </a:solidFill>
            </a:endParaRPr>
          </a:p>
          <a:p>
            <a:pPr marR="0" lvl="0" algn="l" defTabSz="914400" rtl="0" eaLnBrk="1" fontAlgn="auto" latinLnBrk="0" hangingPunct="1">
              <a:lnSpc>
                <a:spcPct val="100000"/>
              </a:lnSpc>
              <a:spcBef>
                <a:spcPts val="0"/>
              </a:spcBef>
              <a:spcAft>
                <a:spcPts val="0"/>
              </a:spcAft>
              <a:buClrTx/>
              <a:buSzTx/>
              <a:tabLst/>
              <a:defRPr/>
            </a:pPr>
            <a:r>
              <a:rPr lang="en-US" dirty="0"/>
              <a:t>Title IX</a:t>
            </a:r>
          </a:p>
          <a:p>
            <a:pPr lvl="1"/>
            <a:r>
              <a:rPr lang="en-US" dirty="0">
                <a:solidFill>
                  <a:srgbClr val="49473B"/>
                </a:solidFill>
              </a:rPr>
              <a:t>Prohibits sex discrimination and sex-based harassment</a:t>
            </a:r>
            <a:endParaRPr lang="en-US" dirty="0"/>
          </a:p>
        </p:txBody>
      </p:sp>
    </p:spTree>
    <p:extLst>
      <p:ext uri="{BB962C8B-B14F-4D97-AF65-F5344CB8AC3E}">
        <p14:creationId xmlns:p14="http://schemas.microsoft.com/office/powerpoint/2010/main" val="1913321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D2B56-6B2A-663C-162C-C4E0E0FFEACB}"/>
              </a:ext>
            </a:extLst>
          </p:cNvPr>
          <p:cNvSpPr>
            <a:spLocks noGrp="1"/>
          </p:cNvSpPr>
          <p:nvPr>
            <p:ph type="title"/>
          </p:nvPr>
        </p:nvSpPr>
        <p:spPr/>
        <p:txBody>
          <a:bodyPr/>
          <a:lstStyle/>
          <a:p>
            <a:r>
              <a:rPr lang="en-US" dirty="0"/>
              <a:t>Pertinent Laws and Regulations</a:t>
            </a:r>
            <a:br>
              <a:rPr lang="en-US" dirty="0"/>
            </a:br>
            <a:r>
              <a:rPr lang="en-US" dirty="0"/>
              <a:t>(continued)</a:t>
            </a:r>
          </a:p>
        </p:txBody>
      </p:sp>
      <p:sp>
        <p:nvSpPr>
          <p:cNvPr id="3" name="Content Placeholder 2">
            <a:extLst>
              <a:ext uri="{FF2B5EF4-FFF2-40B4-BE49-F238E27FC236}">
                <a16:creationId xmlns:a16="http://schemas.microsoft.com/office/drawing/2014/main" id="{027C4BD9-1579-9AAD-A3D6-9F2C208F2E01}"/>
              </a:ext>
            </a:extLst>
          </p:cNvPr>
          <p:cNvSpPr>
            <a:spLocks noGrp="1"/>
          </p:cNvSpPr>
          <p:nvPr>
            <p:ph idx="1"/>
          </p:nvPr>
        </p:nvSpPr>
        <p:spPr/>
        <p:txBody>
          <a:bodyPr/>
          <a:lstStyle/>
          <a:p>
            <a:r>
              <a:rPr lang="en-US" dirty="0"/>
              <a:t>Section 504</a:t>
            </a:r>
          </a:p>
          <a:p>
            <a:pPr lvl="1"/>
            <a:r>
              <a:rPr lang="en-US" dirty="0">
                <a:solidFill>
                  <a:srgbClr val="49473B"/>
                </a:solidFill>
              </a:rPr>
              <a:t>Prohibits disability-based harassment by peers that is sufficiently serious to deny or limit a student’s ability to participate in or benefit from the school’s education programs and activities</a:t>
            </a:r>
          </a:p>
          <a:p>
            <a:r>
              <a:rPr lang="en-US" dirty="0"/>
              <a:t>Title II</a:t>
            </a:r>
          </a:p>
          <a:p>
            <a:pPr lvl="1"/>
            <a:r>
              <a:rPr lang="en-US" dirty="0">
                <a:solidFill>
                  <a:srgbClr val="49473B"/>
                </a:solidFill>
              </a:rPr>
              <a:t>Extends Section 504 protections to public entities </a:t>
            </a:r>
          </a:p>
          <a:p>
            <a:pPr lvl="1"/>
            <a:endParaRPr lang="en-US" dirty="0">
              <a:solidFill>
                <a:srgbClr val="49473B"/>
              </a:solidFill>
            </a:endParaRPr>
          </a:p>
        </p:txBody>
      </p:sp>
    </p:spTree>
    <p:extLst>
      <p:ext uri="{BB962C8B-B14F-4D97-AF65-F5344CB8AC3E}">
        <p14:creationId xmlns:p14="http://schemas.microsoft.com/office/powerpoint/2010/main" val="3445281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4E96F-FD7E-EF90-F7AC-725703DE659E}"/>
              </a:ext>
            </a:extLst>
          </p:cNvPr>
          <p:cNvSpPr>
            <a:spLocks noGrp="1"/>
          </p:cNvSpPr>
          <p:nvPr>
            <p:ph type="title"/>
          </p:nvPr>
        </p:nvSpPr>
        <p:spPr/>
        <p:txBody>
          <a:bodyPr/>
          <a:lstStyle/>
          <a:p>
            <a:r>
              <a:rPr lang="en-US" dirty="0"/>
              <a:t>Harassment and Hostile Environments</a:t>
            </a:r>
          </a:p>
        </p:txBody>
      </p:sp>
    </p:spTree>
    <p:extLst>
      <p:ext uri="{BB962C8B-B14F-4D97-AF65-F5344CB8AC3E}">
        <p14:creationId xmlns:p14="http://schemas.microsoft.com/office/powerpoint/2010/main" val="146521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2B07CC4-B7DC-C002-55D3-EA1D36D2AF6F}"/>
              </a:ext>
            </a:extLst>
          </p:cNvPr>
          <p:cNvSpPr>
            <a:spLocks noGrp="1"/>
          </p:cNvSpPr>
          <p:nvPr>
            <p:ph type="title"/>
          </p:nvPr>
        </p:nvSpPr>
        <p:spPr>
          <a:xfrm>
            <a:off x="839787" y="1246187"/>
            <a:ext cx="7352975" cy="722313"/>
          </a:xfrm>
        </p:spPr>
        <p:txBody>
          <a:bodyPr>
            <a:normAutofit/>
          </a:bodyPr>
          <a:lstStyle/>
          <a:p>
            <a:r>
              <a:rPr lang="en-US" dirty="0"/>
              <a:t>Bullying vs Harassment</a:t>
            </a:r>
          </a:p>
        </p:txBody>
      </p:sp>
      <p:sp>
        <p:nvSpPr>
          <p:cNvPr id="8" name="Text Placeholder 7">
            <a:extLst>
              <a:ext uri="{FF2B5EF4-FFF2-40B4-BE49-F238E27FC236}">
                <a16:creationId xmlns:a16="http://schemas.microsoft.com/office/drawing/2014/main" id="{EEF41B41-9B2F-8808-05AE-9FE3915E523E}"/>
              </a:ext>
            </a:extLst>
          </p:cNvPr>
          <p:cNvSpPr>
            <a:spLocks noGrp="1"/>
          </p:cNvSpPr>
          <p:nvPr>
            <p:ph type="body" sz="quarter" idx="14"/>
          </p:nvPr>
        </p:nvSpPr>
        <p:spPr>
          <a:xfrm>
            <a:off x="839788" y="2394047"/>
            <a:ext cx="4990273" cy="3949272"/>
          </a:xfrm>
        </p:spPr>
        <p:txBody>
          <a:bodyPr>
            <a:normAutofit/>
          </a:bodyPr>
          <a:lstStyle/>
          <a:p>
            <a:r>
              <a:rPr lang="en-US" dirty="0"/>
              <a:t>Bullying</a:t>
            </a:r>
          </a:p>
          <a:p>
            <a:pPr lvl="1"/>
            <a:r>
              <a:rPr lang="en-US" sz="2200" dirty="0">
                <a:solidFill>
                  <a:srgbClr val="49473B"/>
                </a:solidFill>
              </a:rPr>
              <a:t>Involves overt physical behavior or verbal, emotional, or social behaviors </a:t>
            </a:r>
          </a:p>
          <a:p>
            <a:pPr lvl="1"/>
            <a:r>
              <a:rPr lang="en-US" sz="2200" dirty="0">
                <a:solidFill>
                  <a:srgbClr val="49473B"/>
                </a:solidFill>
              </a:rPr>
              <a:t>Can range from blatant aggression to far more subtle and covert behaviors</a:t>
            </a:r>
          </a:p>
          <a:p>
            <a:pPr lvl="1"/>
            <a:r>
              <a:rPr lang="en-US" sz="2200" dirty="0">
                <a:solidFill>
                  <a:srgbClr val="49473B"/>
                </a:solidFill>
              </a:rPr>
              <a:t>Often targets an individual</a:t>
            </a:r>
            <a:endParaRPr lang="en-US" sz="2200" dirty="0"/>
          </a:p>
        </p:txBody>
      </p:sp>
      <p:sp>
        <p:nvSpPr>
          <p:cNvPr id="9" name="Text Placeholder 8">
            <a:extLst>
              <a:ext uri="{FF2B5EF4-FFF2-40B4-BE49-F238E27FC236}">
                <a16:creationId xmlns:a16="http://schemas.microsoft.com/office/drawing/2014/main" id="{4956B6B6-D3E4-D018-C752-BBAE029A12C0}"/>
              </a:ext>
            </a:extLst>
          </p:cNvPr>
          <p:cNvSpPr>
            <a:spLocks noGrp="1"/>
          </p:cNvSpPr>
          <p:nvPr>
            <p:ph type="body" sz="quarter" idx="15"/>
          </p:nvPr>
        </p:nvSpPr>
        <p:spPr>
          <a:xfrm>
            <a:off x="6372220" y="2381250"/>
            <a:ext cx="4990274" cy="4140199"/>
          </a:xfrm>
        </p:spPr>
        <p:txBody>
          <a:bodyPr>
            <a:normAutofit lnSpcReduction="10000"/>
          </a:bodyPr>
          <a:lstStyle/>
          <a:p>
            <a:r>
              <a:rPr lang="en-US" dirty="0"/>
              <a:t>Harassment</a:t>
            </a:r>
          </a:p>
          <a:p>
            <a:r>
              <a:rPr lang="en-US" sz="2200" b="0" i="0" u="none" strike="noStrike" baseline="0" dirty="0">
                <a:solidFill>
                  <a:srgbClr val="000000"/>
                </a:solidFill>
              </a:rPr>
              <a:t>(As defined by the standard for</a:t>
            </a:r>
            <a:r>
              <a:rPr lang="en-US" sz="2200" dirty="0">
                <a:solidFill>
                  <a:srgbClr val="000000"/>
                </a:solidFill>
              </a:rPr>
              <a:t> a disability-based violation under Section 504</a:t>
            </a:r>
            <a:r>
              <a:rPr lang="en-US" sz="2200" b="0" i="0" u="none" strike="noStrike" baseline="0" dirty="0">
                <a:solidFill>
                  <a:srgbClr val="000000"/>
                </a:solidFill>
              </a:rPr>
              <a:t>)</a:t>
            </a:r>
            <a:endParaRPr lang="en-US" sz="2200" dirty="0">
              <a:solidFill>
                <a:srgbClr val="000000"/>
              </a:solidFill>
            </a:endParaRPr>
          </a:p>
          <a:p>
            <a:pPr marL="800100" lvl="1" indent="-342900">
              <a:buFont typeface="+mj-lt"/>
              <a:buAutoNum type="arabicPeriod"/>
            </a:pPr>
            <a:r>
              <a:rPr lang="en-US" sz="2200" b="0" i="0" u="none" strike="noStrike" baseline="0" dirty="0">
                <a:solidFill>
                  <a:srgbClr val="000000"/>
                </a:solidFill>
              </a:rPr>
              <a:t>bullying is sufficiently serious to create a hostile environment; </a:t>
            </a:r>
            <a:endParaRPr lang="en-US" sz="2200" dirty="0">
              <a:solidFill>
                <a:srgbClr val="000000"/>
              </a:solidFill>
            </a:endParaRPr>
          </a:p>
          <a:p>
            <a:pPr marL="800100" lvl="1" indent="-342900">
              <a:buFont typeface="+mj-lt"/>
              <a:buAutoNum type="arabicPeriod"/>
            </a:pPr>
            <a:r>
              <a:rPr lang="en-US" sz="2200" b="0" i="0" u="none" strike="noStrike" baseline="0" dirty="0">
                <a:solidFill>
                  <a:srgbClr val="000000"/>
                </a:solidFill>
              </a:rPr>
              <a:t>school officials know or should know about the bullying; and </a:t>
            </a:r>
            <a:endParaRPr lang="en-US" sz="2200" dirty="0">
              <a:solidFill>
                <a:srgbClr val="000000"/>
              </a:solidFill>
            </a:endParaRPr>
          </a:p>
          <a:p>
            <a:pPr marL="800100" lvl="1" indent="-342900">
              <a:buFont typeface="+mj-lt"/>
              <a:buAutoNum type="arabicPeriod"/>
            </a:pPr>
            <a:r>
              <a:rPr lang="en-US" sz="2200" b="0" i="0" u="none" strike="noStrike" baseline="0" dirty="0">
                <a:solidFill>
                  <a:srgbClr val="000000"/>
                </a:solidFill>
              </a:rPr>
              <a:t>the school does not respond appropriately </a:t>
            </a:r>
          </a:p>
          <a:p>
            <a:pPr marL="457200" indent="-457200">
              <a:buFont typeface="Arial" panose="020B0604020202020204" pitchFamily="34" charset="0"/>
              <a:buChar char="•"/>
            </a:pPr>
            <a:r>
              <a:rPr lang="en-US" sz="2200" dirty="0">
                <a:solidFill>
                  <a:srgbClr val="49473B"/>
                </a:solidFill>
              </a:rPr>
              <a:t>Targets a protected class</a:t>
            </a:r>
            <a:endParaRPr lang="en-US" sz="2200" dirty="0">
              <a:solidFill>
                <a:srgbClr val="000000"/>
              </a:solidFill>
            </a:endParaRPr>
          </a:p>
        </p:txBody>
      </p:sp>
    </p:spTree>
    <p:extLst>
      <p:ext uri="{BB962C8B-B14F-4D97-AF65-F5344CB8AC3E}">
        <p14:creationId xmlns:p14="http://schemas.microsoft.com/office/powerpoint/2010/main" val="4020157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32037-B06B-7F93-FEE6-DF34A3516897}"/>
              </a:ext>
            </a:extLst>
          </p:cNvPr>
          <p:cNvSpPr>
            <a:spLocks noGrp="1"/>
          </p:cNvSpPr>
          <p:nvPr>
            <p:ph type="title"/>
          </p:nvPr>
        </p:nvSpPr>
        <p:spPr/>
        <p:txBody>
          <a:bodyPr/>
          <a:lstStyle/>
          <a:p>
            <a:r>
              <a:rPr lang="en-US" dirty="0"/>
              <a:t>Racial and National Origin Harassment</a:t>
            </a:r>
          </a:p>
        </p:txBody>
      </p:sp>
      <p:sp>
        <p:nvSpPr>
          <p:cNvPr id="3" name="Content Placeholder 2">
            <a:extLst>
              <a:ext uri="{FF2B5EF4-FFF2-40B4-BE49-F238E27FC236}">
                <a16:creationId xmlns:a16="http://schemas.microsoft.com/office/drawing/2014/main" id="{42226D6B-321B-C8F6-DDE2-90BF23B4F04A}"/>
              </a:ext>
            </a:extLst>
          </p:cNvPr>
          <p:cNvSpPr>
            <a:spLocks noGrp="1"/>
          </p:cNvSpPr>
          <p:nvPr>
            <p:ph idx="1"/>
          </p:nvPr>
        </p:nvSpPr>
        <p:spPr>
          <a:xfrm>
            <a:off x="952499" y="2230372"/>
            <a:ext cx="10401302" cy="3522663"/>
          </a:xfrm>
        </p:spPr>
        <p:txBody>
          <a:bodyPr/>
          <a:lstStyle/>
          <a:p>
            <a:r>
              <a:rPr lang="en-US" sz="2800" dirty="0">
                <a:effectLst/>
                <a:ea typeface="Arial" panose="020B0604020202020204" pitchFamily="34" charset="0"/>
              </a:rPr>
              <a:t>Racial and national origin harassment - unwelcome conduct based on a student’s</a:t>
            </a:r>
            <a:r>
              <a:rPr lang="en-US" sz="2800" spc="-70" dirty="0">
                <a:effectLst/>
                <a:ea typeface="Arial" panose="020B0604020202020204" pitchFamily="34" charset="0"/>
              </a:rPr>
              <a:t> </a:t>
            </a:r>
            <a:r>
              <a:rPr lang="en-US" sz="2800" dirty="0">
                <a:effectLst/>
                <a:ea typeface="Arial" panose="020B0604020202020204" pitchFamily="34" charset="0"/>
              </a:rPr>
              <a:t>actual</a:t>
            </a:r>
            <a:r>
              <a:rPr lang="en-US" sz="2800" spc="-70" dirty="0">
                <a:effectLst/>
                <a:ea typeface="Arial" panose="020B0604020202020204" pitchFamily="34" charset="0"/>
              </a:rPr>
              <a:t> </a:t>
            </a:r>
            <a:r>
              <a:rPr lang="en-US" sz="2800" dirty="0">
                <a:effectLst/>
                <a:ea typeface="Arial" panose="020B0604020202020204" pitchFamily="34" charset="0"/>
              </a:rPr>
              <a:t>or</a:t>
            </a:r>
            <a:r>
              <a:rPr lang="en-US" sz="2800" spc="-70" dirty="0">
                <a:effectLst/>
                <a:ea typeface="Arial" panose="020B0604020202020204" pitchFamily="34" charset="0"/>
              </a:rPr>
              <a:t> </a:t>
            </a:r>
            <a:r>
              <a:rPr lang="en-US" sz="2800" dirty="0">
                <a:effectLst/>
                <a:ea typeface="Arial" panose="020B0604020202020204" pitchFamily="34" charset="0"/>
              </a:rPr>
              <a:t>perceived</a:t>
            </a:r>
            <a:r>
              <a:rPr lang="en-US" sz="2800" spc="-70" dirty="0">
                <a:effectLst/>
                <a:ea typeface="Arial" panose="020B0604020202020204" pitchFamily="34" charset="0"/>
              </a:rPr>
              <a:t> </a:t>
            </a:r>
            <a:r>
              <a:rPr lang="en-US" sz="2800" dirty="0">
                <a:effectLst/>
                <a:ea typeface="Arial" panose="020B0604020202020204" pitchFamily="34" charset="0"/>
              </a:rPr>
              <a:t>race</a:t>
            </a:r>
            <a:r>
              <a:rPr lang="en-US" sz="2800" spc="-70" dirty="0">
                <a:effectLst/>
                <a:ea typeface="Arial" panose="020B0604020202020204" pitchFamily="34" charset="0"/>
              </a:rPr>
              <a:t> </a:t>
            </a:r>
            <a:r>
              <a:rPr lang="en-US" sz="2800" dirty="0">
                <a:effectLst/>
                <a:ea typeface="Arial" panose="020B0604020202020204" pitchFamily="34" charset="0"/>
              </a:rPr>
              <a:t>or</a:t>
            </a:r>
            <a:r>
              <a:rPr lang="en-US" sz="2800" spc="-70" dirty="0">
                <a:effectLst/>
                <a:ea typeface="Arial" panose="020B0604020202020204" pitchFamily="34" charset="0"/>
              </a:rPr>
              <a:t> </a:t>
            </a:r>
            <a:r>
              <a:rPr lang="en-US" sz="2800" dirty="0">
                <a:effectLst/>
                <a:ea typeface="Arial" panose="020B0604020202020204" pitchFamily="34" charset="0"/>
              </a:rPr>
              <a:t>national</a:t>
            </a:r>
            <a:r>
              <a:rPr lang="en-US" sz="2800" spc="-70" dirty="0">
                <a:effectLst/>
                <a:ea typeface="Arial" panose="020B0604020202020204" pitchFamily="34" charset="0"/>
              </a:rPr>
              <a:t> </a:t>
            </a:r>
            <a:r>
              <a:rPr lang="en-US" sz="2800" dirty="0">
                <a:effectLst/>
                <a:ea typeface="Arial" panose="020B0604020202020204" pitchFamily="34" charset="0"/>
              </a:rPr>
              <a:t>origin.</a:t>
            </a:r>
          </a:p>
          <a:p>
            <a:pPr marL="457200" indent="-457200">
              <a:buFont typeface="Arial" panose="020B0604020202020204" pitchFamily="34" charset="0"/>
              <a:buChar char="•"/>
            </a:pPr>
            <a:r>
              <a:rPr lang="en-US" sz="2800" dirty="0">
                <a:effectLst/>
                <a:ea typeface="Arial" panose="020B0604020202020204" pitchFamily="34" charset="0"/>
              </a:rPr>
              <a:t>Harassers</a:t>
            </a:r>
            <a:r>
              <a:rPr lang="en-US" sz="2800" spc="-70" dirty="0">
                <a:effectLst/>
                <a:ea typeface="Arial" panose="020B0604020202020204" pitchFamily="34" charset="0"/>
              </a:rPr>
              <a:t> </a:t>
            </a:r>
            <a:r>
              <a:rPr lang="en-US" sz="2800" dirty="0">
                <a:effectLst/>
                <a:ea typeface="Arial" panose="020B0604020202020204" pitchFamily="34" charset="0"/>
              </a:rPr>
              <a:t>can</a:t>
            </a:r>
            <a:r>
              <a:rPr lang="en-US" sz="2800" spc="-70" dirty="0">
                <a:effectLst/>
                <a:ea typeface="Arial" panose="020B0604020202020204" pitchFamily="34" charset="0"/>
              </a:rPr>
              <a:t> </a:t>
            </a:r>
            <a:r>
              <a:rPr lang="en-US" sz="2800" dirty="0">
                <a:effectLst/>
                <a:ea typeface="Arial" panose="020B0604020202020204" pitchFamily="34" charset="0"/>
              </a:rPr>
              <a:t>be</a:t>
            </a:r>
            <a:r>
              <a:rPr lang="en-US" sz="2800" spc="-70" dirty="0">
                <a:effectLst/>
                <a:ea typeface="Arial" panose="020B0604020202020204" pitchFamily="34" charset="0"/>
              </a:rPr>
              <a:t> </a:t>
            </a:r>
            <a:r>
              <a:rPr lang="en-US" sz="2800" dirty="0">
                <a:effectLst/>
                <a:ea typeface="Arial" panose="020B0604020202020204" pitchFamily="34" charset="0"/>
              </a:rPr>
              <a:t>students, school staff, someone visiting the school, such as a student or employee</a:t>
            </a:r>
            <a:r>
              <a:rPr lang="en-US" sz="2800" spc="-15" dirty="0">
                <a:effectLst/>
                <a:ea typeface="Arial" panose="020B0604020202020204" pitchFamily="34" charset="0"/>
              </a:rPr>
              <a:t> </a:t>
            </a:r>
            <a:r>
              <a:rPr lang="en-US" sz="2800" dirty="0">
                <a:effectLst/>
                <a:ea typeface="Arial" panose="020B0604020202020204" pitchFamily="34" charset="0"/>
              </a:rPr>
              <a:t>from</a:t>
            </a:r>
            <a:r>
              <a:rPr lang="en-US" sz="2800" spc="-15" dirty="0">
                <a:effectLst/>
                <a:ea typeface="Arial" panose="020B0604020202020204" pitchFamily="34" charset="0"/>
              </a:rPr>
              <a:t> </a:t>
            </a:r>
            <a:r>
              <a:rPr lang="en-US" sz="2800" dirty="0">
                <a:effectLst/>
                <a:ea typeface="Arial" panose="020B0604020202020204" pitchFamily="34" charset="0"/>
              </a:rPr>
              <a:t>another</a:t>
            </a:r>
            <a:r>
              <a:rPr lang="en-US" sz="2800" spc="-15" dirty="0">
                <a:effectLst/>
                <a:ea typeface="Arial" panose="020B0604020202020204" pitchFamily="34" charset="0"/>
              </a:rPr>
              <a:t> </a:t>
            </a:r>
            <a:r>
              <a:rPr lang="en-US" sz="2800" dirty="0">
                <a:effectLst/>
                <a:ea typeface="Arial" panose="020B0604020202020204" pitchFamily="34" charset="0"/>
              </a:rPr>
              <a:t>school.</a:t>
            </a:r>
            <a:r>
              <a:rPr lang="en-US" sz="2800" spc="-15" dirty="0">
                <a:effectLst/>
                <a:ea typeface="Arial" panose="020B0604020202020204" pitchFamily="34" charset="0"/>
              </a:rPr>
              <a:t> </a:t>
            </a:r>
          </a:p>
          <a:p>
            <a:pPr marL="457200" indent="-457200">
              <a:buFont typeface="Arial" panose="020B0604020202020204" pitchFamily="34" charset="0"/>
              <a:buChar char="•"/>
            </a:pPr>
            <a:r>
              <a:rPr lang="en-US" sz="2800" dirty="0">
                <a:effectLst/>
                <a:ea typeface="Arial" panose="020B0604020202020204" pitchFamily="34" charset="0"/>
              </a:rPr>
              <a:t>Racial</a:t>
            </a:r>
            <a:r>
              <a:rPr lang="en-US" sz="2800" spc="-15" dirty="0">
                <a:effectLst/>
                <a:ea typeface="Arial" panose="020B0604020202020204" pitchFamily="34" charset="0"/>
              </a:rPr>
              <a:t> </a:t>
            </a:r>
            <a:r>
              <a:rPr lang="en-US" sz="2800" dirty="0">
                <a:effectLst/>
                <a:ea typeface="Arial" panose="020B0604020202020204" pitchFamily="34" charset="0"/>
              </a:rPr>
              <a:t>and</a:t>
            </a:r>
            <a:r>
              <a:rPr lang="en-US" sz="2800" spc="-15" dirty="0">
                <a:effectLst/>
                <a:ea typeface="Arial" panose="020B0604020202020204" pitchFamily="34" charset="0"/>
              </a:rPr>
              <a:t> </a:t>
            </a:r>
            <a:r>
              <a:rPr lang="en-US" sz="2800" dirty="0">
                <a:effectLst/>
                <a:ea typeface="Arial" panose="020B0604020202020204" pitchFamily="34" charset="0"/>
              </a:rPr>
              <a:t>national</a:t>
            </a:r>
            <a:r>
              <a:rPr lang="en-US" sz="2800" spc="-15" dirty="0">
                <a:effectLst/>
                <a:ea typeface="Arial" panose="020B0604020202020204" pitchFamily="34" charset="0"/>
              </a:rPr>
              <a:t> </a:t>
            </a:r>
            <a:r>
              <a:rPr lang="en-US" sz="2800" dirty="0">
                <a:effectLst/>
                <a:ea typeface="Arial" panose="020B0604020202020204" pitchFamily="34" charset="0"/>
              </a:rPr>
              <a:t>origin</a:t>
            </a:r>
            <a:r>
              <a:rPr lang="en-US" sz="2800" spc="-15" dirty="0">
                <a:effectLst/>
                <a:ea typeface="Arial" panose="020B0604020202020204" pitchFamily="34" charset="0"/>
              </a:rPr>
              <a:t> </a:t>
            </a:r>
            <a:r>
              <a:rPr lang="en-US" sz="2800" dirty="0">
                <a:effectLst/>
                <a:ea typeface="Arial" panose="020B0604020202020204" pitchFamily="34" charset="0"/>
              </a:rPr>
              <a:t>harassment</a:t>
            </a:r>
            <a:r>
              <a:rPr lang="en-US" sz="2800" spc="-15" dirty="0">
                <a:effectLst/>
                <a:ea typeface="Arial" panose="020B0604020202020204" pitchFamily="34" charset="0"/>
              </a:rPr>
              <a:t> </a:t>
            </a:r>
            <a:r>
              <a:rPr lang="en-US" sz="2800" dirty="0">
                <a:effectLst/>
                <a:ea typeface="Arial" panose="020B0604020202020204" pitchFamily="34" charset="0"/>
              </a:rPr>
              <a:t>can include slurs, taunts, stereotypes, or name-calling, as well as racially-motivated physical threats, attacks, or other hateful conduct.</a:t>
            </a:r>
            <a:endParaRPr lang="en-US" dirty="0"/>
          </a:p>
        </p:txBody>
      </p:sp>
    </p:spTree>
    <p:extLst>
      <p:ext uri="{BB962C8B-B14F-4D97-AF65-F5344CB8AC3E}">
        <p14:creationId xmlns:p14="http://schemas.microsoft.com/office/powerpoint/2010/main" val="2336770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F3C5E-0F44-B6C2-0ED2-9C9C41F4FE7D}"/>
              </a:ext>
            </a:extLst>
          </p:cNvPr>
          <p:cNvSpPr>
            <a:spLocks noGrp="1"/>
          </p:cNvSpPr>
          <p:nvPr>
            <p:ph type="title"/>
          </p:nvPr>
        </p:nvSpPr>
        <p:spPr/>
        <p:txBody>
          <a:bodyPr/>
          <a:lstStyle/>
          <a:p>
            <a:r>
              <a:rPr lang="en-US" dirty="0"/>
              <a:t>Sexual Harassment</a:t>
            </a:r>
          </a:p>
        </p:txBody>
      </p:sp>
      <p:sp>
        <p:nvSpPr>
          <p:cNvPr id="3" name="Content Placeholder 2">
            <a:extLst>
              <a:ext uri="{FF2B5EF4-FFF2-40B4-BE49-F238E27FC236}">
                <a16:creationId xmlns:a16="http://schemas.microsoft.com/office/drawing/2014/main" id="{0F3ADBD9-CE31-14AF-D0CA-482A6EEE7568}"/>
              </a:ext>
            </a:extLst>
          </p:cNvPr>
          <p:cNvSpPr>
            <a:spLocks noGrp="1"/>
          </p:cNvSpPr>
          <p:nvPr>
            <p:ph idx="1"/>
          </p:nvPr>
        </p:nvSpPr>
        <p:spPr>
          <a:xfrm>
            <a:off x="1005507" y="2360428"/>
            <a:ext cx="10401302" cy="3744131"/>
          </a:xfrm>
        </p:spPr>
        <p:txBody>
          <a:bodyPr>
            <a:noAutofit/>
          </a:bodyPr>
          <a:lstStyle/>
          <a:p>
            <a:pPr marL="0" marR="0" lvl="1" indent="0" algn="l" defTabSz="914400" rtl="0" eaLnBrk="1" fontAlgn="auto" latinLnBrk="0" hangingPunct="1">
              <a:lnSpc>
                <a:spcPct val="100000"/>
              </a:lnSpc>
              <a:spcBef>
                <a:spcPts val="500"/>
              </a:spcBef>
              <a:spcAft>
                <a:spcPts val="700"/>
              </a:spcAft>
              <a:buClrTx/>
              <a:buSzTx/>
              <a:buFont typeface="Arial" panose="020B0604020202020204" pitchFamily="34" charset="0"/>
              <a:buNone/>
              <a:tabLst/>
              <a:defRPr/>
            </a:pPr>
            <a:r>
              <a:rPr kumimoji="0" lang="en-US" sz="2800" b="0" i="0" u="none" strike="noStrike" kern="1200" cap="none" spc="0" normalizeH="0" baseline="0" noProof="0" dirty="0">
                <a:ln>
                  <a:noFill/>
                </a:ln>
                <a:solidFill>
                  <a:schemeClr val="accent4"/>
                </a:solidFill>
                <a:effectLst/>
                <a:uLnTx/>
                <a:uFillTx/>
                <a:latin typeface="Franklin Gothic Medium" panose="020B0603020102020204" pitchFamily="34" charset="0"/>
                <a:ea typeface="+mn-ea"/>
                <a:cs typeface="+mn-cs"/>
              </a:rPr>
              <a:t>(1) An employee of the recipient conditioning the provision of an aid, benefit, or service of the recipient on an individual's participation in unwelcome sexual conduct;</a:t>
            </a:r>
          </a:p>
          <a:p>
            <a:pPr marL="0" marR="0" lvl="1" indent="0" algn="l" defTabSz="914400" rtl="0" eaLnBrk="1" fontAlgn="auto" latinLnBrk="0" hangingPunct="1">
              <a:lnSpc>
                <a:spcPct val="100000"/>
              </a:lnSpc>
              <a:spcBef>
                <a:spcPts val="500"/>
              </a:spcBef>
              <a:spcAft>
                <a:spcPts val="700"/>
              </a:spcAft>
              <a:buClrTx/>
              <a:buSzTx/>
              <a:buFont typeface="Arial" panose="020B0604020202020204" pitchFamily="34" charset="0"/>
              <a:buNone/>
              <a:tabLst/>
              <a:defRPr/>
            </a:pPr>
            <a:r>
              <a:rPr kumimoji="0" lang="en-US" sz="2800" b="0" i="0" u="none" strike="noStrike" kern="1200" cap="none" spc="0" normalizeH="0" baseline="0" noProof="0" dirty="0">
                <a:ln>
                  <a:noFill/>
                </a:ln>
                <a:solidFill>
                  <a:schemeClr val="accent4"/>
                </a:solidFill>
                <a:effectLst/>
                <a:uLnTx/>
                <a:uFillTx/>
                <a:latin typeface="Franklin Gothic Medium" panose="020B0603020102020204" pitchFamily="34" charset="0"/>
                <a:ea typeface="+mn-ea"/>
                <a:cs typeface="+mn-cs"/>
              </a:rPr>
              <a:t>(2) Unwelcome conduct determined by a reasonable person to be so severe, pervasive, and objectively offensive that it effectively denies a person equal access to the recipient's education program or activity; or</a:t>
            </a:r>
          </a:p>
          <a:p>
            <a:pPr marL="0" marR="0" lvl="1" indent="0" algn="l" defTabSz="914400" rtl="0" eaLnBrk="1" fontAlgn="auto" latinLnBrk="0" hangingPunct="1">
              <a:lnSpc>
                <a:spcPct val="100000"/>
              </a:lnSpc>
              <a:spcBef>
                <a:spcPts val="500"/>
              </a:spcBef>
              <a:spcAft>
                <a:spcPts val="700"/>
              </a:spcAft>
              <a:buClrTx/>
              <a:buSzTx/>
              <a:buFont typeface="Arial" panose="020B0604020202020204" pitchFamily="34" charset="0"/>
              <a:buNone/>
              <a:tabLst/>
              <a:defRPr/>
            </a:pPr>
            <a:r>
              <a:rPr kumimoji="0" lang="en-US" sz="2800" b="0" i="0" u="none" strike="noStrike" kern="1200" cap="none" spc="0" normalizeH="0" baseline="0" noProof="0" dirty="0">
                <a:ln>
                  <a:noFill/>
                </a:ln>
                <a:solidFill>
                  <a:schemeClr val="accent4"/>
                </a:solidFill>
                <a:effectLst/>
                <a:uLnTx/>
                <a:uFillTx/>
                <a:latin typeface="Franklin Gothic Medium" panose="020B0603020102020204" pitchFamily="34" charset="0"/>
                <a:ea typeface="+mn-ea"/>
                <a:cs typeface="+mn-cs"/>
              </a:rPr>
              <a:t>(3) “Sexual assault” “dating violence” or “domestic violence”</a:t>
            </a:r>
          </a:p>
        </p:txBody>
      </p:sp>
    </p:spTree>
    <p:extLst>
      <p:ext uri="{BB962C8B-B14F-4D97-AF65-F5344CB8AC3E}">
        <p14:creationId xmlns:p14="http://schemas.microsoft.com/office/powerpoint/2010/main" val="573958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32037-B06B-7F93-FEE6-DF34A3516897}"/>
              </a:ext>
            </a:extLst>
          </p:cNvPr>
          <p:cNvSpPr>
            <a:spLocks noGrp="1"/>
          </p:cNvSpPr>
          <p:nvPr>
            <p:ph type="title"/>
          </p:nvPr>
        </p:nvSpPr>
        <p:spPr/>
        <p:txBody>
          <a:bodyPr/>
          <a:lstStyle/>
          <a:p>
            <a:r>
              <a:rPr lang="en-US" dirty="0"/>
              <a:t>Disability Harassment</a:t>
            </a:r>
          </a:p>
        </p:txBody>
      </p:sp>
      <p:sp>
        <p:nvSpPr>
          <p:cNvPr id="3" name="Content Placeholder 2">
            <a:extLst>
              <a:ext uri="{FF2B5EF4-FFF2-40B4-BE49-F238E27FC236}">
                <a16:creationId xmlns:a16="http://schemas.microsoft.com/office/drawing/2014/main" id="{42226D6B-321B-C8F6-DDE2-90BF23B4F04A}"/>
              </a:ext>
            </a:extLst>
          </p:cNvPr>
          <p:cNvSpPr>
            <a:spLocks noGrp="1"/>
          </p:cNvSpPr>
          <p:nvPr>
            <p:ph idx="1"/>
          </p:nvPr>
        </p:nvSpPr>
        <p:spPr>
          <a:xfrm>
            <a:off x="952499" y="2230372"/>
            <a:ext cx="10401302" cy="3522663"/>
          </a:xfrm>
        </p:spPr>
        <p:txBody>
          <a:bodyPr/>
          <a:lstStyle/>
          <a:p>
            <a:r>
              <a:rPr lang="en-US" sz="2800" dirty="0">
                <a:effectLst/>
                <a:ea typeface="Arial" panose="020B0604020202020204" pitchFamily="34" charset="0"/>
              </a:rPr>
              <a:t>Bullying and harassment of a student by his or her peers, based on disability </a:t>
            </a:r>
          </a:p>
          <a:p>
            <a:pPr marL="457200" indent="-457200">
              <a:buFont typeface="Arial" panose="020B0604020202020204" pitchFamily="34" charset="0"/>
              <a:buChar char="•"/>
            </a:pPr>
            <a:r>
              <a:rPr lang="en-US" dirty="0">
                <a:ea typeface="Arial" panose="020B0604020202020204" pitchFamily="34" charset="0"/>
              </a:rPr>
              <a:t>can be </a:t>
            </a:r>
            <a:r>
              <a:rPr lang="en-US" sz="2800" dirty="0">
                <a:effectLst/>
                <a:ea typeface="Arial" panose="020B0604020202020204" pitchFamily="34" charset="0"/>
              </a:rPr>
              <a:t>serious enough to deny or limit a student’s ability to participate in or benefit from the school’s education programs and activities, may deny a student equal educational opportunities</a:t>
            </a:r>
            <a:endParaRPr lang="en-US" dirty="0"/>
          </a:p>
        </p:txBody>
      </p:sp>
    </p:spTree>
    <p:extLst>
      <p:ext uri="{BB962C8B-B14F-4D97-AF65-F5344CB8AC3E}">
        <p14:creationId xmlns:p14="http://schemas.microsoft.com/office/powerpoint/2010/main" val="362884713"/>
      </p:ext>
    </p:extLst>
  </p:cSld>
  <p:clrMapOvr>
    <a:masterClrMapping/>
  </p:clrMapOvr>
</p:sld>
</file>

<file path=ppt/theme/theme1.xml><?xml version="1.0" encoding="utf-8"?>
<a:theme xmlns:a="http://schemas.openxmlformats.org/drawingml/2006/main" name="Office Theme">
  <a:themeElements>
    <a:clrScheme name="126FA0">
      <a:dk1>
        <a:srgbClr val="104877"/>
      </a:dk1>
      <a:lt1>
        <a:srgbClr val="FFFFFF"/>
      </a:lt1>
      <a:dk2>
        <a:srgbClr val="0A2C3F"/>
      </a:dk2>
      <a:lt2>
        <a:srgbClr val="EEEEEE"/>
      </a:lt2>
      <a:accent1>
        <a:srgbClr val="F7BF30"/>
      </a:accent1>
      <a:accent2>
        <a:srgbClr val="F37456"/>
      </a:accent2>
      <a:accent3>
        <a:srgbClr val="0AAD8E"/>
      </a:accent3>
      <a:accent4>
        <a:srgbClr val="126FA0"/>
      </a:accent4>
      <a:accent5>
        <a:srgbClr val="36A1B2"/>
      </a:accent5>
      <a:accent6>
        <a:srgbClr val="09AC8E"/>
      </a:accent6>
      <a:hlink>
        <a:srgbClr val="126FA0"/>
      </a:hlink>
      <a:folHlink>
        <a:srgbClr val="36A1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5025</TotalTime>
  <Words>4496</Words>
  <Application>Microsoft Office PowerPoint</Application>
  <PresentationFormat>Widescreen</PresentationFormat>
  <Paragraphs>236</Paragraphs>
  <Slides>20</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Franklin Gothic Medium</vt:lpstr>
      <vt:lpstr>Helvetica</vt:lpstr>
      <vt:lpstr>Helvetica Neue</vt:lpstr>
      <vt:lpstr>Times New Roman</vt:lpstr>
      <vt:lpstr>Wingdings</vt:lpstr>
      <vt:lpstr>Office Theme</vt:lpstr>
      <vt:lpstr>Discriminatory and Sexual Harassment </vt:lpstr>
      <vt:lpstr>Session Objectives</vt:lpstr>
      <vt:lpstr>Pertinent Laws and Regulations</vt:lpstr>
      <vt:lpstr>Pertinent Laws and Regulations (continued)</vt:lpstr>
      <vt:lpstr>Harassment and Hostile Environments</vt:lpstr>
      <vt:lpstr>Bullying vs Harassment</vt:lpstr>
      <vt:lpstr>Racial and National Origin Harassment</vt:lpstr>
      <vt:lpstr>Sexual Harassment</vt:lpstr>
      <vt:lpstr>Disability Harassment</vt:lpstr>
      <vt:lpstr>Hostile Environments</vt:lpstr>
      <vt:lpstr>District Requirements to prohibit discriminatory and sexual harassment</vt:lpstr>
      <vt:lpstr>Title IX Coordinator</vt:lpstr>
      <vt:lpstr>Case Law</vt:lpstr>
      <vt:lpstr>Case 1</vt:lpstr>
      <vt:lpstr>Case 2</vt:lpstr>
      <vt:lpstr>Next Steps</vt:lpstr>
      <vt:lpstr>Resources</vt:lpstr>
      <vt:lpstr>Resources</vt:lpstr>
      <vt:lpstr>Resources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a test of a large headline</dc:title>
  <dc:creator>Michael Medina</dc:creator>
  <cp:lastModifiedBy>Janice Garland</cp:lastModifiedBy>
  <cp:revision>90</cp:revision>
  <dcterms:created xsi:type="dcterms:W3CDTF">2023-01-12T22:22:18Z</dcterms:created>
  <dcterms:modified xsi:type="dcterms:W3CDTF">2023-09-14T22:39:51Z</dcterms:modified>
</cp:coreProperties>
</file>