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261" r:id="rId3"/>
    <p:sldId id="271" r:id="rId4"/>
    <p:sldId id="277" r:id="rId5"/>
    <p:sldId id="279" r:id="rId6"/>
    <p:sldId id="280" r:id="rId7"/>
    <p:sldId id="276" r:id="rId8"/>
    <p:sldId id="259" r:id="rId9"/>
    <p:sldId id="27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66" r:id="rId23"/>
    <p:sldId id="272" r:id="rId24"/>
    <p:sldId id="293" r:id="rId25"/>
    <p:sldId id="294" r:id="rId26"/>
    <p:sldId id="296" r:id="rId27"/>
    <p:sldId id="295" r:id="rId28"/>
    <p:sldId id="267" r:id="rId29"/>
    <p:sldId id="297" r:id="rId30"/>
    <p:sldId id="298" r:id="rId31"/>
    <p:sldId id="299" r:id="rId32"/>
    <p:sldId id="273" r:id="rId33"/>
    <p:sldId id="268" r:id="rId34"/>
    <p:sldId id="275" r:id="rId35"/>
    <p:sldId id="26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E72"/>
    <a:srgbClr val="368167"/>
    <a:srgbClr val="4821BF"/>
    <a:srgbClr val="A8FCD8"/>
    <a:srgbClr val="4F4383"/>
    <a:srgbClr val="4AB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80"/>
    <p:restoredTop sz="74954"/>
  </p:normalViewPr>
  <p:slideViewPr>
    <p:cSldViewPr snapToGrid="0">
      <p:cViewPr varScale="1">
        <p:scale>
          <a:sx n="67" d="100"/>
          <a:sy n="67" d="100"/>
        </p:scale>
        <p:origin x="1992" y="184"/>
      </p:cViewPr>
      <p:guideLst/>
    </p:cSldViewPr>
  </p:slideViewPr>
  <p:notesTextViewPr>
    <p:cViewPr>
      <p:scale>
        <a:sx n="1" d="1"/>
        <a:sy n="1" d="1"/>
      </p:scale>
      <p:origin x="0" y="0"/>
    </p:cViewPr>
  </p:notesTextViewPr>
  <p:notesViewPr>
    <p:cSldViewPr snapToGrid="0">
      <p:cViewPr varScale="1">
        <p:scale>
          <a:sx n="156" d="100"/>
          <a:sy n="156" d="100"/>
        </p:scale>
        <p:origin x="567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42F353-A2A6-CA91-4915-3ED3E74644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CDF024-16F0-374B-2BC8-39D934E86D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020253-742B-BF4A-B44C-D5E33C08281C}" type="datetimeFigureOut">
              <a:rPr lang="en-US" smtClean="0"/>
              <a:t>9/7/23</a:t>
            </a:fld>
            <a:endParaRPr lang="en-US"/>
          </a:p>
        </p:txBody>
      </p:sp>
      <p:sp>
        <p:nvSpPr>
          <p:cNvPr id="4" name="Footer Placeholder 3">
            <a:extLst>
              <a:ext uri="{FF2B5EF4-FFF2-40B4-BE49-F238E27FC236}">
                <a16:creationId xmlns:a16="http://schemas.microsoft.com/office/drawing/2014/main" id="{EC88E433-30A1-46DE-F850-524E43631B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CB092D-3910-0A6C-3F8E-487ACE5E7E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7CA09-5AEB-FA41-BC45-BA1CC3ED397B}" type="slidenum">
              <a:rPr lang="en-US" smtClean="0"/>
              <a:t>‹#›</a:t>
            </a:fld>
            <a:endParaRPr lang="en-US"/>
          </a:p>
        </p:txBody>
      </p:sp>
    </p:spTree>
    <p:extLst>
      <p:ext uri="{BB962C8B-B14F-4D97-AF65-F5344CB8AC3E}">
        <p14:creationId xmlns:p14="http://schemas.microsoft.com/office/powerpoint/2010/main" val="16581137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01:00:59.109"/>
    </inkml:context>
    <inkml:brush xml:id="br0">
      <inkml:brushProperty name="width" value="0.05" units="cm"/>
      <inkml:brushProperty name="height" value="0.05" units="cm"/>
    </inkml:brush>
  </inkml:definitions>
  <inkml:trace contextRef="#ctx0" brushRef="#br0">1 4 24575,'2'-2'0,"0"0"0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ABA36-3946-AB42-8497-B41536966360}" type="datetimeFigureOut">
              <a:rPr lang="en-US" smtClean="0"/>
              <a:t>9/7/23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BD9C6-4918-1148-A14F-8E93E8EFFAD9}" type="slidenum">
              <a:rPr lang="en-US" smtClean="0"/>
              <a:t>‹#›</a:t>
            </a:fld>
            <a:endParaRPr lang="en-US"/>
          </a:p>
        </p:txBody>
      </p:sp>
    </p:spTree>
    <p:extLst>
      <p:ext uri="{BB962C8B-B14F-4D97-AF65-F5344CB8AC3E}">
        <p14:creationId xmlns:p14="http://schemas.microsoft.com/office/powerpoint/2010/main" val="158266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Extensive research and resources exist to help schools and school districts implement promising</a:t>
            </a:r>
          </a:p>
          <a:p>
            <a:r>
              <a:rPr lang="en-US" dirty="0"/>
              <a:t>practices that promote equity in student discipline while keeping students in school.14 Evidence-</a:t>
            </a:r>
          </a:p>
          <a:p>
            <a:r>
              <a:rPr lang="en-US" dirty="0"/>
              <a:t>based, multi-tiered behavioral frameworks, such as positive behavioral interventions and</a:t>
            </a:r>
          </a:p>
          <a:p>
            <a:r>
              <a:rPr lang="en-US" dirty="0"/>
              <a:t>supports, as well as restorative practices and social-emotional learning, can help improve overall</a:t>
            </a:r>
          </a:p>
          <a:p>
            <a:r>
              <a:rPr lang="en-US" dirty="0"/>
              <a:t>school climate and safety. Frameworks and positive supports implemented in schools and</a:t>
            </a:r>
          </a:p>
          <a:p>
            <a:r>
              <a:rPr lang="en-US" dirty="0"/>
              <a:t>classrooms that use proactive, preventative approaches, instead of exclusion, address the</a:t>
            </a:r>
          </a:p>
          <a:p>
            <a:r>
              <a:rPr lang="en-US" dirty="0"/>
              <a:t>underlying cause or purpose of the behavior and reinforce positive behaviors, have been</a:t>
            </a:r>
          </a:p>
          <a:p>
            <a:r>
              <a:rPr lang="en-US" dirty="0"/>
              <a:t>associated with increases in academic engagement, academic achievement, and reductions in</a:t>
            </a:r>
          </a:p>
          <a:p>
            <a:r>
              <a:rPr lang="en-US" dirty="0"/>
              <a:t>suspensions and school dropouts</a:t>
            </a:r>
          </a:p>
        </p:txBody>
      </p:sp>
      <p:sp>
        <p:nvSpPr>
          <p:cNvPr id="4" name="Slide Number Placeholder 3"/>
          <p:cNvSpPr>
            <a:spLocks noGrp="1"/>
          </p:cNvSpPr>
          <p:nvPr>
            <p:ph type="sldNum" sz="quarter" idx="5"/>
          </p:nvPr>
        </p:nvSpPr>
        <p:spPr/>
        <p:txBody>
          <a:bodyPr/>
          <a:lstStyle/>
          <a:p>
            <a:fld id="{D3FBD9C6-4918-1148-A14F-8E93E8EFFAD9}" type="slidenum">
              <a:rPr lang="en-US" smtClean="0"/>
              <a:t>6</a:t>
            </a:fld>
            <a:endParaRPr lang="en-US"/>
          </a:p>
        </p:txBody>
      </p:sp>
    </p:spTree>
    <p:extLst>
      <p:ext uri="{BB962C8B-B14F-4D97-AF65-F5344CB8AC3E}">
        <p14:creationId xmlns:p14="http://schemas.microsoft.com/office/powerpoint/2010/main" val="251745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Professional development activities and practices that schools and school districts can undertake to implement culturally responsive discipline policies and procedures include:</a:t>
            </a:r>
          </a:p>
          <a:p>
            <a:endParaRPr lang="en-US" dirty="0"/>
          </a:p>
        </p:txBody>
      </p:sp>
      <p:sp>
        <p:nvSpPr>
          <p:cNvPr id="4" name="Slide Number Placeholder 3"/>
          <p:cNvSpPr>
            <a:spLocks noGrp="1"/>
          </p:cNvSpPr>
          <p:nvPr>
            <p:ph type="sldNum" sz="quarter" idx="5"/>
          </p:nvPr>
        </p:nvSpPr>
        <p:spPr/>
        <p:txBody>
          <a:bodyPr/>
          <a:lstStyle/>
          <a:p>
            <a:fld id="{D3FBD9C6-4918-1148-A14F-8E93E8EFFAD9}" type="slidenum">
              <a:rPr lang="en-US" smtClean="0"/>
              <a:t>15</a:t>
            </a:fld>
            <a:endParaRPr lang="en-US"/>
          </a:p>
        </p:txBody>
      </p:sp>
    </p:spTree>
    <p:extLst>
      <p:ext uri="{BB962C8B-B14F-4D97-AF65-F5344CB8AC3E}">
        <p14:creationId xmlns:p14="http://schemas.microsoft.com/office/powerpoint/2010/main" val="2137276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review is to ensure</a:t>
            </a:r>
          </a:p>
          <a:p>
            <a:r>
              <a:rPr lang="en-US" dirty="0"/>
              <a:t>that discipline policies, procedures, and practices are being applied fairly and do not</a:t>
            </a:r>
          </a:p>
          <a:p>
            <a:r>
              <a:rPr lang="en-US" dirty="0"/>
              <a:t>result in discrimination. In reviewing the data, the school or school district must</a:t>
            </a:r>
          </a:p>
          <a:p>
            <a:r>
              <a:rPr lang="en-US" dirty="0"/>
              <a:t>determine whether it has disciplined a substantially disproportionate number of</a:t>
            </a:r>
          </a:p>
          <a:p>
            <a:r>
              <a:rPr lang="en-US" dirty="0"/>
              <a:t>students in one the groups listed. If a school or school district identifies a substantial</a:t>
            </a:r>
          </a:p>
          <a:p>
            <a:r>
              <a:rPr lang="en-US" dirty="0"/>
              <a:t>disproportionality, state law requires that it take prompt action to ensure the</a:t>
            </a:r>
          </a:p>
          <a:p>
            <a:r>
              <a:rPr lang="en-US" dirty="0"/>
              <a:t>disproportionality is not the result of illegal discrimination—either as the result of</a:t>
            </a:r>
          </a:p>
          <a:p>
            <a:r>
              <a:rPr lang="en-US" dirty="0"/>
              <a:t>different treatment of students or unlawful disparate impact.</a:t>
            </a:r>
          </a:p>
          <a:p>
            <a:endParaRPr lang="en-US" dirty="0"/>
          </a:p>
          <a:p>
            <a:r>
              <a:rPr lang="en-US" dirty="0"/>
              <a:t>At a minimum, this data review must evaluate the proportionality of short-term suspensions,</a:t>
            </a:r>
          </a:p>
          <a:p>
            <a:r>
              <a:rPr lang="en-US" dirty="0"/>
              <a:t>long-term suspensions, expulsions, and emergency expulsions. Schools are strongly encouraged</a:t>
            </a:r>
          </a:p>
          <a:p>
            <a:r>
              <a:rPr lang="en-US" dirty="0"/>
              <a:t>to also review additional data to identify whether or not additional disproportionalities exist and</a:t>
            </a:r>
          </a:p>
          <a:p>
            <a:r>
              <a:rPr lang="en-US" dirty="0"/>
              <a:t>gain further insight into potential root causes</a:t>
            </a:r>
          </a:p>
        </p:txBody>
      </p:sp>
      <p:sp>
        <p:nvSpPr>
          <p:cNvPr id="4" name="Slide Number Placeholder 3"/>
          <p:cNvSpPr>
            <a:spLocks noGrp="1"/>
          </p:cNvSpPr>
          <p:nvPr>
            <p:ph type="sldNum" sz="quarter" idx="5"/>
          </p:nvPr>
        </p:nvSpPr>
        <p:spPr/>
        <p:txBody>
          <a:bodyPr/>
          <a:lstStyle/>
          <a:p>
            <a:fld id="{D3FBD9C6-4918-1148-A14F-8E93E8EFFAD9}" type="slidenum">
              <a:rPr lang="en-US" smtClean="0"/>
              <a:t>16</a:t>
            </a:fld>
            <a:endParaRPr lang="en-US"/>
          </a:p>
        </p:txBody>
      </p:sp>
    </p:spTree>
    <p:extLst>
      <p:ext uri="{BB962C8B-B14F-4D97-AF65-F5344CB8AC3E}">
        <p14:creationId xmlns:p14="http://schemas.microsoft.com/office/powerpoint/2010/main" val="188797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commonly, however, different treatment may</a:t>
            </a:r>
          </a:p>
          <a:p>
            <a:r>
              <a:rPr lang="en-US" dirty="0"/>
              <a:t>more commonly occur when a school has a discipline policy that is neutral on its face—meaning</a:t>
            </a:r>
          </a:p>
          <a:p>
            <a:r>
              <a:rPr lang="en-US" dirty="0"/>
              <a:t>the language of the policy does not explicitly differentiate between students based on a</a:t>
            </a:r>
          </a:p>
          <a:p>
            <a:r>
              <a:rPr lang="en-US" dirty="0"/>
              <a:t>protected class—but the school administers the policy in a discriminatory manner.</a:t>
            </a:r>
          </a:p>
          <a:p>
            <a:r>
              <a:rPr lang="en-US" dirty="0"/>
              <a:t>Intent to harm a group or individual defined by a protected class is not required to establish</a:t>
            </a:r>
          </a:p>
          <a:p>
            <a:r>
              <a:rPr lang="en-US" dirty="0"/>
              <a:t>discrimination or different treatment. A school or individual may intentionally discriminate</a:t>
            </a:r>
          </a:p>
          <a:p>
            <a:r>
              <a:rPr lang="en-US" dirty="0"/>
              <a:t>against students to treat students differently without malicious intent.</a:t>
            </a:r>
          </a:p>
        </p:txBody>
      </p:sp>
      <p:sp>
        <p:nvSpPr>
          <p:cNvPr id="4" name="Slide Number Placeholder 3"/>
          <p:cNvSpPr>
            <a:spLocks noGrp="1"/>
          </p:cNvSpPr>
          <p:nvPr>
            <p:ph type="sldNum" sz="quarter" idx="5"/>
          </p:nvPr>
        </p:nvSpPr>
        <p:spPr/>
        <p:txBody>
          <a:bodyPr/>
          <a:lstStyle/>
          <a:p>
            <a:fld id="{D3FBD9C6-4918-1148-A14F-8E93E8EFFAD9}" type="slidenum">
              <a:rPr lang="en-US" smtClean="0"/>
              <a:t>24</a:t>
            </a:fld>
            <a:endParaRPr lang="en-US"/>
          </a:p>
        </p:txBody>
      </p:sp>
    </p:spTree>
    <p:extLst>
      <p:ext uri="{BB962C8B-B14F-4D97-AF65-F5344CB8AC3E}">
        <p14:creationId xmlns:p14="http://schemas.microsoft.com/office/powerpoint/2010/main" val="2556668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might also engage in discrimination—although unintentionally—when they</a:t>
            </a:r>
          </a:p>
          <a:p>
            <a:r>
              <a:rPr lang="en-US" dirty="0"/>
              <a:t>evenhandedly implement a policy, procedure, or practice that is neutral on its face but has an</a:t>
            </a:r>
          </a:p>
          <a:p>
            <a:r>
              <a:rPr lang="en-US" dirty="0"/>
              <a:t>unjustified effect of discriminating against students on the basis of a protected class. 33 This can</a:t>
            </a:r>
          </a:p>
          <a:p>
            <a:r>
              <a:rPr lang="en-US" dirty="0"/>
              <a:t>include discipline policies, procedures, or practices that have a discriminatory effect on students</a:t>
            </a:r>
          </a:p>
          <a:p>
            <a:r>
              <a:rPr lang="en-US" dirty="0"/>
              <a:t>of a protected class, even if the policy, procedure, or practice is not intentionally discriminatory.</a:t>
            </a:r>
          </a:p>
          <a:p>
            <a:r>
              <a:rPr lang="en-US" dirty="0"/>
              <a:t>The following framework helps determine whether a facially neutral policy has an unlawful</a:t>
            </a:r>
          </a:p>
          <a:p>
            <a:r>
              <a:rPr lang="en-US" dirty="0"/>
              <a:t>disparate impact on students of any protected class.</a:t>
            </a:r>
          </a:p>
        </p:txBody>
      </p:sp>
      <p:sp>
        <p:nvSpPr>
          <p:cNvPr id="4" name="Slide Number Placeholder 3"/>
          <p:cNvSpPr>
            <a:spLocks noGrp="1"/>
          </p:cNvSpPr>
          <p:nvPr>
            <p:ph type="sldNum" sz="quarter" idx="5"/>
          </p:nvPr>
        </p:nvSpPr>
        <p:spPr/>
        <p:txBody>
          <a:bodyPr/>
          <a:lstStyle/>
          <a:p>
            <a:fld id="{D3FBD9C6-4918-1148-A14F-8E93E8EFFAD9}" type="slidenum">
              <a:rPr lang="en-US" smtClean="0"/>
              <a:t>25</a:t>
            </a:fld>
            <a:endParaRPr lang="en-US"/>
          </a:p>
        </p:txBody>
      </p:sp>
    </p:spTree>
    <p:extLst>
      <p:ext uri="{BB962C8B-B14F-4D97-AF65-F5344CB8AC3E}">
        <p14:creationId xmlns:p14="http://schemas.microsoft.com/office/powerpoint/2010/main" val="668429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Policies that impose mandatory discipline such as classroom exclusions for any student</a:t>
            </a:r>
          </a:p>
          <a:p>
            <a:r>
              <a:rPr lang="en-US" dirty="0"/>
              <a:t>who commits a specified offense, particularly for “low level” offenses such as being in</a:t>
            </a:r>
          </a:p>
          <a:p>
            <a:r>
              <a:rPr lang="en-US" dirty="0"/>
              <a:t>possession of electronic devices, insubordination, disruption, not wearing the proper</a:t>
            </a:r>
          </a:p>
          <a:p>
            <a:r>
              <a:rPr lang="en-US" dirty="0"/>
              <a:t>uniform, or violating the dress code.</a:t>
            </a:r>
          </a:p>
          <a:p>
            <a:r>
              <a:rPr lang="en-US" dirty="0"/>
              <a:t>• Discipline policies that delay or prevent youth from reenrolling in school after returning</a:t>
            </a:r>
          </a:p>
          <a:p>
            <a:r>
              <a:rPr lang="en-US" dirty="0"/>
              <a:t>from the juvenile justice system or a behavioral health treatment program.</a:t>
            </a:r>
          </a:p>
          <a:p>
            <a:r>
              <a:rPr lang="en-US" dirty="0"/>
              <a:t>• Policies that impose out-of-school suspensions or expulsions for truancy or tardiness</a:t>
            </a:r>
          </a:p>
          <a:p>
            <a:r>
              <a:rPr lang="en-US" dirty="0"/>
              <a:t>raise concerns because a school would likely have difficulty demonstrating that excluding</a:t>
            </a:r>
          </a:p>
          <a:p>
            <a:r>
              <a:rPr lang="en-US" dirty="0"/>
              <a:t>a student from attending school in response to the student’s efforts to avoid school was</a:t>
            </a:r>
          </a:p>
          <a:p>
            <a:r>
              <a:rPr lang="en-US" dirty="0"/>
              <a:t>necessary to meet an important educational goal</a:t>
            </a:r>
          </a:p>
        </p:txBody>
      </p:sp>
      <p:sp>
        <p:nvSpPr>
          <p:cNvPr id="4" name="Slide Number Placeholder 3"/>
          <p:cNvSpPr>
            <a:spLocks noGrp="1"/>
          </p:cNvSpPr>
          <p:nvPr>
            <p:ph type="sldNum" sz="quarter" idx="5"/>
          </p:nvPr>
        </p:nvSpPr>
        <p:spPr/>
        <p:txBody>
          <a:bodyPr/>
          <a:lstStyle/>
          <a:p>
            <a:fld id="{D3FBD9C6-4918-1148-A14F-8E93E8EFFAD9}" type="slidenum">
              <a:rPr lang="en-US" smtClean="0"/>
              <a:t>26</a:t>
            </a:fld>
            <a:endParaRPr lang="en-US"/>
          </a:p>
        </p:txBody>
      </p:sp>
    </p:spTree>
    <p:extLst>
      <p:ext uri="{BB962C8B-B14F-4D97-AF65-F5344CB8AC3E}">
        <p14:creationId xmlns:p14="http://schemas.microsoft.com/office/powerpoint/2010/main" val="8307757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ustomXml" Target="../ink/ink1.xml"/><Relationship Id="rId9"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F69CEA-937C-E73A-53B0-649F1AB84768}"/>
              </a:ext>
            </a:extLst>
          </p:cNvPr>
          <p:cNvSpPr/>
          <p:nvPr userDrawn="1"/>
        </p:nvSpPr>
        <p:spPr>
          <a:xfrm>
            <a:off x="-174922" y="0"/>
            <a:ext cx="1254184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Graphic 5" descr="Western Educational Equity Assistance Center logo&#10;">
            <a:extLst>
              <a:ext uri="{FF2B5EF4-FFF2-40B4-BE49-F238E27FC236}">
                <a16:creationId xmlns:a16="http://schemas.microsoft.com/office/drawing/2014/main" id="{EA953FCC-596E-73B8-C871-066903CFC1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0174" y="550332"/>
            <a:ext cx="3788529" cy="927575"/>
          </a:xfrm>
          <a:prstGeom prst="rect">
            <a:avLst/>
          </a:prstGeom>
        </p:spPr>
      </p:pic>
      <p:sp>
        <p:nvSpPr>
          <p:cNvPr id="2" name="Title 1">
            <a:extLst>
              <a:ext uri="{FF2B5EF4-FFF2-40B4-BE49-F238E27FC236}">
                <a16:creationId xmlns:a16="http://schemas.microsoft.com/office/drawing/2014/main" id="{3C3B80F9-C568-F4FB-8BC2-EBD5DD413787}"/>
              </a:ext>
            </a:extLst>
          </p:cNvPr>
          <p:cNvSpPr>
            <a:spLocks noGrp="1"/>
          </p:cNvSpPr>
          <p:nvPr>
            <p:ph type="ctrTitle"/>
          </p:nvPr>
        </p:nvSpPr>
        <p:spPr>
          <a:xfrm>
            <a:off x="5768553" y="1992002"/>
            <a:ext cx="5696458" cy="2175192"/>
          </a:xfrm>
        </p:spPr>
        <p:txBody>
          <a:bodyPr anchor="b">
            <a:noAutofit/>
          </a:bodyPr>
          <a:lstStyle>
            <a:lvl1pPr algn="l">
              <a:defRPr sz="6000" b="1">
                <a:solidFill>
                  <a:schemeClr val="accent1"/>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DC97F02-F27A-68B6-B93F-D7A96C9CCD96}"/>
              </a:ext>
            </a:extLst>
          </p:cNvPr>
          <p:cNvSpPr>
            <a:spLocks noGrp="1"/>
          </p:cNvSpPr>
          <p:nvPr>
            <p:ph type="subTitle" idx="1"/>
          </p:nvPr>
        </p:nvSpPr>
        <p:spPr>
          <a:xfrm>
            <a:off x="5768553" y="4922475"/>
            <a:ext cx="6602822" cy="1043469"/>
          </a:xfrm>
        </p:spPr>
        <p:txBody>
          <a:bodyPr>
            <a:noAutofit/>
          </a:bodyPr>
          <a:lstStyle>
            <a:lvl1pPr marL="0" indent="0" algn="l">
              <a:lnSpc>
                <a:spcPct val="110000"/>
              </a:lnSpc>
              <a:buNone/>
              <a:defRPr sz="1800" b="0">
                <a:solidFill>
                  <a:schemeClr val="bg1"/>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1" name="Straight Connector 30">
            <a:extLst>
              <a:ext uri="{FF2B5EF4-FFF2-40B4-BE49-F238E27FC236}">
                <a16:creationId xmlns:a16="http://schemas.microsoft.com/office/drawing/2014/main" id="{8FA7508C-0C34-5FDB-6E86-FB6DCDD79103}"/>
              </a:ext>
            </a:extLst>
          </p:cNvPr>
          <p:cNvCxnSpPr>
            <a:cxnSpLocks/>
          </p:cNvCxnSpPr>
          <p:nvPr userDrawn="1"/>
        </p:nvCxnSpPr>
        <p:spPr>
          <a:xfrm>
            <a:off x="5764099" y="4608070"/>
            <a:ext cx="660282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49578897-BB2D-18AC-EE46-F6FADB96F138}"/>
                  </a:ext>
                </a:extLst>
              </p14:cNvPr>
              <p14:cNvContentPartPr/>
              <p14:nvPr userDrawn="1"/>
            </p14:nvContentPartPr>
            <p14:xfrm>
              <a:off x="1219030" y="2481811"/>
              <a:ext cx="1800" cy="1800"/>
            </p14:xfrm>
          </p:contentPart>
        </mc:Choice>
        <mc:Fallback xmlns="">
          <p:pic>
            <p:nvPicPr>
              <p:cNvPr id="14" name="Ink 13">
                <a:extLst>
                  <a:ext uri="{FF2B5EF4-FFF2-40B4-BE49-F238E27FC236}">
                    <a16:creationId xmlns:a16="http://schemas.microsoft.com/office/drawing/2014/main" id="{49578897-BB2D-18AC-EE46-F6FADB96F138}"/>
                  </a:ext>
                </a:extLst>
              </p:cNvPr>
              <p:cNvPicPr/>
              <p:nvPr/>
            </p:nvPicPr>
            <p:blipFill>
              <a:blip r:embed="rId5"/>
              <a:stretch>
                <a:fillRect/>
              </a:stretch>
            </p:blipFill>
            <p:spPr>
              <a:xfrm>
                <a:off x="1210390" y="2472811"/>
                <a:ext cx="19440" cy="19440"/>
              </a:xfrm>
              <a:prstGeom prst="rect">
                <a:avLst/>
              </a:prstGeom>
            </p:spPr>
          </p:pic>
        </mc:Fallback>
      </mc:AlternateContent>
      <p:pic>
        <p:nvPicPr>
          <p:cNvPr id="9" name="Graphic 8">
            <a:extLst>
              <a:ext uri="{FF2B5EF4-FFF2-40B4-BE49-F238E27FC236}">
                <a16:creationId xmlns:a16="http://schemas.microsoft.com/office/drawing/2014/main" id="{B259D4A5-3CA4-9214-46C5-D7332C9AA854}"/>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16266">
            <a:off x="-473944" y="2419350"/>
            <a:ext cx="7577542" cy="3198452"/>
          </a:xfrm>
          <a:prstGeom prst="rect">
            <a:avLst/>
          </a:prstGeom>
        </p:spPr>
      </p:pic>
      <p:pic>
        <p:nvPicPr>
          <p:cNvPr id="8" name="Graphic 7">
            <a:extLst>
              <a:ext uri="{FF2B5EF4-FFF2-40B4-BE49-F238E27FC236}">
                <a16:creationId xmlns:a16="http://schemas.microsoft.com/office/drawing/2014/main" id="{6AEEC6C9-A9AD-77AA-7ACC-402D030EAE46}"/>
              </a:ext>
              <a:ext uri="{C183D7F6-B498-43B3-948B-1728B52AA6E4}">
                <adec:decorative xmlns:adec="http://schemas.microsoft.com/office/drawing/2017/decorative" val="1"/>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r="2536" b="11826"/>
          <a:stretch/>
        </p:blipFill>
        <p:spPr>
          <a:xfrm flipH="1">
            <a:off x="-179377" y="3943543"/>
            <a:ext cx="6393505" cy="2914458"/>
          </a:xfrm>
          <a:prstGeom prst="rect">
            <a:avLst/>
          </a:prstGeom>
        </p:spPr>
      </p:pic>
      <p:pic>
        <p:nvPicPr>
          <p:cNvPr id="10" name="Graphic 9">
            <a:extLst>
              <a:ext uri="{FF2B5EF4-FFF2-40B4-BE49-F238E27FC236}">
                <a16:creationId xmlns:a16="http://schemas.microsoft.com/office/drawing/2014/main" id="{6960A65A-315C-7832-9526-7C1D6750802D}"/>
              </a:ext>
              <a:ext uri="{C183D7F6-B498-43B3-948B-1728B52AA6E4}">
                <adec:decorative xmlns:adec="http://schemas.microsoft.com/office/drawing/2017/decorative" val="1"/>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r="12370" b="42477"/>
          <a:stretch/>
        </p:blipFill>
        <p:spPr>
          <a:xfrm flipV="1">
            <a:off x="6146088" y="-1"/>
            <a:ext cx="6220833" cy="2057610"/>
          </a:xfrm>
          <a:prstGeom prst="rect">
            <a:avLst/>
          </a:prstGeom>
        </p:spPr>
      </p:pic>
    </p:spTree>
    <p:extLst>
      <p:ext uri="{BB962C8B-B14F-4D97-AF65-F5344CB8AC3E}">
        <p14:creationId xmlns:p14="http://schemas.microsoft.com/office/powerpoint/2010/main" val="110055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Intro">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EB96F86-4D83-5CD8-CD4C-BD30D424703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8800" y="3556000"/>
            <a:ext cx="6553200" cy="3302000"/>
          </a:xfrm>
          <a:prstGeom prst="rect">
            <a:avLst/>
          </a:prstGeom>
        </p:spPr>
      </p:pic>
      <p:sp>
        <p:nvSpPr>
          <p:cNvPr id="2" name="Title 1">
            <a:extLst>
              <a:ext uri="{FF2B5EF4-FFF2-40B4-BE49-F238E27FC236}">
                <a16:creationId xmlns:a16="http://schemas.microsoft.com/office/drawing/2014/main" id="{9B7FC842-5C74-3443-4F51-1FBDCADFD45B}"/>
              </a:ext>
            </a:extLst>
          </p:cNvPr>
          <p:cNvSpPr>
            <a:spLocks noGrp="1"/>
          </p:cNvSpPr>
          <p:nvPr>
            <p:ph type="title"/>
          </p:nvPr>
        </p:nvSpPr>
        <p:spPr>
          <a:xfrm>
            <a:off x="1040637" y="1350335"/>
            <a:ext cx="6890365" cy="2078666"/>
          </a:xfrm>
        </p:spPr>
        <p:txBody>
          <a:bodyPr anchor="b">
            <a:normAutofit/>
          </a:bodyPr>
          <a:lstStyle>
            <a:lvl1pPr>
              <a:defRPr sz="4500" b="1">
                <a:solidFill>
                  <a:schemeClr val="tx1"/>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AA95334-2BFD-4F93-CF58-FAC22ED5C98C}"/>
              </a:ext>
            </a:extLst>
          </p:cNvPr>
          <p:cNvSpPr>
            <a:spLocks noGrp="1"/>
          </p:cNvSpPr>
          <p:nvPr>
            <p:ph type="body" idx="1"/>
          </p:nvPr>
        </p:nvSpPr>
        <p:spPr>
          <a:xfrm>
            <a:off x="1034893" y="3902150"/>
            <a:ext cx="6896109" cy="642354"/>
          </a:xfrm>
        </p:spPr>
        <p:txBody>
          <a:bodyPr/>
          <a:lstStyle>
            <a:lvl1pPr marL="0" indent="0">
              <a:buNone/>
              <a:defRPr sz="2400">
                <a:solidFill>
                  <a:schemeClr val="accent4"/>
                </a:solidFill>
                <a:latin typeface="Franklin Gothic Medium" panose="020B06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6619C19F-B7EF-6250-69AB-15AF0C594746}"/>
              </a:ext>
            </a:extLst>
          </p:cNvPr>
          <p:cNvSpPr>
            <a:spLocks noGrp="1"/>
          </p:cNvSpPr>
          <p:nvPr>
            <p:ph type="sldNum" sz="quarter" idx="12"/>
          </p:nvPr>
        </p:nvSpPr>
        <p:spPr>
          <a:xfrm>
            <a:off x="8610600" y="6356350"/>
            <a:ext cx="2743200" cy="365125"/>
          </a:xfrm>
        </p:spPr>
        <p:txBody>
          <a:bodyPr/>
          <a:lstStyle>
            <a:lvl1pPr algn="r">
              <a:defRPr>
                <a:solidFill>
                  <a:schemeClr val="bg1"/>
                </a:solidFill>
                <a:latin typeface="Helvetica" pitchFamily="2" charset="0"/>
              </a:defRPr>
            </a:lvl1pPr>
          </a:lstStyle>
          <a:p>
            <a:fld id="{7EFD9087-D8F8-BB4C-9D46-8B66A684035D}" type="slidenum">
              <a:rPr lang="en-US" smtClean="0"/>
              <a:pPr/>
              <a:t>‹#›</a:t>
            </a:fld>
            <a:endParaRPr lang="en-US" dirty="0"/>
          </a:p>
        </p:txBody>
      </p:sp>
      <p:cxnSp>
        <p:nvCxnSpPr>
          <p:cNvPr id="24" name="Straight Connector 23">
            <a:extLst>
              <a:ext uri="{FF2B5EF4-FFF2-40B4-BE49-F238E27FC236}">
                <a16:creationId xmlns:a16="http://schemas.microsoft.com/office/drawing/2014/main" id="{6DDA1D7C-650C-8C3F-0FC7-2D3A97467D6B}"/>
              </a:ext>
              <a:ext uri="{C183D7F6-B498-43B3-948B-1728B52AA6E4}">
                <adec:decorative xmlns:adec="http://schemas.microsoft.com/office/drawing/2017/decorative" val="1"/>
              </a:ext>
            </a:extLst>
          </p:cNvPr>
          <p:cNvCxnSpPr>
            <a:cxnSpLocks/>
          </p:cNvCxnSpPr>
          <p:nvPr userDrawn="1"/>
        </p:nvCxnSpPr>
        <p:spPr>
          <a:xfrm>
            <a:off x="-1" y="3609847"/>
            <a:ext cx="793100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Picture 4" descr="Western Educational Equity Assistance Center logo">
            <a:extLst>
              <a:ext uri="{FF2B5EF4-FFF2-40B4-BE49-F238E27FC236}">
                <a16:creationId xmlns:a16="http://schemas.microsoft.com/office/drawing/2014/main" id="{99E8DC0D-4C68-FDFA-9AE2-4B67B1D0D124}"/>
              </a:ext>
            </a:extLst>
          </p:cNvPr>
          <p:cNvPicPr>
            <a:picLocks noChangeAspect="1"/>
          </p:cNvPicPr>
          <p:nvPr userDrawn="1"/>
        </p:nvPicPr>
        <p:blipFill>
          <a:blip r:embed="rId4"/>
          <a:stretch>
            <a:fillRect/>
          </a:stretch>
        </p:blipFill>
        <p:spPr>
          <a:xfrm>
            <a:off x="7990197" y="550333"/>
            <a:ext cx="3751709" cy="927575"/>
          </a:xfrm>
          <a:prstGeom prst="rect">
            <a:avLst/>
          </a:prstGeom>
        </p:spPr>
      </p:pic>
      <p:pic>
        <p:nvPicPr>
          <p:cNvPr id="9" name="Graphic 8">
            <a:extLst>
              <a:ext uri="{FF2B5EF4-FFF2-40B4-BE49-F238E27FC236}">
                <a16:creationId xmlns:a16="http://schemas.microsoft.com/office/drawing/2014/main" id="{70A2296B-3C70-7A22-EAB2-5792BE43C732}"/>
              </a:ext>
              <a:ext uri="{C183D7F6-B498-43B3-948B-1728B52AA6E4}">
                <adec:decorative xmlns:adec="http://schemas.microsoft.com/office/drawing/2017/decorative" val="1"/>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790" b="9902"/>
          <a:stretch/>
        </p:blipFill>
        <p:spPr>
          <a:xfrm>
            <a:off x="-1" y="3902151"/>
            <a:ext cx="7711031" cy="2955850"/>
          </a:xfrm>
          <a:prstGeom prst="rect">
            <a:avLst/>
          </a:prstGeom>
        </p:spPr>
      </p:pic>
      <p:pic>
        <p:nvPicPr>
          <p:cNvPr id="4" name="Graphic 3">
            <a:extLst>
              <a:ext uri="{FF2B5EF4-FFF2-40B4-BE49-F238E27FC236}">
                <a16:creationId xmlns:a16="http://schemas.microsoft.com/office/drawing/2014/main" id="{B999D120-AB06-BADE-7F27-81C299E04A6B}"/>
              </a:ext>
              <a:ext uri="{C183D7F6-B498-43B3-948B-1728B52AA6E4}">
                <adec:decorative xmlns:adec="http://schemas.microsoft.com/office/drawing/2017/decorative" val="1"/>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l="3206" t="70288"/>
          <a:stretch/>
        </p:blipFill>
        <p:spPr>
          <a:xfrm>
            <a:off x="0" y="0"/>
            <a:ext cx="7523258" cy="950464"/>
          </a:xfrm>
          <a:prstGeom prst="rect">
            <a:avLst/>
          </a:prstGeom>
        </p:spPr>
      </p:pic>
    </p:spTree>
    <p:extLst>
      <p:ext uri="{BB962C8B-B14F-4D97-AF65-F5344CB8AC3E}">
        <p14:creationId xmlns:p14="http://schemas.microsoft.com/office/powerpoint/2010/main" val="216867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old Text/Quot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AE65E4-89FB-2394-533C-7FC651252651}"/>
              </a:ext>
            </a:extLst>
          </p:cNvPr>
          <p:cNvSpPr/>
          <p:nvPr userDrawn="1"/>
        </p:nvSpPr>
        <p:spPr>
          <a:xfrm>
            <a:off x="-174922" y="0"/>
            <a:ext cx="1254184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Graphic 8">
            <a:extLst>
              <a:ext uri="{FF2B5EF4-FFF2-40B4-BE49-F238E27FC236}">
                <a16:creationId xmlns:a16="http://schemas.microsoft.com/office/drawing/2014/main" id="{EF406075-88C8-DADE-B8BB-2EA6C8E90A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74922" y="3556000"/>
            <a:ext cx="5813722" cy="3302000"/>
          </a:xfrm>
          <a:prstGeom prst="rect">
            <a:avLst/>
          </a:prstGeom>
        </p:spPr>
      </p:pic>
      <p:sp>
        <p:nvSpPr>
          <p:cNvPr id="5" name="Slide Number Placeholder 4">
            <a:extLst>
              <a:ext uri="{FF2B5EF4-FFF2-40B4-BE49-F238E27FC236}">
                <a16:creationId xmlns:a16="http://schemas.microsoft.com/office/drawing/2014/main" id="{80113D94-E1D8-2F6F-46F5-59AF62DB022B}"/>
              </a:ext>
            </a:extLst>
          </p:cNvPr>
          <p:cNvSpPr>
            <a:spLocks noGrp="1"/>
          </p:cNvSpPr>
          <p:nvPr>
            <p:ph type="sldNum" sz="quarter" idx="12"/>
          </p:nvPr>
        </p:nvSpPr>
        <p:spPr/>
        <p:txBody>
          <a:bodyPr/>
          <a:lstStyle>
            <a:lvl1pPr>
              <a:defRPr>
                <a:solidFill>
                  <a:schemeClr val="bg1"/>
                </a:solidFill>
              </a:defRPr>
            </a:lvl1pPr>
          </a:lstStyle>
          <a:p>
            <a:fld id="{7EFD9087-D8F8-BB4C-9D46-8B66A684035D}" type="slidenum">
              <a:rPr lang="en-US" smtClean="0"/>
              <a:pPr/>
              <a:t>‹#›</a:t>
            </a:fld>
            <a:endParaRPr lang="en-US" dirty="0"/>
          </a:p>
        </p:txBody>
      </p:sp>
      <p:pic>
        <p:nvPicPr>
          <p:cNvPr id="7" name="Graphic 6">
            <a:extLst>
              <a:ext uri="{FF2B5EF4-FFF2-40B4-BE49-F238E27FC236}">
                <a16:creationId xmlns:a16="http://schemas.microsoft.com/office/drawing/2014/main" id="{57C32170-FDCA-A3B5-3B1D-0685162656BD}"/>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8545" y="3946461"/>
            <a:ext cx="7772400" cy="2911539"/>
          </a:xfrm>
          <a:prstGeom prst="rect">
            <a:avLst/>
          </a:prstGeom>
        </p:spPr>
      </p:pic>
      <p:pic>
        <p:nvPicPr>
          <p:cNvPr id="8" name="Graphic 7" descr="Western Educational Equity Assistance Center logo&#10;">
            <a:extLst>
              <a:ext uri="{FF2B5EF4-FFF2-40B4-BE49-F238E27FC236}">
                <a16:creationId xmlns:a16="http://schemas.microsoft.com/office/drawing/2014/main" id="{E40F421C-7643-AB16-0E7B-D17472A7EE1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30174" y="550332"/>
            <a:ext cx="3788529" cy="927575"/>
          </a:xfrm>
          <a:prstGeom prst="rect">
            <a:avLst/>
          </a:prstGeom>
        </p:spPr>
      </p:pic>
      <p:pic>
        <p:nvPicPr>
          <p:cNvPr id="10" name="Graphic 9">
            <a:extLst>
              <a:ext uri="{FF2B5EF4-FFF2-40B4-BE49-F238E27FC236}">
                <a16:creationId xmlns:a16="http://schemas.microsoft.com/office/drawing/2014/main" id="{C9BEFDC5-6CBB-8E4A-57B1-4FEED9C429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8120157" y="0"/>
            <a:ext cx="4246764" cy="2412020"/>
          </a:xfrm>
          <a:prstGeom prst="rect">
            <a:avLst/>
          </a:prstGeom>
        </p:spPr>
      </p:pic>
      <p:sp>
        <p:nvSpPr>
          <p:cNvPr id="2" name="Title 1">
            <a:extLst>
              <a:ext uri="{FF2B5EF4-FFF2-40B4-BE49-F238E27FC236}">
                <a16:creationId xmlns:a16="http://schemas.microsoft.com/office/drawing/2014/main" id="{26EDC79E-7626-E394-98A8-91C4F782EF09}"/>
              </a:ext>
            </a:extLst>
          </p:cNvPr>
          <p:cNvSpPr>
            <a:spLocks noGrp="1"/>
          </p:cNvSpPr>
          <p:nvPr>
            <p:ph type="title"/>
          </p:nvPr>
        </p:nvSpPr>
        <p:spPr>
          <a:xfrm>
            <a:off x="5497651" y="1800862"/>
            <a:ext cx="6328180" cy="4487982"/>
          </a:xfrm>
        </p:spPr>
        <p:txBody>
          <a:bodyPr>
            <a:normAutofit/>
          </a:bodyPr>
          <a:lstStyle>
            <a:lvl1pPr algn="l">
              <a:defRPr sz="7500" b="1">
                <a:solidFill>
                  <a:schemeClr val="bg1"/>
                </a:solidFill>
                <a:latin typeface="Franklin Gothic Medium" panose="020B0603020102020204" pitchFamily="34" charset="0"/>
              </a:defRPr>
            </a:lvl1pPr>
          </a:lstStyle>
          <a:p>
            <a:r>
              <a:rPr lang="en-US" dirty="0"/>
              <a:t>Click to edit Master title style</a:t>
            </a:r>
          </a:p>
        </p:txBody>
      </p:sp>
    </p:spTree>
    <p:extLst>
      <p:ext uri="{BB962C8B-B14F-4D97-AF65-F5344CB8AC3E}">
        <p14:creationId xmlns:p14="http://schemas.microsoft.com/office/powerpoint/2010/main" val="15721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ld Header Slide">
    <p:spTree>
      <p:nvGrpSpPr>
        <p:cNvPr id="1" name=""/>
        <p:cNvGrpSpPr/>
        <p:nvPr/>
      </p:nvGrpSpPr>
      <p:grpSpPr>
        <a:xfrm>
          <a:off x="0" y="0"/>
          <a:ext cx="0" cy="0"/>
          <a:chOff x="0" y="0"/>
          <a:chExt cx="0" cy="0"/>
        </a:xfrm>
      </p:grpSpPr>
      <p:pic>
        <p:nvPicPr>
          <p:cNvPr id="4" name="Picture 3" descr="Western Educational Equity Assistance Center logo">
            <a:extLst>
              <a:ext uri="{FF2B5EF4-FFF2-40B4-BE49-F238E27FC236}">
                <a16:creationId xmlns:a16="http://schemas.microsoft.com/office/drawing/2014/main" id="{B7FE938D-5DC3-F011-BC83-7066867A7277}"/>
              </a:ext>
            </a:extLst>
          </p:cNvPr>
          <p:cNvPicPr>
            <a:picLocks noChangeAspect="1"/>
          </p:cNvPicPr>
          <p:nvPr userDrawn="1"/>
        </p:nvPicPr>
        <p:blipFill>
          <a:blip r:embed="rId2"/>
          <a:stretch>
            <a:fillRect/>
          </a:stretch>
        </p:blipFill>
        <p:spPr>
          <a:xfrm>
            <a:off x="7930514" y="382349"/>
            <a:ext cx="3452488" cy="853595"/>
          </a:xfrm>
          <a:prstGeom prst="rect">
            <a:avLst/>
          </a:prstGeom>
        </p:spPr>
      </p:pic>
      <p:sp>
        <p:nvSpPr>
          <p:cNvPr id="7" name="Rectangle 6">
            <a:extLst>
              <a:ext uri="{FF2B5EF4-FFF2-40B4-BE49-F238E27FC236}">
                <a16:creationId xmlns:a16="http://schemas.microsoft.com/office/drawing/2014/main" id="{52A9B337-D578-8235-7224-265642DD70DE}"/>
              </a:ext>
              <a:ext uri="{C183D7F6-B498-43B3-948B-1728B52AA6E4}">
                <adec:decorative xmlns:adec="http://schemas.microsoft.com/office/drawing/2017/decorative" val="1"/>
              </a:ext>
            </a:extLst>
          </p:cNvPr>
          <p:cNvSpPr/>
          <p:nvPr userDrawn="1"/>
        </p:nvSpPr>
        <p:spPr>
          <a:xfrm>
            <a:off x="0" y="0"/>
            <a:ext cx="48052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474673" y="1660524"/>
            <a:ext cx="3786815" cy="3757121"/>
          </a:xfrm>
        </p:spPr>
        <p:txBody>
          <a:bodyPr anchor="t" anchorCtr="0">
            <a:noAutofit/>
          </a:bodyPr>
          <a:lstStyle>
            <a:lvl1pPr>
              <a:defRPr sz="4600" b="1">
                <a:solidFill>
                  <a:schemeClr val="accent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5435601" y="1660525"/>
            <a:ext cx="5918199" cy="4351338"/>
          </a:xfrm>
        </p:spPr>
        <p:txBody>
          <a:bodyPr>
            <a:noAutofit/>
          </a:bodyPr>
          <a:lstStyle>
            <a:lvl1pPr marL="0" indent="0">
              <a:lnSpc>
                <a:spcPct val="10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pic>
        <p:nvPicPr>
          <p:cNvPr id="23" name="Graphic 22">
            <a:extLst>
              <a:ext uri="{FF2B5EF4-FFF2-40B4-BE49-F238E27FC236}">
                <a16:creationId xmlns:a16="http://schemas.microsoft.com/office/drawing/2014/main" id="{6BDC1886-CDF0-5724-5A61-ADEBDFBA4A6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099774"/>
            <a:ext cx="4165461" cy="1758226"/>
          </a:xfrm>
          <a:prstGeom prst="rect">
            <a:avLst/>
          </a:prstGeom>
        </p:spPr>
      </p:pic>
      <p:pic>
        <p:nvPicPr>
          <p:cNvPr id="25" name="Graphic 24">
            <a:extLst>
              <a:ext uri="{FF2B5EF4-FFF2-40B4-BE49-F238E27FC236}">
                <a16:creationId xmlns:a16="http://schemas.microsoft.com/office/drawing/2014/main" id="{0CB6C77D-77C1-EE40-605D-6253B773642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158114" y="0"/>
            <a:ext cx="7772400" cy="2911539"/>
          </a:xfrm>
          <a:prstGeom prst="rect">
            <a:avLst/>
          </a:prstGeom>
        </p:spPr>
      </p:pic>
    </p:spTree>
    <p:extLst>
      <p:ext uri="{BB962C8B-B14F-4D97-AF65-F5344CB8AC3E}">
        <p14:creationId xmlns:p14="http://schemas.microsoft.com/office/powerpoint/2010/main" val="376792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rimary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952499" y="1441549"/>
            <a:ext cx="10401301" cy="1260512"/>
          </a:xfrm>
        </p:spPr>
        <p:txBody>
          <a:bodyPr anchor="t" anchorCtr="0">
            <a:noAutofit/>
          </a:bodyPr>
          <a:lstStyle>
            <a:lvl1pPr>
              <a:defRPr sz="46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952499" y="2833687"/>
            <a:ext cx="10401302" cy="3522663"/>
          </a:xfrm>
        </p:spPr>
        <p:txBody>
          <a:bodyPr>
            <a:noAutofit/>
          </a:bodyPr>
          <a:lstStyle>
            <a:lvl1pPr marL="0" indent="0">
              <a:lnSpc>
                <a:spcPct val="100000"/>
              </a:lnSpc>
              <a:spcAft>
                <a:spcPts val="1600"/>
              </a:spcAft>
              <a:buFont typeface="+mj-l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pic>
        <p:nvPicPr>
          <p:cNvPr id="9" name="Graphic 8">
            <a:extLst>
              <a:ext uri="{FF2B5EF4-FFF2-40B4-BE49-F238E27FC236}">
                <a16:creationId xmlns:a16="http://schemas.microsoft.com/office/drawing/2014/main" id="{5F674904-4028-91DA-8849-E28F0786166D}"/>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7" name="Graphic 6">
            <a:extLst>
              <a:ext uri="{FF2B5EF4-FFF2-40B4-BE49-F238E27FC236}">
                <a16:creationId xmlns:a16="http://schemas.microsoft.com/office/drawing/2014/main" id="{AF720064-48A2-BC73-B299-1EA26D09255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8" name="Picture 7" descr="Western Educational Equity Assistance Center logo">
            <a:extLst>
              <a:ext uri="{FF2B5EF4-FFF2-40B4-BE49-F238E27FC236}">
                <a16:creationId xmlns:a16="http://schemas.microsoft.com/office/drawing/2014/main" id="{AF2AAA65-BF88-63F5-CBAC-B3C7C5828D64}"/>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295948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up Content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DC1C29D-512B-7A5B-E889-F515A087D430}"/>
              </a:ext>
            </a:extLst>
          </p:cNvPr>
          <p:cNvSpPr>
            <a:spLocks noGrp="1"/>
          </p:cNvSpPr>
          <p:nvPr>
            <p:ph type="pic" sz="quarter" idx="15" hasCustomPrompt="1"/>
          </p:nvPr>
        </p:nvSpPr>
        <p:spPr>
          <a:xfrm>
            <a:off x="838200" y="2671762"/>
            <a:ext cx="5257800" cy="3684588"/>
          </a:xfrm>
        </p:spPr>
        <p:txBody>
          <a:bodyPr/>
          <a:lstStyle>
            <a:lvl1pPr>
              <a:defRPr>
                <a:solidFill>
                  <a:schemeClr val="accent4"/>
                </a:solidFill>
                <a:latin typeface="Franklin Gothic Medium" panose="020B0603020102020204" pitchFamily="34" charset="0"/>
              </a:defRPr>
            </a:lvl1pPr>
          </a:lstStyle>
          <a:p>
            <a:r>
              <a:rPr lang="en-US" dirty="0"/>
              <a:t>Picture</a:t>
            </a:r>
          </a:p>
        </p:txBody>
      </p:sp>
      <p:sp>
        <p:nvSpPr>
          <p:cNvPr id="2" name="Title 1">
            <a:extLst>
              <a:ext uri="{FF2B5EF4-FFF2-40B4-BE49-F238E27FC236}">
                <a16:creationId xmlns:a16="http://schemas.microsoft.com/office/drawing/2014/main" id="{72794803-5E92-5871-F119-CF90D2DC982F}"/>
              </a:ext>
            </a:extLst>
          </p:cNvPr>
          <p:cNvSpPr>
            <a:spLocks noGrp="1"/>
          </p:cNvSpPr>
          <p:nvPr>
            <p:ph type="title"/>
          </p:nvPr>
        </p:nvSpPr>
        <p:spPr>
          <a:xfrm>
            <a:off x="839787" y="1237557"/>
            <a:ext cx="7543236" cy="1258888"/>
          </a:xfrm>
        </p:spPr>
        <p:txBody>
          <a:bodyPr anchor="b" anchorCtr="0"/>
          <a:lstStyle>
            <a:lvl1pPr>
              <a:defRPr b="1" i="0">
                <a:solidFill>
                  <a:schemeClr val="tx1"/>
                </a:solidFill>
                <a:latin typeface="Franklin Gothic Medium" panose="020B06030201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D28637BC-BEB7-6F9C-D417-D13CF818251B}"/>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
        <p:nvSpPr>
          <p:cNvPr id="19" name="Text Placeholder 18">
            <a:extLst>
              <a:ext uri="{FF2B5EF4-FFF2-40B4-BE49-F238E27FC236}">
                <a16:creationId xmlns:a16="http://schemas.microsoft.com/office/drawing/2014/main" id="{829551CA-770B-7082-4F5E-536499855B8B}"/>
              </a:ext>
            </a:extLst>
          </p:cNvPr>
          <p:cNvSpPr>
            <a:spLocks noGrp="1"/>
          </p:cNvSpPr>
          <p:nvPr>
            <p:ph type="body" sz="quarter" idx="14"/>
          </p:nvPr>
        </p:nvSpPr>
        <p:spPr>
          <a:xfrm>
            <a:off x="6282258" y="2671762"/>
            <a:ext cx="5103812"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c 3">
            <a:extLst>
              <a:ext uri="{FF2B5EF4-FFF2-40B4-BE49-F238E27FC236}">
                <a16:creationId xmlns:a16="http://schemas.microsoft.com/office/drawing/2014/main" id="{4719E6DF-B0B1-F583-CF13-50DE24759E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5" name="Graphic 4">
            <a:extLst>
              <a:ext uri="{FF2B5EF4-FFF2-40B4-BE49-F238E27FC236}">
                <a16:creationId xmlns:a16="http://schemas.microsoft.com/office/drawing/2014/main" id="{CB963F1F-B27A-9D1B-77C9-2DB3433ECFDF}"/>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7" name="Picture 6" descr="Western Educational Equity Assistance Center logo">
            <a:extLst>
              <a:ext uri="{FF2B5EF4-FFF2-40B4-BE49-F238E27FC236}">
                <a16:creationId xmlns:a16="http://schemas.microsoft.com/office/drawing/2014/main" id="{D7A68CA4-F5CE-5B3A-09AE-8A28DC7A4138}"/>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306849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 Tex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4803-5E92-5871-F119-CF90D2DC982F}"/>
              </a:ext>
            </a:extLst>
          </p:cNvPr>
          <p:cNvSpPr>
            <a:spLocks noGrp="1"/>
          </p:cNvSpPr>
          <p:nvPr>
            <p:ph type="title"/>
          </p:nvPr>
        </p:nvSpPr>
        <p:spPr>
          <a:xfrm>
            <a:off x="839787" y="1246187"/>
            <a:ext cx="7352975" cy="1258888"/>
          </a:xfrm>
        </p:spPr>
        <p:txBody>
          <a:bodyPr anchor="b" anchorCtr="0"/>
          <a:lstStyle>
            <a:lvl1pPr>
              <a:defRPr b="1">
                <a:solidFill>
                  <a:schemeClr val="tx1"/>
                </a:solidFill>
                <a:latin typeface="Franklin Gothic Medium" panose="020B06030201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D28637BC-BEB7-6F9C-D417-D13CF818251B}"/>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
        <p:nvSpPr>
          <p:cNvPr id="19" name="Text Placeholder 18">
            <a:extLst>
              <a:ext uri="{FF2B5EF4-FFF2-40B4-BE49-F238E27FC236}">
                <a16:creationId xmlns:a16="http://schemas.microsoft.com/office/drawing/2014/main" id="{829551CA-770B-7082-4F5E-536499855B8B}"/>
              </a:ext>
            </a:extLst>
          </p:cNvPr>
          <p:cNvSpPr>
            <a:spLocks noGrp="1"/>
          </p:cNvSpPr>
          <p:nvPr>
            <p:ph type="body" sz="quarter" idx="14"/>
          </p:nvPr>
        </p:nvSpPr>
        <p:spPr>
          <a:xfrm>
            <a:off x="839788" y="2658731"/>
            <a:ext cx="4990273"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8">
            <a:extLst>
              <a:ext uri="{FF2B5EF4-FFF2-40B4-BE49-F238E27FC236}">
                <a16:creationId xmlns:a16="http://schemas.microsoft.com/office/drawing/2014/main" id="{D363DC6D-C765-A9C6-0B10-7A54F77D4FBB}"/>
              </a:ext>
            </a:extLst>
          </p:cNvPr>
          <p:cNvSpPr>
            <a:spLocks noGrp="1"/>
          </p:cNvSpPr>
          <p:nvPr>
            <p:ph type="body" sz="quarter" idx="15"/>
          </p:nvPr>
        </p:nvSpPr>
        <p:spPr>
          <a:xfrm>
            <a:off x="6372220" y="2658731"/>
            <a:ext cx="4990274"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3DE4BB84-71D7-C46E-CEF1-E14D2EC715A7}"/>
              </a:ext>
            </a:extLst>
          </p:cNvPr>
          <p:cNvCxnSpPr/>
          <p:nvPr userDrawn="1"/>
        </p:nvCxnSpPr>
        <p:spPr>
          <a:xfrm>
            <a:off x="6096000" y="2671762"/>
            <a:ext cx="0" cy="3684588"/>
          </a:xfrm>
          <a:prstGeom prst="line">
            <a:avLst/>
          </a:prstGeom>
        </p:spPr>
        <p:style>
          <a:lnRef idx="1">
            <a:schemeClr val="accent6"/>
          </a:lnRef>
          <a:fillRef idx="0">
            <a:schemeClr val="accent6"/>
          </a:fillRef>
          <a:effectRef idx="0">
            <a:schemeClr val="accent6"/>
          </a:effectRef>
          <a:fontRef idx="minor">
            <a:schemeClr val="tx1"/>
          </a:fontRef>
        </p:style>
      </p:cxnSp>
      <p:pic>
        <p:nvPicPr>
          <p:cNvPr id="5" name="Graphic 4">
            <a:extLst>
              <a:ext uri="{FF2B5EF4-FFF2-40B4-BE49-F238E27FC236}">
                <a16:creationId xmlns:a16="http://schemas.microsoft.com/office/drawing/2014/main" id="{E94C78CE-DCF8-D5AB-991A-05062A93117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6" name="Graphic 5">
            <a:extLst>
              <a:ext uri="{FF2B5EF4-FFF2-40B4-BE49-F238E27FC236}">
                <a16:creationId xmlns:a16="http://schemas.microsoft.com/office/drawing/2014/main" id="{071573A5-1981-3002-184E-F78D87A02F2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8" name="Picture 7" descr="Western Educational Equity Assistance Center logo">
            <a:extLst>
              <a:ext uri="{FF2B5EF4-FFF2-40B4-BE49-F238E27FC236}">
                <a16:creationId xmlns:a16="http://schemas.microsoft.com/office/drawing/2014/main" id="{8F50EE83-A7D7-C3B4-BEB5-0408E407C395}"/>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275862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Minimal Slide for Ma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895349" y="911963"/>
            <a:ext cx="10458450" cy="1156673"/>
          </a:xfrm>
        </p:spPr>
        <p:txBody>
          <a:bodyPr anchor="t" anchorCtr="0">
            <a:noAutofit/>
          </a:bodyPr>
          <a:lstStyle>
            <a:lvl1pPr>
              <a:defRPr sz="44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895348" y="2289177"/>
            <a:ext cx="10458451" cy="4067174"/>
          </a:xfrm>
        </p:spPr>
        <p:txBody>
          <a:bodyPr/>
          <a:lstStyle>
            <a:lvl1pPr marL="0" indent="0">
              <a:lnSpc>
                <a:spcPct val="10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Tree>
    <p:extLst>
      <p:ext uri="{BB962C8B-B14F-4D97-AF65-F5344CB8AC3E}">
        <p14:creationId xmlns:p14="http://schemas.microsoft.com/office/powerpoint/2010/main" val="323510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A9B337-D578-8235-7224-265642DD70DE}"/>
              </a:ext>
              <a:ext uri="{C183D7F6-B498-43B3-948B-1728B52AA6E4}">
                <adec:decorative xmlns:adec="http://schemas.microsoft.com/office/drawing/2017/decorative" val="1"/>
              </a:ext>
            </a:extLst>
          </p:cNvPr>
          <p:cNvSpPr/>
          <p:nvPr userDrawn="1"/>
        </p:nvSpPr>
        <p:spPr>
          <a:xfrm>
            <a:off x="-114300" y="4822903"/>
            <a:ext cx="12306300" cy="21493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952499" y="2372129"/>
            <a:ext cx="3581401" cy="2026827"/>
          </a:xfrm>
        </p:spPr>
        <p:txBody>
          <a:bodyPr anchor="t" anchorCtr="0">
            <a:noAutofit/>
          </a:bodyPr>
          <a:lstStyle>
            <a:lvl1pPr>
              <a:defRPr sz="46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4647904" y="2372130"/>
            <a:ext cx="6804070" cy="1487988"/>
          </a:xfrm>
        </p:spPr>
        <p:txBody>
          <a:bodyPr>
            <a:normAutofit/>
          </a:bodyPr>
          <a:lstStyle>
            <a:lvl1pPr marL="0" indent="0">
              <a:lnSpc>
                <a:spcPct val="11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rgbClr val="368167"/>
                </a:solidFill>
              </a:defRPr>
            </a:lvl2pPr>
            <a:lvl3pPr marL="685800">
              <a:defRPr>
                <a:solidFill>
                  <a:srgbClr val="341E72"/>
                </a:solidFill>
              </a:defRPr>
            </a:lvl3pPr>
            <a:lvl4pPr marL="960120" indent="-228600">
              <a:buFont typeface="Wingdings" pitchFamily="2" charset="2"/>
              <a:buChar char="§"/>
              <a:defRPr sz="1600" b="0">
                <a:solidFill>
                  <a:srgbClr val="341E72"/>
                </a:solidFill>
              </a:defRPr>
            </a:lvl4pPr>
            <a:lvl5pPr>
              <a:defRPr>
                <a:solidFill>
                  <a:schemeClr val="bg2">
                    <a:lumMod val="25000"/>
                  </a:schemeClr>
                </a:solidFill>
              </a:defRPr>
            </a:lvl5pPr>
          </a:lstStyle>
          <a:p>
            <a:pPr lvl="0"/>
            <a:r>
              <a:rPr lang="en-US" dirty="0"/>
              <a:t>Click to edit Master text styles</a:t>
            </a:r>
          </a:p>
        </p:txBody>
      </p:sp>
      <p:sp>
        <p:nvSpPr>
          <p:cNvPr id="11" name="TextBox 10">
            <a:extLst>
              <a:ext uri="{FF2B5EF4-FFF2-40B4-BE49-F238E27FC236}">
                <a16:creationId xmlns:a16="http://schemas.microsoft.com/office/drawing/2014/main" id="{6785EE8C-0C67-ECB4-F569-BE8D5EF9EB59}"/>
              </a:ext>
            </a:extLst>
          </p:cNvPr>
          <p:cNvSpPr txBox="1"/>
          <p:nvPr userDrawn="1"/>
        </p:nvSpPr>
        <p:spPr>
          <a:xfrm>
            <a:off x="4647904" y="5114172"/>
            <a:ext cx="652741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chemeClr val="bg2"/>
                </a:solidFill>
                <a:effectLst/>
                <a:latin typeface="Franklin Gothic Medium" panose="020B0603020102020204" pitchFamily="34" charset="0"/>
              </a:rPr>
              <a:t>WestEd</a:t>
            </a:r>
            <a:r>
              <a:rPr lang="en-US" sz="1400" dirty="0">
                <a:solidFill>
                  <a:schemeClr val="bg2"/>
                </a:solidFill>
                <a:effectLst/>
                <a:latin typeface="Franklin Gothic Medium" panose="020B0603020102020204" pitchFamily="34" charset="0"/>
              </a:rPr>
              <a:t> is a nonpartisan, nonprofit agency that conducts and applies research, develops evidence-based solutions, and provides services and resources in the realms of education, human development, and related fields, with the end goal of improving outcomes and ensuring equity for individuals from infancy through adulthood. For more information, visit </a:t>
            </a:r>
            <a:r>
              <a:rPr lang="en-US" sz="1400" u="sng" dirty="0" err="1">
                <a:solidFill>
                  <a:schemeClr val="bg2"/>
                </a:solidFill>
                <a:effectLst/>
                <a:latin typeface="Franklin Gothic Medium" panose="020B0603020102020204" pitchFamily="34" charset="0"/>
              </a:rPr>
              <a:t>WestEd.org</a:t>
            </a:r>
            <a:r>
              <a:rPr lang="en-US" sz="1400" dirty="0">
                <a:solidFill>
                  <a:schemeClr val="bg2"/>
                </a:solidFill>
                <a:effectLst/>
                <a:latin typeface="Franklin Gothic Medium" panose="020B0603020102020204" pitchFamily="34" charset="0"/>
              </a:rPr>
              <a:t>.</a:t>
            </a:r>
          </a:p>
          <a:p>
            <a:endParaRPr lang="en-US" sz="1400" dirty="0">
              <a:solidFill>
                <a:schemeClr val="bg2">
                  <a:lumMod val="90000"/>
                </a:schemeClr>
              </a:solidFill>
            </a:endParaRPr>
          </a:p>
        </p:txBody>
      </p:sp>
      <p:sp>
        <p:nvSpPr>
          <p:cNvPr id="13" name="TextBox 12">
            <a:extLst>
              <a:ext uri="{FF2B5EF4-FFF2-40B4-BE49-F238E27FC236}">
                <a16:creationId xmlns:a16="http://schemas.microsoft.com/office/drawing/2014/main" id="{3495BBBD-6B50-BB9E-775F-BB225EB4CDB0}"/>
              </a:ext>
            </a:extLst>
          </p:cNvPr>
          <p:cNvSpPr txBox="1"/>
          <p:nvPr userDrawn="1"/>
        </p:nvSpPr>
        <p:spPr>
          <a:xfrm>
            <a:off x="1079500" y="5114172"/>
            <a:ext cx="1828800" cy="338554"/>
          </a:xfrm>
          <a:prstGeom prst="rect">
            <a:avLst/>
          </a:prstGeom>
          <a:noFill/>
        </p:spPr>
        <p:txBody>
          <a:bodyPr wrap="square" rtlCol="0">
            <a:spAutoFit/>
          </a:bodyPr>
          <a:lstStyle/>
          <a:p>
            <a:r>
              <a:rPr lang="en-US" sz="1600" dirty="0">
                <a:solidFill>
                  <a:schemeClr val="accent1"/>
                </a:solidFill>
                <a:latin typeface="Franklin Gothic Medium" panose="020B0603020102020204" pitchFamily="34" charset="0"/>
              </a:rPr>
              <a:t>A Project of</a:t>
            </a:r>
          </a:p>
        </p:txBody>
      </p:sp>
      <p:pic>
        <p:nvPicPr>
          <p:cNvPr id="15" name="Picture 14" descr="WestEd Logo">
            <a:extLst>
              <a:ext uri="{FF2B5EF4-FFF2-40B4-BE49-F238E27FC236}">
                <a16:creationId xmlns:a16="http://schemas.microsoft.com/office/drawing/2014/main" id="{E5C5E63E-8E3E-064E-0360-A050E7B1E67A}"/>
              </a:ext>
            </a:extLst>
          </p:cNvPr>
          <p:cNvPicPr>
            <a:picLocks noChangeAspect="1"/>
          </p:cNvPicPr>
          <p:nvPr userDrawn="1"/>
        </p:nvPicPr>
        <p:blipFill>
          <a:blip r:embed="rId2"/>
          <a:stretch>
            <a:fillRect/>
          </a:stretch>
        </p:blipFill>
        <p:spPr>
          <a:xfrm>
            <a:off x="1168400" y="5432845"/>
            <a:ext cx="1771650" cy="311150"/>
          </a:xfrm>
          <a:prstGeom prst="rect">
            <a:avLst/>
          </a:prstGeom>
        </p:spPr>
      </p:pic>
      <p:pic>
        <p:nvPicPr>
          <p:cNvPr id="4" name="Picture 3" descr="Western Educational Equity Assistance Center logo">
            <a:extLst>
              <a:ext uri="{FF2B5EF4-FFF2-40B4-BE49-F238E27FC236}">
                <a16:creationId xmlns:a16="http://schemas.microsoft.com/office/drawing/2014/main" id="{27D0EE3D-F65B-F96D-479B-8090342E1063}"/>
              </a:ext>
            </a:extLst>
          </p:cNvPr>
          <p:cNvPicPr>
            <a:picLocks noChangeAspect="1"/>
          </p:cNvPicPr>
          <p:nvPr userDrawn="1"/>
        </p:nvPicPr>
        <p:blipFill>
          <a:blip r:embed="rId3"/>
          <a:stretch>
            <a:fillRect/>
          </a:stretch>
        </p:blipFill>
        <p:spPr>
          <a:xfrm>
            <a:off x="7014117" y="550333"/>
            <a:ext cx="4437857" cy="1097219"/>
          </a:xfrm>
          <a:prstGeom prst="rect">
            <a:avLst/>
          </a:prstGeom>
        </p:spPr>
      </p:pic>
      <p:pic>
        <p:nvPicPr>
          <p:cNvPr id="6" name="Graphic 5">
            <a:extLst>
              <a:ext uri="{FF2B5EF4-FFF2-40B4-BE49-F238E27FC236}">
                <a16:creationId xmlns:a16="http://schemas.microsoft.com/office/drawing/2014/main" id="{FEEEAFB4-8758-E911-7BFD-26F4781DED2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6253514" cy="2815984"/>
          </a:xfrm>
          <a:prstGeom prst="rect">
            <a:avLst/>
          </a:prstGeom>
        </p:spPr>
      </p:pic>
      <p:sp>
        <p:nvSpPr>
          <p:cNvPr id="5" name="TextBox 4">
            <a:extLst>
              <a:ext uri="{FF2B5EF4-FFF2-40B4-BE49-F238E27FC236}">
                <a16:creationId xmlns:a16="http://schemas.microsoft.com/office/drawing/2014/main" id="{1C07EAA8-6477-9FCD-045D-82749F289764}"/>
              </a:ext>
            </a:extLst>
          </p:cNvPr>
          <p:cNvSpPr txBox="1"/>
          <p:nvPr userDrawn="1"/>
        </p:nvSpPr>
        <p:spPr>
          <a:xfrm>
            <a:off x="1885241" y="6441122"/>
            <a:ext cx="8421518" cy="430887"/>
          </a:xfrm>
          <a:prstGeom prst="rect">
            <a:avLst/>
          </a:prstGeom>
          <a:noFill/>
        </p:spPr>
        <p:txBody>
          <a:bodyPr wrap="square" rtlCol="0">
            <a:spAutoFit/>
          </a:bodyPr>
          <a:lstStyle/>
          <a:p>
            <a:r>
              <a:rPr lang="en-US" sz="1100" b="0" i="0" dirty="0">
                <a:solidFill>
                  <a:schemeClr val="accent1"/>
                </a:solidFill>
                <a:effectLst/>
                <a:latin typeface="Franklin Gothic Medium" panose="020B0603020102020204" pitchFamily="34" charset="0"/>
              </a:rPr>
              <a:t>The contents of this presentation were developed under a grant from the Department of Education. However, the contents do not necessarily represent the policy of the Department of Education, and you should not assume endorsement by the Federal government.</a:t>
            </a:r>
            <a:endParaRPr lang="en-US" sz="1100"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361905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2256E-02A2-65FC-9E1B-2AFB4611C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C9BA67B-AF57-34C5-53B1-2B78415B5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11A0A9A-CCE5-271F-5C6A-41C589EC7E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7E971-BCB2-0645-A914-450D7F5E49E8}" type="datetimeFigureOut">
              <a:rPr lang="en-US" smtClean="0"/>
              <a:t>9/7/23</a:t>
            </a:fld>
            <a:endParaRPr lang="en-US"/>
          </a:p>
        </p:txBody>
      </p:sp>
      <p:sp>
        <p:nvSpPr>
          <p:cNvPr id="5" name="Footer Placeholder 4">
            <a:extLst>
              <a:ext uri="{FF2B5EF4-FFF2-40B4-BE49-F238E27FC236}">
                <a16:creationId xmlns:a16="http://schemas.microsoft.com/office/drawing/2014/main" id="{AB13200B-3126-87FF-3A22-756111703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67341B-C4DC-EEDD-7405-AA2480447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4821BF"/>
                </a:solidFill>
                <a:latin typeface="Helvetica" pitchFamily="2" charset="0"/>
              </a:defRPr>
            </a:lvl1pPr>
          </a:lstStyle>
          <a:p>
            <a:fld id="{7EFD9087-D8F8-BB4C-9D46-8B66A684035D}" type="slidenum">
              <a:rPr lang="en-US" smtClean="0"/>
              <a:pPr/>
              <a:t>‹#›</a:t>
            </a:fld>
            <a:endParaRPr lang="en-US" dirty="0"/>
          </a:p>
        </p:txBody>
      </p:sp>
    </p:spTree>
    <p:extLst>
      <p:ext uri="{BB962C8B-B14F-4D97-AF65-F5344CB8AC3E}">
        <p14:creationId xmlns:p14="http://schemas.microsoft.com/office/powerpoint/2010/main" val="332589281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0" r:id="rId4"/>
    <p:sldLayoutId id="2147483660" r:id="rId5"/>
    <p:sldLayoutId id="2147483653" r:id="rId6"/>
    <p:sldLayoutId id="2147483663" r:id="rId7"/>
    <p:sldLayoutId id="2147483661" r:id="rId8"/>
    <p:sldLayoutId id="2147483662" r:id="rId9"/>
  </p:sldLayoutIdLst>
  <p:txStyles>
    <p:title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mailto:wilsonm@prel.org" TargetMode="External"/><Relationship Id="rId2" Type="http://schemas.openxmlformats.org/officeDocument/2006/relationships/hyperlink" Target="https://weeac.wested.org/"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1D566B-0B97-41C3-E3B1-C0161711E406}"/>
              </a:ext>
            </a:extLst>
          </p:cNvPr>
          <p:cNvSpPr>
            <a:spLocks noGrp="1"/>
          </p:cNvSpPr>
          <p:nvPr>
            <p:ph type="ctrTitle"/>
          </p:nvPr>
        </p:nvSpPr>
        <p:spPr/>
        <p:txBody>
          <a:bodyPr/>
          <a:lstStyle/>
          <a:p>
            <a:r>
              <a:rPr lang="en-US" sz="5500" dirty="0"/>
              <a:t>Equity in Student Discipline</a:t>
            </a:r>
            <a:endParaRPr lang="en-US" sz="5500" dirty="0">
              <a:solidFill>
                <a:schemeClr val="bg1"/>
              </a:solidFill>
            </a:endParaRPr>
          </a:p>
        </p:txBody>
      </p:sp>
      <p:sp>
        <p:nvSpPr>
          <p:cNvPr id="5" name="Subtitle 4">
            <a:extLst>
              <a:ext uri="{FF2B5EF4-FFF2-40B4-BE49-F238E27FC236}">
                <a16:creationId xmlns:a16="http://schemas.microsoft.com/office/drawing/2014/main" id="{DEEB98A3-D55B-8E08-B8DC-611FC0A9DE58}"/>
              </a:ext>
            </a:extLst>
          </p:cNvPr>
          <p:cNvSpPr>
            <a:spLocks noGrp="1"/>
          </p:cNvSpPr>
          <p:nvPr>
            <p:ph type="subTitle" idx="1"/>
          </p:nvPr>
        </p:nvSpPr>
        <p:spPr/>
        <p:txBody>
          <a:bodyPr/>
          <a:lstStyle/>
          <a:p>
            <a:r>
              <a:rPr lang="en-US" dirty="0"/>
              <a:t>Presented to American Samoa Department of Education </a:t>
            </a:r>
          </a:p>
          <a:p>
            <a:r>
              <a:rPr lang="en-US" dirty="0"/>
              <a:t>September 12, 2023</a:t>
            </a:r>
          </a:p>
          <a:p>
            <a:endParaRPr lang="en-US" dirty="0"/>
          </a:p>
        </p:txBody>
      </p:sp>
    </p:spTree>
    <p:extLst>
      <p:ext uri="{BB962C8B-B14F-4D97-AF65-F5344CB8AC3E}">
        <p14:creationId xmlns:p14="http://schemas.microsoft.com/office/powerpoint/2010/main" val="427166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C5BD6-0B39-DD2D-DCA4-134E4FAF3FB7}"/>
              </a:ext>
            </a:extLst>
          </p:cNvPr>
          <p:cNvSpPr>
            <a:spLocks noGrp="1"/>
          </p:cNvSpPr>
          <p:nvPr>
            <p:ph type="title"/>
          </p:nvPr>
        </p:nvSpPr>
        <p:spPr/>
        <p:txBody>
          <a:bodyPr/>
          <a:lstStyle/>
          <a:p>
            <a:r>
              <a:rPr lang="en-US" dirty="0"/>
              <a:t>Clear and Appropriate Expectations and Consequences </a:t>
            </a:r>
          </a:p>
        </p:txBody>
      </p:sp>
      <p:sp>
        <p:nvSpPr>
          <p:cNvPr id="3" name="Content Placeholder 2">
            <a:extLst>
              <a:ext uri="{FF2B5EF4-FFF2-40B4-BE49-F238E27FC236}">
                <a16:creationId xmlns:a16="http://schemas.microsoft.com/office/drawing/2014/main" id="{F293B24D-B125-DFCD-520E-BB8BB7F8C850}"/>
              </a:ext>
            </a:extLst>
          </p:cNvPr>
          <p:cNvSpPr>
            <a:spLocks noGrp="1"/>
          </p:cNvSpPr>
          <p:nvPr>
            <p:ph idx="1"/>
          </p:nvPr>
        </p:nvSpPr>
        <p:spPr>
          <a:xfrm>
            <a:off x="952499" y="3024187"/>
            <a:ext cx="10401302" cy="3522663"/>
          </a:xfrm>
        </p:spPr>
        <p:txBody>
          <a:bodyPr/>
          <a:lstStyle/>
          <a:p>
            <a:pPr marL="457200" indent="-457200">
              <a:buFont typeface="Arial" panose="020B0604020202020204" pitchFamily="34" charset="0"/>
              <a:buChar char="•"/>
            </a:pPr>
            <a:r>
              <a:rPr lang="en-US" dirty="0"/>
              <a:t>To protect students from discrimination, schools should develop policies and procedures that lay out clear and appropriate behavioral expectations and consequences. </a:t>
            </a:r>
          </a:p>
          <a:p>
            <a:pPr marL="457200" indent="-457200">
              <a:buFont typeface="Arial" panose="020B0604020202020204" pitchFamily="34" charset="0"/>
              <a:buChar char="•"/>
            </a:pPr>
            <a:r>
              <a:rPr lang="en-US" dirty="0"/>
              <a:t>Such expectations and consequences should be communicated clearly to students, parents, and school personnel and should be applied consistently by school personnel.</a:t>
            </a:r>
          </a:p>
        </p:txBody>
      </p:sp>
    </p:spTree>
    <p:extLst>
      <p:ext uri="{BB962C8B-B14F-4D97-AF65-F5344CB8AC3E}">
        <p14:creationId xmlns:p14="http://schemas.microsoft.com/office/powerpoint/2010/main" val="3572725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9AAF7-7D76-14C1-4A71-F5EF9EB10D02}"/>
              </a:ext>
            </a:extLst>
          </p:cNvPr>
          <p:cNvSpPr>
            <a:spLocks noGrp="1"/>
          </p:cNvSpPr>
          <p:nvPr>
            <p:ph type="title"/>
          </p:nvPr>
        </p:nvSpPr>
        <p:spPr>
          <a:xfrm>
            <a:off x="952499" y="1263532"/>
            <a:ext cx="10401301" cy="1260512"/>
          </a:xfrm>
        </p:spPr>
        <p:txBody>
          <a:bodyPr/>
          <a:lstStyle/>
          <a:p>
            <a:r>
              <a:rPr lang="en-US" dirty="0"/>
              <a:t>Reviewing Policy, Procedures, &amp; Practice</a:t>
            </a:r>
          </a:p>
        </p:txBody>
      </p:sp>
      <p:sp>
        <p:nvSpPr>
          <p:cNvPr id="3" name="Content Placeholder 2">
            <a:extLst>
              <a:ext uri="{FF2B5EF4-FFF2-40B4-BE49-F238E27FC236}">
                <a16:creationId xmlns:a16="http://schemas.microsoft.com/office/drawing/2014/main" id="{052B7092-AF2E-77E0-16AE-9AF4E542FEEE}"/>
              </a:ext>
            </a:extLst>
          </p:cNvPr>
          <p:cNvSpPr>
            <a:spLocks noGrp="1"/>
          </p:cNvSpPr>
          <p:nvPr>
            <p:ph idx="1"/>
          </p:nvPr>
        </p:nvSpPr>
        <p:spPr>
          <a:xfrm>
            <a:off x="952499" y="2071805"/>
            <a:ext cx="10401302" cy="3522663"/>
          </a:xfrm>
        </p:spPr>
        <p:txBody>
          <a:bodyPr/>
          <a:lstStyle/>
          <a:p>
            <a:pPr>
              <a:spcBef>
                <a:spcPts val="400"/>
              </a:spcBef>
              <a:spcAft>
                <a:spcPts val="400"/>
              </a:spcAft>
            </a:pPr>
            <a:r>
              <a:rPr lang="en-US" sz="2400" dirty="0"/>
              <a:t>Key questions:</a:t>
            </a:r>
          </a:p>
          <a:p>
            <a:pPr>
              <a:spcBef>
                <a:spcPts val="400"/>
              </a:spcBef>
              <a:spcAft>
                <a:spcPts val="400"/>
              </a:spcAft>
            </a:pPr>
            <a:r>
              <a:rPr lang="en-US" sz="2400" dirty="0"/>
              <a:t>• Are the school’s definitions of behavioral violations clear, operationally defined, and nondiscriminatory?</a:t>
            </a:r>
          </a:p>
          <a:p>
            <a:pPr>
              <a:spcBef>
                <a:spcPts val="400"/>
              </a:spcBef>
              <a:spcAft>
                <a:spcPts val="400"/>
              </a:spcAft>
            </a:pPr>
            <a:r>
              <a:rPr lang="en-US" sz="2400" dirty="0"/>
              <a:t>• To what extent are discipline referrals made for minor offenses that are imprecise or subjectively defined, such as “disrespect” or “misbehavior”?</a:t>
            </a:r>
          </a:p>
          <a:p>
            <a:pPr>
              <a:spcBef>
                <a:spcPts val="400"/>
              </a:spcBef>
              <a:spcAft>
                <a:spcPts val="400"/>
              </a:spcAft>
            </a:pPr>
            <a:r>
              <a:rPr lang="en-US" sz="2400" dirty="0"/>
              <a:t>• Are there safeguards to ensure that discretion is exercised in a nondiscriminatory manner, such as staff training to prevent implicit and explicit bias?</a:t>
            </a:r>
          </a:p>
          <a:p>
            <a:pPr>
              <a:spcBef>
                <a:spcPts val="400"/>
              </a:spcBef>
              <a:spcAft>
                <a:spcPts val="400"/>
              </a:spcAft>
            </a:pPr>
            <a:r>
              <a:rPr lang="en-US" sz="2400" dirty="0"/>
              <a:t>• Is the school taking steps to monitor and evaluate the impact of disciplinary practices using valid methods to detect disproportionalities and to identify patterns that require further investigation?</a:t>
            </a:r>
          </a:p>
        </p:txBody>
      </p:sp>
    </p:spTree>
    <p:extLst>
      <p:ext uri="{BB962C8B-B14F-4D97-AF65-F5344CB8AC3E}">
        <p14:creationId xmlns:p14="http://schemas.microsoft.com/office/powerpoint/2010/main" val="2467421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A95F4-93E2-AA0D-47FB-96B68F6DB760}"/>
              </a:ext>
            </a:extLst>
          </p:cNvPr>
          <p:cNvSpPr>
            <a:spLocks noGrp="1"/>
          </p:cNvSpPr>
          <p:nvPr>
            <p:ph type="title"/>
          </p:nvPr>
        </p:nvSpPr>
        <p:spPr/>
        <p:txBody>
          <a:bodyPr/>
          <a:lstStyle/>
          <a:p>
            <a:r>
              <a:rPr lang="en-US" dirty="0"/>
              <a:t>Due Process Protections</a:t>
            </a:r>
          </a:p>
        </p:txBody>
      </p:sp>
      <p:sp>
        <p:nvSpPr>
          <p:cNvPr id="3" name="Content Placeholder 2">
            <a:extLst>
              <a:ext uri="{FF2B5EF4-FFF2-40B4-BE49-F238E27FC236}">
                <a16:creationId xmlns:a16="http://schemas.microsoft.com/office/drawing/2014/main" id="{B50A448E-EF63-7186-67AC-958CE736CC36}"/>
              </a:ext>
            </a:extLst>
          </p:cNvPr>
          <p:cNvSpPr>
            <a:spLocks noGrp="1"/>
          </p:cNvSpPr>
          <p:nvPr>
            <p:ph idx="1"/>
          </p:nvPr>
        </p:nvSpPr>
        <p:spPr/>
        <p:txBody>
          <a:bodyPr/>
          <a:lstStyle/>
          <a:p>
            <a:r>
              <a:rPr lang="en-US" dirty="0"/>
              <a:t>When developing and implementing discipline policies and procedures, public schools must ensure that due process protections are provided to all students—including notice requirements, a right to a fair hearing, appeal procedures, and other procedural safeguards.</a:t>
            </a:r>
          </a:p>
        </p:txBody>
      </p:sp>
    </p:spTree>
    <p:extLst>
      <p:ext uri="{BB962C8B-B14F-4D97-AF65-F5344CB8AC3E}">
        <p14:creationId xmlns:p14="http://schemas.microsoft.com/office/powerpoint/2010/main" val="404057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E5CC-B042-346D-5445-806F11CF4546}"/>
              </a:ext>
            </a:extLst>
          </p:cNvPr>
          <p:cNvSpPr>
            <a:spLocks noGrp="1"/>
          </p:cNvSpPr>
          <p:nvPr>
            <p:ph type="title"/>
          </p:nvPr>
        </p:nvSpPr>
        <p:spPr/>
        <p:txBody>
          <a:bodyPr/>
          <a:lstStyle/>
          <a:p>
            <a:r>
              <a:rPr lang="en-US" dirty="0"/>
              <a:t>Appropriate procedures for students with disabilities</a:t>
            </a:r>
          </a:p>
        </p:txBody>
      </p:sp>
      <p:sp>
        <p:nvSpPr>
          <p:cNvPr id="3" name="Content Placeholder 2">
            <a:extLst>
              <a:ext uri="{FF2B5EF4-FFF2-40B4-BE49-F238E27FC236}">
                <a16:creationId xmlns:a16="http://schemas.microsoft.com/office/drawing/2014/main" id="{BFA25FFB-935E-9789-BF36-ECB8906BDBA9}"/>
              </a:ext>
            </a:extLst>
          </p:cNvPr>
          <p:cNvSpPr>
            <a:spLocks noGrp="1"/>
          </p:cNvSpPr>
          <p:nvPr>
            <p:ph idx="1"/>
          </p:nvPr>
        </p:nvSpPr>
        <p:spPr>
          <a:xfrm>
            <a:off x="952499" y="3024187"/>
            <a:ext cx="10401302" cy="3522663"/>
          </a:xfrm>
        </p:spPr>
        <p:txBody>
          <a:bodyPr/>
          <a:lstStyle/>
          <a:p>
            <a:r>
              <a:rPr lang="en-US" dirty="0"/>
              <a:t>In developing and implementing discipline policies and procedures, schools must also comply with federal and state laws that create protections for students with disabilities, including the Individuals with Disabilities Education Act (IDEA) and the Section 504 of the Rehabilitation Act of 1973</a:t>
            </a:r>
          </a:p>
        </p:txBody>
      </p:sp>
    </p:spTree>
    <p:extLst>
      <p:ext uri="{BB962C8B-B14F-4D97-AF65-F5344CB8AC3E}">
        <p14:creationId xmlns:p14="http://schemas.microsoft.com/office/powerpoint/2010/main" val="3228194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01783-3CE8-F16F-9366-CC885294EEC4}"/>
              </a:ext>
            </a:extLst>
          </p:cNvPr>
          <p:cNvSpPr>
            <a:spLocks noGrp="1"/>
          </p:cNvSpPr>
          <p:nvPr>
            <p:ph type="title"/>
          </p:nvPr>
        </p:nvSpPr>
        <p:spPr/>
        <p:txBody>
          <a:bodyPr/>
          <a:lstStyle/>
          <a:p>
            <a:r>
              <a:rPr lang="en-US" dirty="0"/>
              <a:t>Culturally sustaining discipline policies, procedures, and practices</a:t>
            </a:r>
          </a:p>
        </p:txBody>
      </p:sp>
      <p:sp>
        <p:nvSpPr>
          <p:cNvPr id="3" name="Content Placeholder 2">
            <a:extLst>
              <a:ext uri="{FF2B5EF4-FFF2-40B4-BE49-F238E27FC236}">
                <a16:creationId xmlns:a16="http://schemas.microsoft.com/office/drawing/2014/main" id="{2859EE33-FD1A-717A-03CF-A410D3400234}"/>
              </a:ext>
            </a:extLst>
          </p:cNvPr>
          <p:cNvSpPr>
            <a:spLocks noGrp="1"/>
          </p:cNvSpPr>
          <p:nvPr>
            <p:ph idx="1"/>
          </p:nvPr>
        </p:nvSpPr>
        <p:spPr/>
        <p:txBody>
          <a:bodyPr/>
          <a:lstStyle/>
          <a:p>
            <a:r>
              <a:rPr lang="en-US" dirty="0"/>
              <a:t>School districts must implement culturally responsive discipline policies and procedures that provide for all students to achieve personal and academic success.</a:t>
            </a:r>
          </a:p>
          <a:p>
            <a:r>
              <a:rPr lang="en-US" dirty="0"/>
              <a:t>The discipline rules also clarify that language access requirements under federal and state laws apply to parent notification and communications related to discipline procedures.</a:t>
            </a:r>
          </a:p>
        </p:txBody>
      </p:sp>
    </p:spTree>
    <p:extLst>
      <p:ext uri="{BB962C8B-B14F-4D97-AF65-F5344CB8AC3E}">
        <p14:creationId xmlns:p14="http://schemas.microsoft.com/office/powerpoint/2010/main" val="425928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01783-3CE8-F16F-9366-CC885294EEC4}"/>
              </a:ext>
            </a:extLst>
          </p:cNvPr>
          <p:cNvSpPr>
            <a:spLocks noGrp="1"/>
          </p:cNvSpPr>
          <p:nvPr>
            <p:ph type="title"/>
          </p:nvPr>
        </p:nvSpPr>
        <p:spPr/>
        <p:txBody>
          <a:bodyPr/>
          <a:lstStyle/>
          <a:p>
            <a:r>
              <a:rPr lang="en-US" dirty="0"/>
              <a:t>Culturally sustaining discipline policies, procedures, and practices</a:t>
            </a:r>
          </a:p>
        </p:txBody>
      </p:sp>
      <p:sp>
        <p:nvSpPr>
          <p:cNvPr id="3" name="Content Placeholder 2">
            <a:extLst>
              <a:ext uri="{FF2B5EF4-FFF2-40B4-BE49-F238E27FC236}">
                <a16:creationId xmlns:a16="http://schemas.microsoft.com/office/drawing/2014/main" id="{2859EE33-FD1A-717A-03CF-A410D3400234}"/>
              </a:ext>
            </a:extLst>
          </p:cNvPr>
          <p:cNvSpPr>
            <a:spLocks noGrp="1"/>
          </p:cNvSpPr>
          <p:nvPr>
            <p:ph idx="1"/>
          </p:nvPr>
        </p:nvSpPr>
        <p:spPr/>
        <p:txBody>
          <a:bodyPr/>
          <a:lstStyle/>
          <a:p>
            <a:r>
              <a:rPr lang="en-US" sz="2400" dirty="0"/>
              <a:t>• Professional training on identifying, understanding, and neutralizing implicit and explicit biases;</a:t>
            </a:r>
          </a:p>
          <a:p>
            <a:r>
              <a:rPr lang="en-US" sz="2400" dirty="0"/>
              <a:t>• Adoption and use of evidence- and research-based behavioral support and intervention approaches with a race-conscious, equity focus;</a:t>
            </a:r>
          </a:p>
          <a:p>
            <a:r>
              <a:rPr lang="en-US" sz="2400" dirty="0"/>
              <a:t>• Family engagement in policy development, as well as the school and individual- student level, to ensure that cultural norms of students and families are understood, respected, and reflected in codes of conduct and other school policies and practices</a:t>
            </a:r>
          </a:p>
          <a:p>
            <a:endParaRPr lang="en-US" dirty="0"/>
          </a:p>
        </p:txBody>
      </p:sp>
    </p:spTree>
    <p:extLst>
      <p:ext uri="{BB962C8B-B14F-4D97-AF65-F5344CB8AC3E}">
        <p14:creationId xmlns:p14="http://schemas.microsoft.com/office/powerpoint/2010/main" val="3575878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62E8-CD00-D065-3B20-E8D9AB86C422}"/>
              </a:ext>
            </a:extLst>
          </p:cNvPr>
          <p:cNvSpPr>
            <a:spLocks noGrp="1"/>
          </p:cNvSpPr>
          <p:nvPr>
            <p:ph type="title"/>
          </p:nvPr>
        </p:nvSpPr>
        <p:spPr/>
        <p:txBody>
          <a:bodyPr/>
          <a:lstStyle/>
          <a:p>
            <a:r>
              <a:rPr lang="en-US" dirty="0"/>
              <a:t>Annual Discipline Proportionality Review</a:t>
            </a:r>
          </a:p>
        </p:txBody>
      </p:sp>
      <p:sp>
        <p:nvSpPr>
          <p:cNvPr id="3" name="Content Placeholder 2">
            <a:extLst>
              <a:ext uri="{FF2B5EF4-FFF2-40B4-BE49-F238E27FC236}">
                <a16:creationId xmlns:a16="http://schemas.microsoft.com/office/drawing/2014/main" id="{EACF36A4-F5CE-4137-F02C-C71625791D9A}"/>
              </a:ext>
            </a:extLst>
          </p:cNvPr>
          <p:cNvSpPr>
            <a:spLocks noGrp="1"/>
          </p:cNvSpPr>
          <p:nvPr>
            <p:ph idx="1"/>
          </p:nvPr>
        </p:nvSpPr>
        <p:spPr/>
        <p:txBody>
          <a:bodyPr/>
          <a:lstStyle/>
          <a:p>
            <a:r>
              <a:rPr lang="en-US" dirty="0"/>
              <a:t>The purpose of this review is to ensure that discipline policies, procedures, and practices are being applied fairly and do not result in discrimination. In reviewing the data, the school or school district must determine whether it has disciplined a substantially disproportionate number of students in one the groups listed. </a:t>
            </a:r>
          </a:p>
        </p:txBody>
      </p:sp>
    </p:spTree>
    <p:extLst>
      <p:ext uri="{BB962C8B-B14F-4D97-AF65-F5344CB8AC3E}">
        <p14:creationId xmlns:p14="http://schemas.microsoft.com/office/powerpoint/2010/main" val="352605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15164-3172-8051-A36A-50C937DEB48D}"/>
              </a:ext>
            </a:extLst>
          </p:cNvPr>
          <p:cNvSpPr>
            <a:spLocks noGrp="1"/>
          </p:cNvSpPr>
          <p:nvPr>
            <p:ph type="title"/>
          </p:nvPr>
        </p:nvSpPr>
        <p:spPr/>
        <p:txBody>
          <a:bodyPr/>
          <a:lstStyle/>
          <a:p>
            <a:r>
              <a:rPr lang="en-US" dirty="0"/>
              <a:t>Identifying Disproportionalities </a:t>
            </a:r>
          </a:p>
        </p:txBody>
      </p:sp>
      <p:sp>
        <p:nvSpPr>
          <p:cNvPr id="3" name="Content Placeholder 2">
            <a:extLst>
              <a:ext uri="{FF2B5EF4-FFF2-40B4-BE49-F238E27FC236}">
                <a16:creationId xmlns:a16="http://schemas.microsoft.com/office/drawing/2014/main" id="{1A4A935E-33F2-85F3-2309-2383CE521577}"/>
              </a:ext>
            </a:extLst>
          </p:cNvPr>
          <p:cNvSpPr>
            <a:spLocks noGrp="1"/>
          </p:cNvSpPr>
          <p:nvPr>
            <p:ph idx="1"/>
          </p:nvPr>
        </p:nvSpPr>
        <p:spPr>
          <a:xfrm>
            <a:off x="952499" y="2566987"/>
            <a:ext cx="10401302" cy="3522663"/>
          </a:xfrm>
        </p:spPr>
        <p:txBody>
          <a:bodyPr/>
          <a:lstStyle/>
          <a:p>
            <a:r>
              <a:rPr lang="en-US" sz="2400" dirty="0"/>
              <a:t>Schools and school districts can identify disproportionalities using a variety of measures. </a:t>
            </a:r>
          </a:p>
          <a:p>
            <a:r>
              <a:rPr lang="en-US" sz="2400" dirty="0"/>
              <a:t>There is no one-size-fits-all approach. </a:t>
            </a:r>
          </a:p>
          <a:p>
            <a:r>
              <a:rPr lang="en-US" sz="2400" dirty="0"/>
              <a:t>Rather, the measure should be tailored to the specific circumstances within the school, taking into account factors such as school size and the total number of students who have been disciplined or have received a specific type of discipline or intervention</a:t>
            </a:r>
            <a:r>
              <a:rPr lang="en-US" dirty="0"/>
              <a:t>.</a:t>
            </a:r>
          </a:p>
        </p:txBody>
      </p:sp>
    </p:spTree>
    <p:extLst>
      <p:ext uri="{BB962C8B-B14F-4D97-AF65-F5344CB8AC3E}">
        <p14:creationId xmlns:p14="http://schemas.microsoft.com/office/powerpoint/2010/main" val="782207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15164-3172-8051-A36A-50C937DEB48D}"/>
              </a:ext>
            </a:extLst>
          </p:cNvPr>
          <p:cNvSpPr>
            <a:spLocks noGrp="1"/>
          </p:cNvSpPr>
          <p:nvPr>
            <p:ph type="title"/>
          </p:nvPr>
        </p:nvSpPr>
        <p:spPr/>
        <p:txBody>
          <a:bodyPr/>
          <a:lstStyle/>
          <a:p>
            <a:r>
              <a:rPr lang="en-US" dirty="0"/>
              <a:t>Identifying Disproportionalities </a:t>
            </a:r>
          </a:p>
        </p:txBody>
      </p:sp>
      <p:sp>
        <p:nvSpPr>
          <p:cNvPr id="3" name="Content Placeholder 2">
            <a:extLst>
              <a:ext uri="{FF2B5EF4-FFF2-40B4-BE49-F238E27FC236}">
                <a16:creationId xmlns:a16="http://schemas.microsoft.com/office/drawing/2014/main" id="{1A4A935E-33F2-85F3-2309-2383CE521577}"/>
              </a:ext>
            </a:extLst>
          </p:cNvPr>
          <p:cNvSpPr>
            <a:spLocks noGrp="1"/>
          </p:cNvSpPr>
          <p:nvPr>
            <p:ph idx="1"/>
          </p:nvPr>
        </p:nvSpPr>
        <p:spPr>
          <a:xfrm>
            <a:off x="952499" y="2394608"/>
            <a:ext cx="10401302" cy="3522663"/>
          </a:xfrm>
        </p:spPr>
        <p:txBody>
          <a:bodyPr/>
          <a:lstStyle/>
          <a:p>
            <a:pPr marL="342900" indent="-342900">
              <a:spcBef>
                <a:spcPts val="400"/>
              </a:spcBef>
              <a:spcAft>
                <a:spcPts val="1000"/>
              </a:spcAft>
              <a:buFont typeface="Arial" panose="020B0604020202020204" pitchFamily="34" charset="0"/>
              <a:buChar char="•"/>
            </a:pPr>
            <a:r>
              <a:rPr lang="en-US" sz="2400" dirty="0"/>
              <a:t>School Discipline Data Indicators: A Guide for Districts and Schools (Regional Educational Laboratory Northwest)</a:t>
            </a:r>
          </a:p>
          <a:p>
            <a:pPr marL="342900" indent="-342900">
              <a:spcBef>
                <a:spcPts val="400"/>
              </a:spcBef>
              <a:spcAft>
                <a:spcPts val="1000"/>
              </a:spcAft>
              <a:buFont typeface="Arial" panose="020B0604020202020204" pitchFamily="34" charset="0"/>
              <a:buChar char="•"/>
            </a:pPr>
            <a:r>
              <a:rPr lang="en-US" sz="2400" dirty="0"/>
              <a:t>Using Discipline Data Within SWPBIS to Identify and Address Disproportionality: A Guide for School Teams (OSEP Technical Assistance Center on Positive Behavioral Interventions and Supports)</a:t>
            </a:r>
          </a:p>
          <a:p>
            <a:pPr marL="342900" indent="-342900">
              <a:spcBef>
                <a:spcPts val="400"/>
              </a:spcBef>
              <a:spcAft>
                <a:spcPts val="1000"/>
              </a:spcAft>
              <a:buFont typeface="Arial" panose="020B0604020202020204" pitchFamily="34" charset="0"/>
              <a:buChar char="•"/>
            </a:pPr>
            <a:r>
              <a:rPr lang="en-US" sz="2400" dirty="0"/>
              <a:t>Addressing the Root Causes of Disparities in School Discipline: An Educator’s Action Planning Guide (National Center on Safe Supportive Learning Environments)</a:t>
            </a:r>
          </a:p>
          <a:p>
            <a:pPr marL="342900" indent="-342900">
              <a:spcBef>
                <a:spcPts val="400"/>
              </a:spcBef>
              <a:spcAft>
                <a:spcPts val="1000"/>
              </a:spcAft>
              <a:buFont typeface="Arial" panose="020B0604020202020204" pitchFamily="34" charset="0"/>
              <a:buChar char="•"/>
            </a:pPr>
            <a:r>
              <a:rPr lang="en-US" sz="2400" dirty="0"/>
              <a:t>Equity in School Discipline Collaborative (REL Northwest)</a:t>
            </a:r>
          </a:p>
        </p:txBody>
      </p:sp>
    </p:spTree>
    <p:extLst>
      <p:ext uri="{BB962C8B-B14F-4D97-AF65-F5344CB8AC3E}">
        <p14:creationId xmlns:p14="http://schemas.microsoft.com/office/powerpoint/2010/main" val="839698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EF032-810D-F40F-AE92-0516FF064354}"/>
              </a:ext>
            </a:extLst>
          </p:cNvPr>
          <p:cNvSpPr>
            <a:spLocks noGrp="1"/>
          </p:cNvSpPr>
          <p:nvPr>
            <p:ph type="title"/>
          </p:nvPr>
        </p:nvSpPr>
        <p:spPr/>
        <p:txBody>
          <a:bodyPr/>
          <a:lstStyle/>
          <a:p>
            <a:r>
              <a:rPr lang="en-US" dirty="0"/>
              <a:t>Common Measures to Identify Disproportionalities </a:t>
            </a:r>
          </a:p>
        </p:txBody>
      </p:sp>
      <p:sp>
        <p:nvSpPr>
          <p:cNvPr id="3" name="Content Placeholder 2">
            <a:extLst>
              <a:ext uri="{FF2B5EF4-FFF2-40B4-BE49-F238E27FC236}">
                <a16:creationId xmlns:a16="http://schemas.microsoft.com/office/drawing/2014/main" id="{B774387D-C504-79CB-7E33-3B0EFCF41355}"/>
              </a:ext>
            </a:extLst>
          </p:cNvPr>
          <p:cNvSpPr>
            <a:spLocks noGrp="1"/>
          </p:cNvSpPr>
          <p:nvPr>
            <p:ph idx="1"/>
          </p:nvPr>
        </p:nvSpPr>
        <p:spPr/>
        <p:txBody>
          <a:bodyPr/>
          <a:lstStyle/>
          <a:p>
            <a:r>
              <a:rPr lang="en-US" sz="2400" b="1" u="sng" dirty="0"/>
              <a:t>Discipline rate </a:t>
            </a:r>
            <a:r>
              <a:rPr lang="en-US" sz="2400" dirty="0"/>
              <a:t>measures the percentage of students with a particular outcome, e.g., the number of students suspended divided by the number of students enrolled—either by student group or in the overall student population.</a:t>
            </a:r>
          </a:p>
          <a:p>
            <a:r>
              <a:rPr lang="en-US" sz="2400" b="1" u="sng" dirty="0"/>
              <a:t>Risk ratio </a:t>
            </a:r>
            <a:r>
              <a:rPr lang="en-US" sz="2400" dirty="0"/>
              <a:t>represents the likelihood of the outcome (e.g., suspension or expulsion) for one group in relation to a comparison group. For example, risk ratio could calculate the likelihood that students who receive special education will experience one or more suspensions compared to students who do not receive special education.</a:t>
            </a:r>
          </a:p>
          <a:p>
            <a:r>
              <a:rPr lang="en-US" sz="2400" dirty="0"/>
              <a:t>.</a:t>
            </a:r>
          </a:p>
        </p:txBody>
      </p:sp>
    </p:spTree>
    <p:extLst>
      <p:ext uri="{BB962C8B-B14F-4D97-AF65-F5344CB8AC3E}">
        <p14:creationId xmlns:p14="http://schemas.microsoft.com/office/powerpoint/2010/main" val="148961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3C5E-0F44-B6C2-0ED2-9C9C41F4FE7D}"/>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0F3ADBD9-CE31-14AF-D0CA-482A6EEE7568}"/>
              </a:ext>
            </a:extLst>
          </p:cNvPr>
          <p:cNvSpPr>
            <a:spLocks noGrp="1"/>
          </p:cNvSpPr>
          <p:nvPr>
            <p:ph idx="1"/>
          </p:nvPr>
        </p:nvSpPr>
        <p:spPr>
          <a:xfrm>
            <a:off x="952499" y="2394608"/>
            <a:ext cx="10401302" cy="3522663"/>
          </a:xfrm>
        </p:spPr>
        <p:txBody>
          <a:bodyPr>
            <a:normAutofit fontScale="85000" lnSpcReduction="20000"/>
          </a:bodyPr>
          <a:lstStyle/>
          <a:p>
            <a:pPr marL="457200" indent="-457200">
              <a:lnSpc>
                <a:spcPct val="100000"/>
              </a:lnSpc>
              <a:buFont typeface="Arial" panose="020B0604020202020204" pitchFamily="34" charset="0"/>
              <a:buChar char="•"/>
            </a:pPr>
            <a:r>
              <a:rPr lang="en-US" dirty="0"/>
              <a:t>To strengthen ASDOE capacity to help schools prevent, identify, and remedy discrimination in student discipline and assist schools in providing all students with equal educational opportunities.</a:t>
            </a:r>
          </a:p>
          <a:p>
            <a:pPr marL="457200" indent="-457200">
              <a:buFont typeface="Arial" panose="020B0604020202020204" pitchFamily="34" charset="0"/>
              <a:buChar char="•"/>
            </a:pPr>
            <a:r>
              <a:rPr lang="en-US" dirty="0"/>
              <a:t>To support ASDOE in ensuring equal access to education and the promotion of educational excellence through enforcement of civil rights in our nation's schools.</a:t>
            </a:r>
          </a:p>
          <a:p>
            <a:pPr marL="457200" indent="-457200">
              <a:buFont typeface="Arial" panose="020B0604020202020204" pitchFamily="34" charset="0"/>
              <a:buChar char="•"/>
            </a:pPr>
            <a:r>
              <a:rPr lang="en-US" dirty="0"/>
              <a:t>To strengthen protections for all students from discrimination and harassment based on race, color, national origin, sex, disability, and age.</a:t>
            </a:r>
          </a:p>
          <a:p>
            <a:pPr>
              <a:lnSpc>
                <a:spcPct val="100000"/>
              </a:lnSpc>
            </a:pPr>
            <a:endParaRPr lang="en-US" dirty="0"/>
          </a:p>
        </p:txBody>
      </p:sp>
    </p:spTree>
    <p:extLst>
      <p:ext uri="{BB962C8B-B14F-4D97-AF65-F5344CB8AC3E}">
        <p14:creationId xmlns:p14="http://schemas.microsoft.com/office/powerpoint/2010/main" val="956161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EF032-810D-F40F-AE92-0516FF064354}"/>
              </a:ext>
            </a:extLst>
          </p:cNvPr>
          <p:cNvSpPr>
            <a:spLocks noGrp="1"/>
          </p:cNvSpPr>
          <p:nvPr>
            <p:ph type="title"/>
          </p:nvPr>
        </p:nvSpPr>
        <p:spPr/>
        <p:txBody>
          <a:bodyPr/>
          <a:lstStyle/>
          <a:p>
            <a:r>
              <a:rPr lang="en-US" dirty="0"/>
              <a:t>Common Measures to Identify Disproportionalities </a:t>
            </a:r>
          </a:p>
        </p:txBody>
      </p:sp>
      <p:sp>
        <p:nvSpPr>
          <p:cNvPr id="3" name="Content Placeholder 2">
            <a:extLst>
              <a:ext uri="{FF2B5EF4-FFF2-40B4-BE49-F238E27FC236}">
                <a16:creationId xmlns:a16="http://schemas.microsoft.com/office/drawing/2014/main" id="{B774387D-C504-79CB-7E33-3B0EFCF41355}"/>
              </a:ext>
            </a:extLst>
          </p:cNvPr>
          <p:cNvSpPr>
            <a:spLocks noGrp="1"/>
          </p:cNvSpPr>
          <p:nvPr>
            <p:ph idx="1"/>
          </p:nvPr>
        </p:nvSpPr>
        <p:spPr/>
        <p:txBody>
          <a:bodyPr/>
          <a:lstStyle/>
          <a:p>
            <a:r>
              <a:rPr lang="en-US" sz="2400" b="1" u="sng" dirty="0"/>
              <a:t>Composition index </a:t>
            </a:r>
            <a:r>
              <a:rPr lang="en-US" sz="2400" dirty="0"/>
              <a:t>(or composition) refers to the proportion of a group that has a particular outcome. Schools can use composition to determine the relative difference in composition—a ratio that measures the relative difference between the proportion of students with a particular outcome and the representation of these students within the total student population. For example, the relative difference in composition could calculate whether there is an overrepresentation of Tongan students who receive suspensions compared to the representation of Tongan students in the student population.</a:t>
            </a:r>
          </a:p>
        </p:txBody>
      </p:sp>
    </p:spTree>
    <p:extLst>
      <p:ext uri="{BB962C8B-B14F-4D97-AF65-F5344CB8AC3E}">
        <p14:creationId xmlns:p14="http://schemas.microsoft.com/office/powerpoint/2010/main" val="330406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85C3E-BC70-B95F-FD92-416F7AD4E94C}"/>
              </a:ext>
            </a:extLst>
          </p:cNvPr>
          <p:cNvSpPr>
            <a:spLocks noGrp="1"/>
          </p:cNvSpPr>
          <p:nvPr>
            <p:ph type="title"/>
          </p:nvPr>
        </p:nvSpPr>
        <p:spPr/>
        <p:txBody>
          <a:bodyPr/>
          <a:lstStyle/>
          <a:p>
            <a:r>
              <a:rPr lang="en-US" dirty="0"/>
              <a:t>Ensuring the disproportionality is not the result of discrimination</a:t>
            </a:r>
          </a:p>
        </p:txBody>
      </p:sp>
      <p:sp>
        <p:nvSpPr>
          <p:cNvPr id="3" name="Content Placeholder 2">
            <a:extLst>
              <a:ext uri="{FF2B5EF4-FFF2-40B4-BE49-F238E27FC236}">
                <a16:creationId xmlns:a16="http://schemas.microsoft.com/office/drawing/2014/main" id="{85527698-112E-C8AC-5A41-B610A5097305}"/>
              </a:ext>
            </a:extLst>
          </p:cNvPr>
          <p:cNvSpPr>
            <a:spLocks noGrp="1"/>
          </p:cNvSpPr>
          <p:nvPr>
            <p:ph idx="1"/>
          </p:nvPr>
        </p:nvSpPr>
        <p:spPr>
          <a:xfrm>
            <a:off x="952499" y="2967037"/>
            <a:ext cx="10401302" cy="3522663"/>
          </a:xfrm>
        </p:spPr>
        <p:txBody>
          <a:bodyPr/>
          <a:lstStyle/>
          <a:p>
            <a:pPr>
              <a:spcBef>
                <a:spcPts val="0"/>
              </a:spcBef>
              <a:spcAft>
                <a:spcPts val="0"/>
              </a:spcAft>
            </a:pPr>
            <a:r>
              <a:rPr lang="en-US" sz="2400" dirty="0"/>
              <a:t>Resource: Addressing the Root Causes of Disparities in School Discipline: An Educator’s Action Planning Guide (National Center on Safe Supportive Learning Environments)</a:t>
            </a:r>
          </a:p>
          <a:p>
            <a:pPr>
              <a:spcBef>
                <a:spcPts val="0"/>
              </a:spcBef>
              <a:spcAft>
                <a:spcPts val="0"/>
              </a:spcAft>
            </a:pPr>
            <a:endParaRPr lang="en-US" sz="2400" dirty="0"/>
          </a:p>
          <a:p>
            <a:pPr>
              <a:spcBef>
                <a:spcPts val="0"/>
              </a:spcBef>
              <a:spcAft>
                <a:spcPts val="0"/>
              </a:spcAft>
            </a:pPr>
            <a:r>
              <a:rPr lang="en-US" sz="2400" dirty="0"/>
              <a:t>Conducting a root cause analysis is critical for determining the cause of</a:t>
            </a:r>
          </a:p>
          <a:p>
            <a:pPr>
              <a:spcBef>
                <a:spcPts val="0"/>
              </a:spcBef>
              <a:spcAft>
                <a:spcPts val="0"/>
              </a:spcAft>
            </a:pPr>
            <a:r>
              <a:rPr lang="en-US" sz="2400" dirty="0"/>
              <a:t>the disproportionality—including whether or not the disproportionality is the result of a school or school district policy, procedure, or practice. </a:t>
            </a:r>
          </a:p>
        </p:txBody>
      </p:sp>
    </p:spTree>
    <p:extLst>
      <p:ext uri="{BB962C8B-B14F-4D97-AF65-F5344CB8AC3E}">
        <p14:creationId xmlns:p14="http://schemas.microsoft.com/office/powerpoint/2010/main" val="785415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EC04-8198-BC98-4971-8F457BE73105}"/>
              </a:ext>
            </a:extLst>
          </p:cNvPr>
          <p:cNvSpPr>
            <a:spLocks noGrp="1"/>
          </p:cNvSpPr>
          <p:nvPr>
            <p:ph type="title"/>
          </p:nvPr>
        </p:nvSpPr>
        <p:spPr/>
        <p:txBody>
          <a:bodyPr/>
          <a:lstStyle/>
          <a:p>
            <a:r>
              <a:rPr lang="en-US" dirty="0"/>
              <a:t>Identifying discrimination in student discipline </a:t>
            </a:r>
          </a:p>
        </p:txBody>
      </p:sp>
    </p:spTree>
    <p:extLst>
      <p:ext uri="{BB962C8B-B14F-4D97-AF65-F5344CB8AC3E}">
        <p14:creationId xmlns:p14="http://schemas.microsoft.com/office/powerpoint/2010/main" val="2222796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90D5A-AC6D-45DB-BB1F-E2A59AAD0529}"/>
              </a:ext>
            </a:extLst>
          </p:cNvPr>
          <p:cNvSpPr>
            <a:spLocks noGrp="1"/>
          </p:cNvSpPr>
          <p:nvPr>
            <p:ph type="title"/>
          </p:nvPr>
        </p:nvSpPr>
        <p:spPr/>
        <p:txBody>
          <a:bodyPr/>
          <a:lstStyle/>
          <a:p>
            <a:r>
              <a:rPr lang="en-US" dirty="0"/>
              <a:t>Identifying Discrimination </a:t>
            </a:r>
          </a:p>
        </p:txBody>
      </p:sp>
      <p:sp>
        <p:nvSpPr>
          <p:cNvPr id="3" name="Content Placeholder 2">
            <a:extLst>
              <a:ext uri="{FF2B5EF4-FFF2-40B4-BE49-F238E27FC236}">
                <a16:creationId xmlns:a16="http://schemas.microsoft.com/office/drawing/2014/main" id="{13A22754-CB63-8CE1-A109-1107E5E97768}"/>
              </a:ext>
            </a:extLst>
          </p:cNvPr>
          <p:cNvSpPr>
            <a:spLocks noGrp="1"/>
          </p:cNvSpPr>
          <p:nvPr>
            <p:ph idx="1"/>
          </p:nvPr>
        </p:nvSpPr>
        <p:spPr/>
        <p:txBody>
          <a:bodyPr/>
          <a:lstStyle/>
          <a:p>
            <a:r>
              <a:rPr lang="en-US" sz="2400" dirty="0"/>
              <a:t>The administration of student discipline can result in unlawful discrimination in two ways:</a:t>
            </a:r>
          </a:p>
          <a:p>
            <a:r>
              <a:rPr lang="en-US" sz="2400" dirty="0"/>
              <a:t>(1) Different treatment: If a student is subjected to different treatment based on their protected class, or</a:t>
            </a:r>
          </a:p>
          <a:p>
            <a:r>
              <a:rPr lang="en-US" sz="2400" dirty="0"/>
              <a:t>(2) Disparate Impact: If a policy is neutral on its face and is administered in an evenhanded manner but has a disparate impact—i.e., a disproportionate and unjustified effect—on students of a particular protected class.</a:t>
            </a:r>
          </a:p>
        </p:txBody>
      </p:sp>
    </p:spTree>
    <p:extLst>
      <p:ext uri="{BB962C8B-B14F-4D97-AF65-F5344CB8AC3E}">
        <p14:creationId xmlns:p14="http://schemas.microsoft.com/office/powerpoint/2010/main" val="4056769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D3BB-F8A4-2C64-CF79-A1215D9DCFD0}"/>
              </a:ext>
            </a:extLst>
          </p:cNvPr>
          <p:cNvSpPr>
            <a:spLocks noGrp="1"/>
          </p:cNvSpPr>
          <p:nvPr>
            <p:ph type="title"/>
          </p:nvPr>
        </p:nvSpPr>
        <p:spPr/>
        <p:txBody>
          <a:bodyPr/>
          <a:lstStyle/>
          <a:p>
            <a:r>
              <a:rPr lang="en-US" dirty="0"/>
              <a:t>Different Treatment &amp; Intentional Discrimination</a:t>
            </a:r>
          </a:p>
        </p:txBody>
      </p:sp>
      <p:sp>
        <p:nvSpPr>
          <p:cNvPr id="3" name="Content Placeholder 2">
            <a:extLst>
              <a:ext uri="{FF2B5EF4-FFF2-40B4-BE49-F238E27FC236}">
                <a16:creationId xmlns:a16="http://schemas.microsoft.com/office/drawing/2014/main" id="{6BF879FE-CC4E-3F41-3B00-76C010EE2565}"/>
              </a:ext>
            </a:extLst>
          </p:cNvPr>
          <p:cNvSpPr>
            <a:spLocks noGrp="1"/>
          </p:cNvSpPr>
          <p:nvPr>
            <p:ph idx="1"/>
          </p:nvPr>
        </p:nvSpPr>
        <p:spPr/>
        <p:txBody>
          <a:bodyPr/>
          <a:lstStyle/>
          <a:p>
            <a:r>
              <a:rPr lang="en-US" dirty="0"/>
              <a:t>State and federal laws prohibit public schools from intentionally disciplining students differently based on any protected class. </a:t>
            </a:r>
          </a:p>
          <a:p>
            <a:r>
              <a:rPr lang="en-US" dirty="0"/>
              <a:t>The clearest case of different treatment would be a policy that is discriminatory on its face, with explicit language that requires students of a protected class to be disciplined differently than other students.</a:t>
            </a:r>
          </a:p>
        </p:txBody>
      </p:sp>
    </p:spTree>
    <p:extLst>
      <p:ext uri="{BB962C8B-B14F-4D97-AF65-F5344CB8AC3E}">
        <p14:creationId xmlns:p14="http://schemas.microsoft.com/office/powerpoint/2010/main" val="544771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3B7B-949F-6DBD-5284-50186682F7C6}"/>
              </a:ext>
            </a:extLst>
          </p:cNvPr>
          <p:cNvSpPr>
            <a:spLocks noGrp="1"/>
          </p:cNvSpPr>
          <p:nvPr>
            <p:ph type="title"/>
          </p:nvPr>
        </p:nvSpPr>
        <p:spPr/>
        <p:txBody>
          <a:bodyPr/>
          <a:lstStyle/>
          <a:p>
            <a:r>
              <a:rPr lang="en-US" dirty="0"/>
              <a:t>Disparate Impact Discrimination</a:t>
            </a:r>
          </a:p>
        </p:txBody>
      </p:sp>
      <p:sp>
        <p:nvSpPr>
          <p:cNvPr id="3" name="Content Placeholder 2">
            <a:extLst>
              <a:ext uri="{FF2B5EF4-FFF2-40B4-BE49-F238E27FC236}">
                <a16:creationId xmlns:a16="http://schemas.microsoft.com/office/drawing/2014/main" id="{27357820-E04F-C203-EA1F-BDFA9C3E92B1}"/>
              </a:ext>
            </a:extLst>
          </p:cNvPr>
          <p:cNvSpPr>
            <a:spLocks noGrp="1"/>
          </p:cNvSpPr>
          <p:nvPr>
            <p:ph idx="1"/>
          </p:nvPr>
        </p:nvSpPr>
        <p:spPr>
          <a:xfrm>
            <a:off x="952499" y="2394608"/>
            <a:ext cx="10401302" cy="3522663"/>
          </a:xfrm>
        </p:spPr>
        <p:txBody>
          <a:bodyPr/>
          <a:lstStyle/>
          <a:p>
            <a:r>
              <a:rPr lang="en-US" sz="2200" dirty="0"/>
              <a:t>1. </a:t>
            </a:r>
            <a:r>
              <a:rPr lang="en-US" sz="2200" b="1" dirty="0"/>
              <a:t>Adverse impact. </a:t>
            </a:r>
            <a:r>
              <a:rPr lang="en-US" sz="2200" dirty="0"/>
              <a:t>Has a discipline policy, procedure, or practice resulted in an adverse impact on students of any protected class as compared with other students? In other words, does a discipline policy, procedure, or practice have an adverse effect that falls substantially disproportionately on members of a protected class?</a:t>
            </a:r>
          </a:p>
          <a:p>
            <a:r>
              <a:rPr lang="en-US" sz="2200" dirty="0"/>
              <a:t>2. </a:t>
            </a:r>
            <a:r>
              <a:rPr lang="en-US" sz="2200" b="1" dirty="0"/>
              <a:t>Justification. </a:t>
            </a:r>
            <a:r>
              <a:rPr lang="en-US" sz="2200" dirty="0"/>
              <a:t>If so, is the discipline policy, procedure, or practice necessary to meet an important educational goal?</a:t>
            </a:r>
          </a:p>
          <a:p>
            <a:r>
              <a:rPr lang="en-US" sz="2200" dirty="0"/>
              <a:t>3. </a:t>
            </a:r>
            <a:r>
              <a:rPr lang="en-US" sz="2200" b="1" dirty="0"/>
              <a:t>Less discriminatory alternative. </a:t>
            </a:r>
            <a:r>
              <a:rPr lang="en-US" sz="2200" dirty="0"/>
              <a:t>If so, are there comparably effective alternative policies, procedures, or practices that would meet this educational goal with less of a burden or adverse impact on students of this protected class?</a:t>
            </a:r>
          </a:p>
        </p:txBody>
      </p:sp>
    </p:spTree>
    <p:extLst>
      <p:ext uri="{BB962C8B-B14F-4D97-AF65-F5344CB8AC3E}">
        <p14:creationId xmlns:p14="http://schemas.microsoft.com/office/powerpoint/2010/main" val="3023048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D9954-162D-4628-8418-235C18DBCCD3}"/>
              </a:ext>
            </a:extLst>
          </p:cNvPr>
          <p:cNvSpPr>
            <a:spLocks noGrp="1"/>
          </p:cNvSpPr>
          <p:nvPr>
            <p:ph type="title"/>
          </p:nvPr>
        </p:nvSpPr>
        <p:spPr/>
        <p:txBody>
          <a:bodyPr/>
          <a:lstStyle/>
          <a:p>
            <a:r>
              <a:rPr lang="en-US" dirty="0"/>
              <a:t>Policies, procedures, or practices that—if applied neutrally but adversely affecting certain groups of students</a:t>
            </a:r>
          </a:p>
        </p:txBody>
      </p:sp>
      <p:sp>
        <p:nvSpPr>
          <p:cNvPr id="3" name="Content Placeholder 2">
            <a:extLst>
              <a:ext uri="{FF2B5EF4-FFF2-40B4-BE49-F238E27FC236}">
                <a16:creationId xmlns:a16="http://schemas.microsoft.com/office/drawing/2014/main" id="{7D1731BC-3319-7DB6-9110-11CFB55841B2}"/>
              </a:ext>
            </a:extLst>
          </p:cNvPr>
          <p:cNvSpPr>
            <a:spLocks noGrp="1"/>
          </p:cNvSpPr>
          <p:nvPr>
            <p:ph idx="1"/>
          </p:nvPr>
        </p:nvSpPr>
        <p:spPr>
          <a:xfrm>
            <a:off x="952499" y="3429000"/>
            <a:ext cx="10401302" cy="2927350"/>
          </a:xfrm>
        </p:spPr>
        <p:txBody>
          <a:bodyPr/>
          <a:lstStyle/>
          <a:p>
            <a:pPr marL="457200" indent="-457200">
              <a:buFont typeface="Arial" panose="020B0604020202020204" pitchFamily="34" charset="0"/>
              <a:buChar char="•"/>
            </a:pPr>
            <a:r>
              <a:rPr lang="en-US" sz="2400" dirty="0"/>
              <a:t>Policies that impose mandatory discipline.</a:t>
            </a:r>
          </a:p>
          <a:p>
            <a:pPr marL="457200" indent="-457200">
              <a:buFont typeface="Arial" panose="020B0604020202020204" pitchFamily="34" charset="0"/>
              <a:buChar char="•"/>
            </a:pPr>
            <a:r>
              <a:rPr lang="en-US" sz="2400" dirty="0"/>
              <a:t>Discipline policies that delay or prevent youth from reenrolling in school after returning from the juvenile justice system or a behavioral health treatment program.</a:t>
            </a:r>
          </a:p>
          <a:p>
            <a:pPr marL="457200" indent="-457200">
              <a:buFont typeface="Arial" panose="020B0604020202020204" pitchFamily="34" charset="0"/>
              <a:buChar char="•"/>
            </a:pPr>
            <a:r>
              <a:rPr lang="en-US" sz="2400" dirty="0"/>
              <a:t>Policies that impose out-of-school suspensions or expulsions for truancy or tardiness.</a:t>
            </a:r>
          </a:p>
          <a:p>
            <a:endParaRPr lang="en-US" dirty="0"/>
          </a:p>
          <a:p>
            <a:endParaRPr lang="en-US" dirty="0"/>
          </a:p>
        </p:txBody>
      </p:sp>
    </p:spTree>
    <p:extLst>
      <p:ext uri="{BB962C8B-B14F-4D97-AF65-F5344CB8AC3E}">
        <p14:creationId xmlns:p14="http://schemas.microsoft.com/office/powerpoint/2010/main" val="3106405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075C-27CE-215F-680D-3B5E6C24743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E4F40DE-0E11-5CF8-AE79-F769FE6789A5}"/>
              </a:ext>
            </a:extLst>
          </p:cNvPr>
          <p:cNvSpPr>
            <a:spLocks noGrp="1"/>
          </p:cNvSpPr>
          <p:nvPr>
            <p:ph idx="1"/>
          </p:nvPr>
        </p:nvSpPr>
        <p:spPr>
          <a:xfrm>
            <a:off x="952499" y="2394608"/>
            <a:ext cx="10401302" cy="3522663"/>
          </a:xfrm>
        </p:spPr>
        <p:txBody>
          <a:bodyPr/>
          <a:lstStyle/>
          <a:p>
            <a:pPr marL="342900" indent="-342900">
              <a:spcBef>
                <a:spcPts val="400"/>
              </a:spcBef>
              <a:spcAft>
                <a:spcPts val="400"/>
              </a:spcAft>
              <a:buFont typeface="Arial" panose="020B0604020202020204" pitchFamily="34" charset="0"/>
              <a:buChar char="•"/>
            </a:pPr>
            <a:r>
              <a:rPr lang="en-US" sz="2400" dirty="0"/>
              <a:t>National Center on Safe Supportive Learning Environments</a:t>
            </a:r>
          </a:p>
          <a:p>
            <a:pPr marL="342900" indent="-342900">
              <a:spcBef>
                <a:spcPts val="400"/>
              </a:spcBef>
              <a:spcAft>
                <a:spcPts val="400"/>
              </a:spcAft>
              <a:buFont typeface="Arial" panose="020B0604020202020204" pitchFamily="34" charset="0"/>
              <a:buChar char="•"/>
            </a:pPr>
            <a:r>
              <a:rPr lang="en-US" sz="2400" dirty="0"/>
              <a:t>National Clearinghouse on Supportive School Discipline</a:t>
            </a:r>
          </a:p>
          <a:p>
            <a:pPr marL="342900" indent="-342900">
              <a:spcBef>
                <a:spcPts val="400"/>
              </a:spcBef>
              <a:spcAft>
                <a:spcPts val="400"/>
              </a:spcAft>
              <a:buFont typeface="Arial" panose="020B0604020202020204" pitchFamily="34" charset="0"/>
              <a:buChar char="•"/>
            </a:pPr>
            <a:r>
              <a:rPr lang="en-US" sz="2400" dirty="0"/>
              <a:t>Key Elements of Policies to Address Discipline Disproportionality: A Guide for District and School Teams (OSEP Technical Assistance Center on Positive</a:t>
            </a:r>
          </a:p>
          <a:p>
            <a:pPr marL="342900" indent="-342900">
              <a:spcBef>
                <a:spcPts val="400"/>
              </a:spcBef>
              <a:spcAft>
                <a:spcPts val="400"/>
              </a:spcAft>
              <a:buFont typeface="Arial" panose="020B0604020202020204" pitchFamily="34" charset="0"/>
              <a:buChar char="•"/>
            </a:pPr>
            <a:r>
              <a:rPr lang="en-US" sz="2400" dirty="0"/>
              <a:t>Behavioral Interventions and Supports)</a:t>
            </a:r>
          </a:p>
          <a:p>
            <a:pPr marL="342900" indent="-342900">
              <a:spcBef>
                <a:spcPts val="400"/>
              </a:spcBef>
              <a:spcAft>
                <a:spcPts val="400"/>
              </a:spcAft>
              <a:buFont typeface="Arial" panose="020B0604020202020204" pitchFamily="34" charset="0"/>
              <a:buChar char="•"/>
            </a:pPr>
            <a:r>
              <a:rPr lang="en-US" sz="2400" dirty="0"/>
              <a:t>Positive Behavioral Interventions &amp; Supports: Technical Assistance Center</a:t>
            </a:r>
          </a:p>
        </p:txBody>
      </p:sp>
    </p:spTree>
    <p:extLst>
      <p:ext uri="{BB962C8B-B14F-4D97-AF65-F5344CB8AC3E}">
        <p14:creationId xmlns:p14="http://schemas.microsoft.com/office/powerpoint/2010/main" val="947635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2442-7E7C-FE7E-D73F-E35B5907EAEB}"/>
              </a:ext>
            </a:extLst>
          </p:cNvPr>
          <p:cNvSpPr>
            <a:spLocks noGrp="1"/>
          </p:cNvSpPr>
          <p:nvPr>
            <p:ph type="title"/>
          </p:nvPr>
        </p:nvSpPr>
        <p:spPr/>
        <p:txBody>
          <a:bodyPr>
            <a:normAutofit fontScale="90000"/>
          </a:bodyPr>
          <a:lstStyle/>
          <a:p>
            <a:r>
              <a:rPr lang="en-US" dirty="0"/>
              <a:t>Addressing disparities and discrimination in student discipline </a:t>
            </a:r>
          </a:p>
        </p:txBody>
      </p:sp>
    </p:spTree>
    <p:extLst>
      <p:ext uri="{BB962C8B-B14F-4D97-AF65-F5344CB8AC3E}">
        <p14:creationId xmlns:p14="http://schemas.microsoft.com/office/powerpoint/2010/main" val="3347300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965F-7D71-E284-C3DE-08C79969E7D2}"/>
              </a:ext>
            </a:extLst>
          </p:cNvPr>
          <p:cNvSpPr>
            <a:spLocks noGrp="1"/>
          </p:cNvSpPr>
          <p:nvPr>
            <p:ph type="title"/>
          </p:nvPr>
        </p:nvSpPr>
        <p:spPr/>
        <p:txBody>
          <a:bodyPr/>
          <a:lstStyle/>
          <a:p>
            <a:r>
              <a:rPr lang="en-US" dirty="0"/>
              <a:t>Equity in Student Discipline </a:t>
            </a:r>
          </a:p>
        </p:txBody>
      </p:sp>
      <p:sp>
        <p:nvSpPr>
          <p:cNvPr id="3" name="Content Placeholder 2">
            <a:extLst>
              <a:ext uri="{FF2B5EF4-FFF2-40B4-BE49-F238E27FC236}">
                <a16:creationId xmlns:a16="http://schemas.microsoft.com/office/drawing/2014/main" id="{6A74BA36-2E13-5E48-F3AA-05F8A04E00D9}"/>
              </a:ext>
            </a:extLst>
          </p:cNvPr>
          <p:cNvSpPr>
            <a:spLocks noGrp="1"/>
          </p:cNvSpPr>
          <p:nvPr>
            <p:ph idx="1"/>
          </p:nvPr>
        </p:nvSpPr>
        <p:spPr/>
        <p:txBody>
          <a:bodyPr/>
          <a:lstStyle/>
          <a:p>
            <a:r>
              <a:rPr lang="en-US" dirty="0"/>
              <a:t>Improving equity in student discipline requires a commitment to continuous improvement. Throughout the implementation of the school or school district’s action plan, the school or district should regularly review disaggregated discipline data to monitor the effectiveness of its action plan</a:t>
            </a:r>
          </a:p>
        </p:txBody>
      </p:sp>
    </p:spTree>
    <p:extLst>
      <p:ext uri="{BB962C8B-B14F-4D97-AF65-F5344CB8AC3E}">
        <p14:creationId xmlns:p14="http://schemas.microsoft.com/office/powerpoint/2010/main" val="303070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794B-C97B-20CE-98CD-8A7B87F74747}"/>
              </a:ext>
            </a:extLst>
          </p:cNvPr>
          <p:cNvSpPr>
            <a:spLocks noGrp="1"/>
          </p:cNvSpPr>
          <p:nvPr>
            <p:ph type="title"/>
          </p:nvPr>
        </p:nvSpPr>
        <p:spPr/>
        <p:txBody>
          <a:bodyPr/>
          <a:lstStyle/>
          <a:p>
            <a:r>
              <a:rPr lang="en-US" dirty="0"/>
              <a:t>Why focus on student discipline?</a:t>
            </a:r>
          </a:p>
        </p:txBody>
      </p:sp>
      <p:sp>
        <p:nvSpPr>
          <p:cNvPr id="3" name="Content Placeholder 2">
            <a:extLst>
              <a:ext uri="{FF2B5EF4-FFF2-40B4-BE49-F238E27FC236}">
                <a16:creationId xmlns:a16="http://schemas.microsoft.com/office/drawing/2014/main" id="{B83CBC9D-3A1C-22FF-B251-2CE6CE7FD5AB}"/>
              </a:ext>
            </a:extLst>
          </p:cNvPr>
          <p:cNvSpPr>
            <a:spLocks noGrp="1"/>
          </p:cNvSpPr>
          <p:nvPr>
            <p:ph idx="1"/>
          </p:nvPr>
        </p:nvSpPr>
        <p:spPr>
          <a:xfrm>
            <a:off x="952499" y="2394608"/>
            <a:ext cx="10401302" cy="3522663"/>
          </a:xfrm>
        </p:spPr>
        <p:txBody>
          <a:bodyPr/>
          <a:lstStyle/>
          <a:p>
            <a:r>
              <a:rPr lang="en-US" b="1" dirty="0"/>
              <a:t>Disproportionality in discipline raises concerns about equal opportunities.</a:t>
            </a:r>
          </a:p>
          <a:p>
            <a:pPr marL="457200" indent="-457200">
              <a:buFont typeface="Arial" panose="020B0604020202020204" pitchFamily="34" charset="0"/>
              <a:buChar char="•"/>
            </a:pPr>
            <a:r>
              <a:rPr lang="en-US" dirty="0"/>
              <a:t>According to national data, schools tend to discipline students in certain groups more than their peers. Some students of color and students with disabilities, for example, experience suspensions and expulsions more frequently than their peers.</a:t>
            </a:r>
          </a:p>
        </p:txBody>
      </p:sp>
    </p:spTree>
    <p:extLst>
      <p:ext uri="{BB962C8B-B14F-4D97-AF65-F5344CB8AC3E}">
        <p14:creationId xmlns:p14="http://schemas.microsoft.com/office/powerpoint/2010/main" val="1830681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57E6-841E-D0D0-EF9B-74C4D7679203}"/>
              </a:ext>
            </a:extLst>
          </p:cNvPr>
          <p:cNvSpPr>
            <a:spLocks noGrp="1"/>
          </p:cNvSpPr>
          <p:nvPr>
            <p:ph type="title"/>
          </p:nvPr>
        </p:nvSpPr>
        <p:spPr/>
        <p:txBody>
          <a:bodyPr/>
          <a:lstStyle/>
          <a:p>
            <a:r>
              <a:rPr lang="en-US" dirty="0"/>
              <a:t>Consider the following principles when planning steps to reduce and eliminate disparities in student discipline</a:t>
            </a:r>
          </a:p>
        </p:txBody>
      </p:sp>
      <p:sp>
        <p:nvSpPr>
          <p:cNvPr id="3" name="Content Placeholder 2">
            <a:extLst>
              <a:ext uri="{FF2B5EF4-FFF2-40B4-BE49-F238E27FC236}">
                <a16:creationId xmlns:a16="http://schemas.microsoft.com/office/drawing/2014/main" id="{37F6D2ED-4230-5605-E642-0FA5DBDB39BB}"/>
              </a:ext>
            </a:extLst>
          </p:cNvPr>
          <p:cNvSpPr>
            <a:spLocks noGrp="1"/>
          </p:cNvSpPr>
          <p:nvPr>
            <p:ph idx="1"/>
          </p:nvPr>
        </p:nvSpPr>
        <p:spPr>
          <a:xfrm>
            <a:off x="952499" y="3429000"/>
            <a:ext cx="10401302" cy="2927350"/>
          </a:xfrm>
        </p:spPr>
        <p:txBody>
          <a:bodyPr/>
          <a:lstStyle/>
          <a:p>
            <a:pPr marL="457200" indent="-457200">
              <a:spcBef>
                <a:spcPts val="0"/>
              </a:spcBef>
              <a:spcAft>
                <a:spcPts val="400"/>
              </a:spcAft>
              <a:buFont typeface="Arial" panose="020B0604020202020204" pitchFamily="34" charset="0"/>
              <a:buChar char="•"/>
            </a:pPr>
            <a:r>
              <a:rPr lang="en-US" sz="2400" dirty="0"/>
              <a:t>Supportive relationships</a:t>
            </a:r>
          </a:p>
          <a:p>
            <a:pPr marL="457200" indent="-457200">
              <a:spcBef>
                <a:spcPts val="0"/>
              </a:spcBef>
              <a:spcAft>
                <a:spcPts val="400"/>
              </a:spcAft>
              <a:buFont typeface="Arial" panose="020B0604020202020204" pitchFamily="34" charset="0"/>
              <a:buChar char="•"/>
            </a:pPr>
            <a:r>
              <a:rPr lang="en-US" sz="2400" dirty="0"/>
              <a:t>Bias-aware and respectful classrooms and schools</a:t>
            </a:r>
          </a:p>
          <a:p>
            <a:pPr marL="457200" indent="-457200">
              <a:spcBef>
                <a:spcPts val="0"/>
              </a:spcBef>
              <a:spcAft>
                <a:spcPts val="400"/>
              </a:spcAft>
              <a:buFont typeface="Arial" panose="020B0604020202020204" pitchFamily="34" charset="0"/>
              <a:buChar char="•"/>
            </a:pPr>
            <a:r>
              <a:rPr lang="en-US" sz="2400" dirty="0"/>
              <a:t>Academic rigor and high expectations</a:t>
            </a:r>
          </a:p>
          <a:p>
            <a:pPr marL="457200" indent="-457200">
              <a:spcBef>
                <a:spcPts val="0"/>
              </a:spcBef>
              <a:spcAft>
                <a:spcPts val="400"/>
              </a:spcAft>
              <a:buFont typeface="Arial" panose="020B0604020202020204" pitchFamily="34" charset="0"/>
              <a:buChar char="•"/>
            </a:pPr>
            <a:r>
              <a:rPr lang="en-US" sz="2400" dirty="0"/>
              <a:t>Culturally relevant and responsive teaching </a:t>
            </a:r>
          </a:p>
          <a:p>
            <a:pPr marL="457200" indent="-457200">
              <a:spcBef>
                <a:spcPts val="0"/>
              </a:spcBef>
              <a:spcAft>
                <a:spcPts val="400"/>
              </a:spcAft>
              <a:buFont typeface="Arial" panose="020B0604020202020204" pitchFamily="34" charset="0"/>
              <a:buChar char="•"/>
            </a:pPr>
            <a:r>
              <a:rPr lang="en-US" sz="2400" dirty="0"/>
              <a:t>Learning and correcting behavior through direct instruction, specific praise, and tangible rewards </a:t>
            </a:r>
          </a:p>
          <a:p>
            <a:pPr marL="457200" indent="-457200">
              <a:spcBef>
                <a:spcPts val="0"/>
              </a:spcBef>
              <a:spcAft>
                <a:spcPts val="400"/>
              </a:spcAft>
              <a:buFont typeface="Arial" panose="020B0604020202020204" pitchFamily="34" charset="0"/>
              <a:buChar char="•"/>
            </a:pPr>
            <a:r>
              <a:rPr lang="en-US" sz="2400" dirty="0"/>
              <a:t>Data-based inquiry for equity</a:t>
            </a:r>
          </a:p>
        </p:txBody>
      </p:sp>
    </p:spTree>
    <p:extLst>
      <p:ext uri="{BB962C8B-B14F-4D97-AF65-F5344CB8AC3E}">
        <p14:creationId xmlns:p14="http://schemas.microsoft.com/office/powerpoint/2010/main" val="637430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57E6-841E-D0D0-EF9B-74C4D7679203}"/>
              </a:ext>
            </a:extLst>
          </p:cNvPr>
          <p:cNvSpPr>
            <a:spLocks noGrp="1"/>
          </p:cNvSpPr>
          <p:nvPr>
            <p:ph type="title"/>
          </p:nvPr>
        </p:nvSpPr>
        <p:spPr/>
        <p:txBody>
          <a:bodyPr/>
          <a:lstStyle/>
          <a:p>
            <a:r>
              <a:rPr lang="en-US" dirty="0"/>
              <a:t>Consider the following principles when planning steps to reduce and eliminate disparities in student discipline</a:t>
            </a:r>
          </a:p>
        </p:txBody>
      </p:sp>
      <p:sp>
        <p:nvSpPr>
          <p:cNvPr id="3" name="Content Placeholder 2">
            <a:extLst>
              <a:ext uri="{FF2B5EF4-FFF2-40B4-BE49-F238E27FC236}">
                <a16:creationId xmlns:a16="http://schemas.microsoft.com/office/drawing/2014/main" id="{37F6D2ED-4230-5605-E642-0FA5DBDB39BB}"/>
              </a:ext>
            </a:extLst>
          </p:cNvPr>
          <p:cNvSpPr>
            <a:spLocks noGrp="1"/>
          </p:cNvSpPr>
          <p:nvPr>
            <p:ph idx="1"/>
          </p:nvPr>
        </p:nvSpPr>
        <p:spPr>
          <a:xfrm>
            <a:off x="952499" y="3695700"/>
            <a:ext cx="10401302" cy="2927350"/>
          </a:xfrm>
        </p:spPr>
        <p:txBody>
          <a:bodyPr/>
          <a:lstStyle/>
          <a:p>
            <a:pPr marL="457200" indent="-457200">
              <a:spcBef>
                <a:spcPts val="0"/>
              </a:spcBef>
              <a:spcAft>
                <a:spcPts val="400"/>
              </a:spcAft>
              <a:buFont typeface="Arial" panose="020B0604020202020204" pitchFamily="34" charset="0"/>
              <a:buChar char="•"/>
            </a:pPr>
            <a:r>
              <a:rPr lang="en-US" sz="2400" dirty="0"/>
              <a:t>Problem-solving approaches to discipline. </a:t>
            </a:r>
          </a:p>
          <a:p>
            <a:pPr marL="457200" indent="-457200">
              <a:spcBef>
                <a:spcPts val="0"/>
              </a:spcBef>
              <a:spcAft>
                <a:spcPts val="400"/>
              </a:spcAft>
              <a:buFont typeface="Arial" panose="020B0604020202020204" pitchFamily="34" charset="0"/>
              <a:buChar char="•"/>
            </a:pPr>
            <a:r>
              <a:rPr lang="en-US" sz="2400" dirty="0"/>
              <a:t>Inclusion of student and family voice on causes and solutions of conflicts.</a:t>
            </a:r>
          </a:p>
          <a:p>
            <a:pPr marL="457200" indent="-457200">
              <a:spcBef>
                <a:spcPts val="0"/>
              </a:spcBef>
              <a:spcAft>
                <a:spcPts val="400"/>
              </a:spcAft>
              <a:buFont typeface="Arial" panose="020B0604020202020204" pitchFamily="34" charset="0"/>
              <a:buChar char="•"/>
            </a:pPr>
            <a:r>
              <a:rPr lang="en-US" sz="2400" dirty="0"/>
              <a:t>Reintegration of students after conflict or absence.</a:t>
            </a:r>
          </a:p>
          <a:p>
            <a:pPr marL="457200" indent="-457200">
              <a:spcBef>
                <a:spcPts val="0"/>
              </a:spcBef>
              <a:spcAft>
                <a:spcPts val="400"/>
              </a:spcAft>
              <a:buFont typeface="Arial" panose="020B0604020202020204" pitchFamily="34" charset="0"/>
              <a:buChar char="•"/>
            </a:pPr>
            <a:r>
              <a:rPr lang="en-US" sz="2400" dirty="0"/>
              <a:t>Multi-Tiered Systems of Support (MTSS). </a:t>
            </a:r>
          </a:p>
          <a:p>
            <a:pPr marL="457200" indent="-457200">
              <a:spcBef>
                <a:spcPts val="0"/>
              </a:spcBef>
              <a:spcAft>
                <a:spcPts val="400"/>
              </a:spcAft>
              <a:buFont typeface="Arial" panose="020B0604020202020204" pitchFamily="34" charset="0"/>
              <a:buChar char="•"/>
            </a:pPr>
            <a:endParaRPr lang="en-US" sz="2400" dirty="0"/>
          </a:p>
          <a:p>
            <a:pPr marL="457200" indent="-457200">
              <a:spcBef>
                <a:spcPts val="0"/>
              </a:spcBef>
              <a:spcAft>
                <a:spcPts val="4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3345022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0FF8-B3FA-4BB4-AA17-3F789D7F4D1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6F1A2E4-C358-6332-23B3-CDA6ED22883E}"/>
              </a:ext>
            </a:extLst>
          </p:cNvPr>
          <p:cNvSpPr>
            <a:spLocks noGrp="1"/>
          </p:cNvSpPr>
          <p:nvPr>
            <p:ph idx="1"/>
          </p:nvPr>
        </p:nvSpPr>
        <p:spPr/>
        <p:txBody>
          <a:bodyPr/>
          <a:lstStyle/>
          <a:p>
            <a:pPr>
              <a:spcBef>
                <a:spcPts val="0"/>
              </a:spcBef>
              <a:spcAft>
                <a:spcPts val="400"/>
              </a:spcAft>
            </a:pPr>
            <a:r>
              <a:rPr lang="en-US" i="1" dirty="0"/>
              <a:t>Key Elements of Policies to Address Discipline Disproportionality: A Guide for District and School Teams </a:t>
            </a:r>
            <a:r>
              <a:rPr lang="en-US" dirty="0"/>
              <a:t>(OSEP Technical Assistance Center on Positive Behavioral Interventions and Supports)</a:t>
            </a:r>
          </a:p>
          <a:p>
            <a:pPr>
              <a:spcBef>
                <a:spcPts val="0"/>
              </a:spcBef>
              <a:spcAft>
                <a:spcPts val="400"/>
              </a:spcAft>
            </a:pPr>
            <a:endParaRPr lang="en-US" dirty="0"/>
          </a:p>
          <a:p>
            <a:pPr>
              <a:spcBef>
                <a:spcPts val="0"/>
              </a:spcBef>
              <a:spcAft>
                <a:spcPts val="400"/>
              </a:spcAft>
            </a:pPr>
            <a:r>
              <a:rPr lang="en-US" i="1" dirty="0"/>
              <a:t>A 5-point intervention approach for enhancing equity in school discipline </a:t>
            </a:r>
            <a:r>
              <a:rPr lang="en-US" dirty="0"/>
              <a:t>(OSEP Technical Assistance Center on Positive Behavioral Interventions and Supports)</a:t>
            </a:r>
          </a:p>
        </p:txBody>
      </p:sp>
    </p:spTree>
    <p:extLst>
      <p:ext uri="{BB962C8B-B14F-4D97-AF65-F5344CB8AC3E}">
        <p14:creationId xmlns:p14="http://schemas.microsoft.com/office/powerpoint/2010/main" val="3411620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77C4-96A9-C4E7-A3FF-0E7AC27DA20F}"/>
              </a:ext>
            </a:extLst>
          </p:cNvPr>
          <p:cNvSpPr>
            <a:spLocks noGrp="1"/>
          </p:cNvSpPr>
          <p:nvPr>
            <p:ph type="title"/>
          </p:nvPr>
        </p:nvSpPr>
        <p:spPr/>
        <p:txBody>
          <a:bodyPr/>
          <a:lstStyle/>
          <a:p>
            <a:r>
              <a:rPr lang="en-US" dirty="0"/>
              <a:t>Laws, Tools, and Resources</a:t>
            </a:r>
          </a:p>
        </p:txBody>
      </p:sp>
    </p:spTree>
    <p:extLst>
      <p:ext uri="{BB962C8B-B14F-4D97-AF65-F5344CB8AC3E}">
        <p14:creationId xmlns:p14="http://schemas.microsoft.com/office/powerpoint/2010/main" val="1860310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87FD4-ACA8-FC14-E0C4-EE1EA6D413A0}"/>
              </a:ext>
            </a:extLst>
          </p:cNvPr>
          <p:cNvSpPr>
            <a:spLocks noGrp="1"/>
          </p:cNvSpPr>
          <p:nvPr>
            <p:ph type="title"/>
          </p:nvPr>
        </p:nvSpPr>
        <p:spPr/>
        <p:txBody>
          <a:bodyPr/>
          <a:lstStyle/>
          <a:p>
            <a:r>
              <a:rPr lang="en-US" dirty="0"/>
              <a:t>Laws &amp; Regulations</a:t>
            </a:r>
          </a:p>
        </p:txBody>
      </p:sp>
      <p:sp>
        <p:nvSpPr>
          <p:cNvPr id="3" name="Content Placeholder 2">
            <a:extLst>
              <a:ext uri="{FF2B5EF4-FFF2-40B4-BE49-F238E27FC236}">
                <a16:creationId xmlns:a16="http://schemas.microsoft.com/office/drawing/2014/main" id="{FAC53A2B-36C2-E34D-6C49-42A67EA84AF4}"/>
              </a:ext>
            </a:extLst>
          </p:cNvPr>
          <p:cNvSpPr>
            <a:spLocks noGrp="1"/>
          </p:cNvSpPr>
          <p:nvPr>
            <p:ph idx="1"/>
          </p:nvPr>
        </p:nvSpPr>
        <p:spPr/>
        <p:txBody>
          <a:bodyPr/>
          <a:lstStyle/>
          <a:p>
            <a:r>
              <a:rPr lang="en-US" sz="2800" dirty="0"/>
              <a:t>Federal civil rights laws, including Title VI of the Civil Rights Act of 1964, Title IX of the Education Amendments of 1972, and Section 504 of the Rehabilitation Act of 1973, similarly prohibit discrimination in public schools on the basis of race, color, national origin, sex, and disability - including in the administration of student discipline.</a:t>
            </a:r>
          </a:p>
          <a:p>
            <a:endParaRPr lang="en-US" dirty="0"/>
          </a:p>
        </p:txBody>
      </p:sp>
    </p:spTree>
    <p:extLst>
      <p:ext uri="{BB962C8B-B14F-4D97-AF65-F5344CB8AC3E}">
        <p14:creationId xmlns:p14="http://schemas.microsoft.com/office/powerpoint/2010/main" val="1783194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AF08-BC67-36BF-A7C7-A317F4239D3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8D00CA2B-B7D1-7656-804A-B8E174502C8C}"/>
              </a:ext>
            </a:extLst>
          </p:cNvPr>
          <p:cNvSpPr>
            <a:spLocks noGrp="1"/>
          </p:cNvSpPr>
          <p:nvPr>
            <p:ph idx="1"/>
          </p:nvPr>
        </p:nvSpPr>
        <p:spPr/>
        <p:txBody>
          <a:bodyPr>
            <a:normAutofit fontScale="25000" lnSpcReduction="20000"/>
          </a:bodyPr>
          <a:lstStyle/>
          <a:p>
            <a:r>
              <a:rPr lang="en-US" sz="9600" dirty="0"/>
              <a:t>Learn more; request service.</a:t>
            </a:r>
          </a:p>
          <a:p>
            <a:r>
              <a:rPr lang="en-US" sz="9600" dirty="0"/>
              <a:t>WEEAC: </a:t>
            </a:r>
            <a:r>
              <a:rPr lang="en-US" sz="9600" dirty="0">
                <a:hlinkClick r:id="rId2"/>
              </a:rPr>
              <a:t>https://weeac.wested.org/</a:t>
            </a:r>
            <a:r>
              <a:rPr lang="en-US" sz="9600" dirty="0"/>
              <a:t> </a:t>
            </a:r>
          </a:p>
          <a:p>
            <a:r>
              <a:rPr lang="en-US" sz="9600" dirty="0"/>
              <a:t>Dr. Melly Wilson: </a:t>
            </a:r>
            <a:r>
              <a:rPr lang="en-US" sz="9600" dirty="0">
                <a:hlinkClick r:id="rId3"/>
              </a:rPr>
              <a:t>wilsonm@prel.org</a:t>
            </a:r>
            <a:endParaRPr lang="en-US" sz="9600" dirty="0"/>
          </a:p>
          <a:p>
            <a:endParaRPr lang="en-US" dirty="0"/>
          </a:p>
        </p:txBody>
      </p:sp>
    </p:spTree>
    <p:extLst>
      <p:ext uri="{BB962C8B-B14F-4D97-AF65-F5344CB8AC3E}">
        <p14:creationId xmlns:p14="http://schemas.microsoft.com/office/powerpoint/2010/main" val="227515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794B-C97B-20CE-98CD-8A7B87F74747}"/>
              </a:ext>
            </a:extLst>
          </p:cNvPr>
          <p:cNvSpPr>
            <a:spLocks noGrp="1"/>
          </p:cNvSpPr>
          <p:nvPr>
            <p:ph type="title"/>
          </p:nvPr>
        </p:nvSpPr>
        <p:spPr/>
        <p:txBody>
          <a:bodyPr/>
          <a:lstStyle/>
          <a:p>
            <a:r>
              <a:rPr lang="en-US" dirty="0"/>
              <a:t>Why focus on student discipline?</a:t>
            </a:r>
          </a:p>
        </p:txBody>
      </p:sp>
      <p:sp>
        <p:nvSpPr>
          <p:cNvPr id="3" name="Content Placeholder 2">
            <a:extLst>
              <a:ext uri="{FF2B5EF4-FFF2-40B4-BE49-F238E27FC236}">
                <a16:creationId xmlns:a16="http://schemas.microsoft.com/office/drawing/2014/main" id="{B83CBC9D-3A1C-22FF-B251-2CE6CE7FD5AB}"/>
              </a:ext>
            </a:extLst>
          </p:cNvPr>
          <p:cNvSpPr>
            <a:spLocks noGrp="1"/>
          </p:cNvSpPr>
          <p:nvPr>
            <p:ph idx="1"/>
          </p:nvPr>
        </p:nvSpPr>
        <p:spPr>
          <a:xfrm>
            <a:off x="952499" y="2394608"/>
            <a:ext cx="10401302" cy="3522663"/>
          </a:xfrm>
        </p:spPr>
        <p:txBody>
          <a:bodyPr/>
          <a:lstStyle/>
          <a:p>
            <a:pPr>
              <a:spcBef>
                <a:spcPts val="400"/>
              </a:spcBef>
              <a:spcAft>
                <a:spcPts val="400"/>
              </a:spcAft>
            </a:pPr>
            <a:r>
              <a:rPr lang="en-US" dirty="0"/>
              <a:t>Disproportionality in discipline raises concerns about equal opportunities.</a:t>
            </a:r>
          </a:p>
          <a:p>
            <a:pPr marL="457200" indent="-457200">
              <a:spcBef>
                <a:spcPts val="400"/>
              </a:spcBef>
              <a:spcAft>
                <a:spcPts val="400"/>
              </a:spcAft>
              <a:buFont typeface="Arial" panose="020B0604020202020204" pitchFamily="34" charset="0"/>
              <a:buChar char="•"/>
            </a:pPr>
            <a:r>
              <a:rPr lang="en-US" sz="2400" dirty="0"/>
              <a:t>Disproportionalities in student discipline rates in a school or school district may be caused by a range of factors. However, a large body of published research suggests that the substantial racial disproportionalities of the kind reflected national data cannot be explained solely by more frequent or more serious misbehavior by students of color or by challenges associated with poverty.</a:t>
            </a:r>
          </a:p>
          <a:p>
            <a:endParaRPr lang="en-US" b="1" dirty="0"/>
          </a:p>
        </p:txBody>
      </p:sp>
    </p:spTree>
    <p:extLst>
      <p:ext uri="{BB962C8B-B14F-4D97-AF65-F5344CB8AC3E}">
        <p14:creationId xmlns:p14="http://schemas.microsoft.com/office/powerpoint/2010/main" val="747777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794B-C97B-20CE-98CD-8A7B87F74747}"/>
              </a:ext>
            </a:extLst>
          </p:cNvPr>
          <p:cNvSpPr>
            <a:spLocks noGrp="1"/>
          </p:cNvSpPr>
          <p:nvPr>
            <p:ph type="title"/>
          </p:nvPr>
        </p:nvSpPr>
        <p:spPr/>
        <p:txBody>
          <a:bodyPr/>
          <a:lstStyle/>
          <a:p>
            <a:r>
              <a:rPr lang="en-US" dirty="0"/>
              <a:t>Why focus on student discipline?</a:t>
            </a:r>
          </a:p>
        </p:txBody>
      </p:sp>
      <p:sp>
        <p:nvSpPr>
          <p:cNvPr id="3" name="Content Placeholder 2">
            <a:extLst>
              <a:ext uri="{FF2B5EF4-FFF2-40B4-BE49-F238E27FC236}">
                <a16:creationId xmlns:a16="http://schemas.microsoft.com/office/drawing/2014/main" id="{B83CBC9D-3A1C-22FF-B251-2CE6CE7FD5AB}"/>
              </a:ext>
            </a:extLst>
          </p:cNvPr>
          <p:cNvSpPr>
            <a:spLocks noGrp="1"/>
          </p:cNvSpPr>
          <p:nvPr>
            <p:ph idx="1"/>
          </p:nvPr>
        </p:nvSpPr>
        <p:spPr>
          <a:xfrm>
            <a:off x="952499" y="2394608"/>
            <a:ext cx="10401302" cy="3522663"/>
          </a:xfrm>
        </p:spPr>
        <p:txBody>
          <a:bodyPr/>
          <a:lstStyle/>
          <a:p>
            <a:pPr>
              <a:spcBef>
                <a:spcPts val="400"/>
              </a:spcBef>
              <a:spcAft>
                <a:spcPts val="400"/>
              </a:spcAft>
            </a:pPr>
            <a:r>
              <a:rPr lang="en-US" b="1" dirty="0"/>
              <a:t>Suspensions often have measurable and persistent negative consequences.</a:t>
            </a:r>
          </a:p>
          <a:p>
            <a:pPr marL="457200" indent="-457200">
              <a:spcBef>
                <a:spcPts val="400"/>
              </a:spcBef>
              <a:spcAft>
                <a:spcPts val="400"/>
              </a:spcAft>
              <a:buFont typeface="Arial" panose="020B0604020202020204" pitchFamily="34" charset="0"/>
              <a:buChar char="•"/>
            </a:pPr>
            <a:r>
              <a:rPr lang="en-US" sz="2400" dirty="0"/>
              <a:t>Evidence does not show that suspensions or expulsions help to improve student behavior or school climate.</a:t>
            </a:r>
          </a:p>
          <a:p>
            <a:pPr marL="457200" indent="-457200">
              <a:spcBef>
                <a:spcPts val="400"/>
              </a:spcBef>
              <a:spcAft>
                <a:spcPts val="400"/>
              </a:spcAft>
              <a:buFont typeface="Arial" panose="020B0604020202020204" pitchFamily="34" charset="0"/>
              <a:buChar char="•"/>
            </a:pPr>
            <a:r>
              <a:rPr lang="en-US" sz="2400" dirty="0"/>
              <a:t>Rather, research shows that out-of-school suspensions are associated with negative student outcomes, such as lower academic performance, lower attendance, higher rates of dropout and course failure, decreased academic engagement, and future discipline and involvement with juvenile justice systems—as well as lower school-wide academic achievement</a:t>
            </a:r>
          </a:p>
        </p:txBody>
      </p:sp>
    </p:spTree>
    <p:extLst>
      <p:ext uri="{BB962C8B-B14F-4D97-AF65-F5344CB8AC3E}">
        <p14:creationId xmlns:p14="http://schemas.microsoft.com/office/powerpoint/2010/main" val="42207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794B-C97B-20CE-98CD-8A7B87F74747}"/>
              </a:ext>
            </a:extLst>
          </p:cNvPr>
          <p:cNvSpPr>
            <a:spLocks noGrp="1"/>
          </p:cNvSpPr>
          <p:nvPr>
            <p:ph type="title"/>
          </p:nvPr>
        </p:nvSpPr>
        <p:spPr/>
        <p:txBody>
          <a:bodyPr/>
          <a:lstStyle/>
          <a:p>
            <a:r>
              <a:rPr lang="en-US" dirty="0"/>
              <a:t>Why focus on student discipline?</a:t>
            </a:r>
          </a:p>
        </p:txBody>
      </p:sp>
      <p:sp>
        <p:nvSpPr>
          <p:cNvPr id="3" name="Content Placeholder 2">
            <a:extLst>
              <a:ext uri="{FF2B5EF4-FFF2-40B4-BE49-F238E27FC236}">
                <a16:creationId xmlns:a16="http://schemas.microsoft.com/office/drawing/2014/main" id="{B83CBC9D-3A1C-22FF-B251-2CE6CE7FD5AB}"/>
              </a:ext>
            </a:extLst>
          </p:cNvPr>
          <p:cNvSpPr>
            <a:spLocks noGrp="1"/>
          </p:cNvSpPr>
          <p:nvPr>
            <p:ph idx="1"/>
          </p:nvPr>
        </p:nvSpPr>
        <p:spPr>
          <a:xfrm>
            <a:off x="952499" y="2394608"/>
            <a:ext cx="10401302" cy="3522663"/>
          </a:xfrm>
        </p:spPr>
        <p:txBody>
          <a:bodyPr/>
          <a:lstStyle/>
          <a:p>
            <a:pPr>
              <a:spcBef>
                <a:spcPts val="400"/>
              </a:spcBef>
              <a:spcAft>
                <a:spcPts val="400"/>
              </a:spcAft>
            </a:pPr>
            <a:r>
              <a:rPr lang="en-US" sz="2400" b="1" dirty="0"/>
              <a:t>Effective alternatives to exclusionary discipline can improve learning and promote a positive school climate.</a:t>
            </a:r>
          </a:p>
          <a:p>
            <a:pPr marL="342900" indent="-342900">
              <a:buFont typeface="Arial" panose="020B0604020202020204" pitchFamily="34" charset="0"/>
              <a:buChar char="•"/>
            </a:pPr>
            <a:r>
              <a:rPr lang="en-US" sz="2000" dirty="0"/>
              <a:t>Evidence- based, multi-tiered behavioral frameworks, such as positive behavioral interventions and supports, as well as restorative practices and social-emotional learning, can help improve overall school climate and safety.</a:t>
            </a:r>
          </a:p>
          <a:p>
            <a:pPr marL="342900" indent="-342900">
              <a:buFont typeface="Arial" panose="020B0604020202020204" pitchFamily="34" charset="0"/>
              <a:buChar char="•"/>
            </a:pPr>
            <a:r>
              <a:rPr lang="en-US" sz="2000" dirty="0"/>
              <a:t>Frameworks and positive supports implemented in schools and classrooms that use proactive, preventative approaches, instead of exclusion, address the underlying cause or purpose of the behavior and reinforce positive behaviors, have been associated with increases in academic engagement, academic achievement, and reductions in suspensions and school dropouts.</a:t>
            </a:r>
          </a:p>
          <a:p>
            <a:pPr>
              <a:spcBef>
                <a:spcPts val="400"/>
              </a:spcBef>
              <a:spcAft>
                <a:spcPts val="400"/>
              </a:spcAft>
            </a:pPr>
            <a:endParaRPr lang="en-US" sz="2400" dirty="0"/>
          </a:p>
        </p:txBody>
      </p:sp>
    </p:spTree>
    <p:extLst>
      <p:ext uri="{BB962C8B-B14F-4D97-AF65-F5344CB8AC3E}">
        <p14:creationId xmlns:p14="http://schemas.microsoft.com/office/powerpoint/2010/main" val="128993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414C-4B6A-B6C2-2755-D48215D193C1}"/>
              </a:ext>
            </a:extLst>
          </p:cNvPr>
          <p:cNvSpPr>
            <a:spLocks noGrp="1"/>
          </p:cNvSpPr>
          <p:nvPr>
            <p:ph type="title"/>
          </p:nvPr>
        </p:nvSpPr>
        <p:spPr>
          <a:xfrm>
            <a:off x="489422" y="1957632"/>
            <a:ext cx="3786815" cy="3757121"/>
          </a:xfrm>
        </p:spPr>
        <p:txBody>
          <a:bodyPr/>
          <a:lstStyle/>
          <a:p>
            <a:r>
              <a:rPr lang="en-US" dirty="0"/>
              <a:t>Federal Law</a:t>
            </a:r>
          </a:p>
        </p:txBody>
      </p:sp>
      <p:sp>
        <p:nvSpPr>
          <p:cNvPr id="3" name="Content Placeholder 2">
            <a:extLst>
              <a:ext uri="{FF2B5EF4-FFF2-40B4-BE49-F238E27FC236}">
                <a16:creationId xmlns:a16="http://schemas.microsoft.com/office/drawing/2014/main" id="{1F2A64A6-3771-ECEC-6AFC-DB27BE18FDC9}"/>
              </a:ext>
            </a:extLst>
          </p:cNvPr>
          <p:cNvSpPr>
            <a:spLocks noGrp="1"/>
          </p:cNvSpPr>
          <p:nvPr>
            <p:ph idx="1"/>
          </p:nvPr>
        </p:nvSpPr>
        <p:spPr>
          <a:xfrm>
            <a:off x="5509344" y="1660524"/>
            <a:ext cx="5918199" cy="4351338"/>
          </a:xfrm>
        </p:spPr>
        <p:txBody>
          <a:bodyPr/>
          <a:lstStyle/>
          <a:p>
            <a:r>
              <a:rPr lang="en-US" sz="2400" dirty="0"/>
              <a:t>Federal civil rights laws, including Title VI of the Civil Rights Act of 1964, Title IX of the Education Amendments of 1972, and Section 504 of the Rehabilitation Act of 1973, similarly prohibit discrimination in public schools on the basis of race, color, national origin, sex, and disability - including in the administration of student discipline.</a:t>
            </a:r>
          </a:p>
        </p:txBody>
      </p:sp>
    </p:spTree>
    <p:extLst>
      <p:ext uri="{BB962C8B-B14F-4D97-AF65-F5344CB8AC3E}">
        <p14:creationId xmlns:p14="http://schemas.microsoft.com/office/powerpoint/2010/main" val="4272256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6876-58B9-C7B8-D86E-8ABCBA8D0D41}"/>
              </a:ext>
            </a:extLst>
          </p:cNvPr>
          <p:cNvSpPr>
            <a:spLocks noGrp="1"/>
          </p:cNvSpPr>
          <p:nvPr>
            <p:ph type="title"/>
          </p:nvPr>
        </p:nvSpPr>
        <p:spPr/>
        <p:txBody>
          <a:bodyPr>
            <a:normAutofit/>
          </a:bodyPr>
          <a:lstStyle/>
          <a:p>
            <a:r>
              <a:rPr lang="en-US" dirty="0"/>
              <a:t>Preventing discrimination in student discipline</a:t>
            </a:r>
            <a:endParaRPr lang="en-US" dirty="0">
              <a:solidFill>
                <a:schemeClr val="bg1"/>
              </a:solidFill>
            </a:endParaRPr>
          </a:p>
        </p:txBody>
      </p:sp>
    </p:spTree>
    <p:extLst>
      <p:ext uri="{BB962C8B-B14F-4D97-AF65-F5344CB8AC3E}">
        <p14:creationId xmlns:p14="http://schemas.microsoft.com/office/powerpoint/2010/main" val="259572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F2AE-13FD-697F-B7C8-A42D68F99CF2}"/>
              </a:ext>
            </a:extLst>
          </p:cNvPr>
          <p:cNvSpPr>
            <a:spLocks noGrp="1"/>
          </p:cNvSpPr>
          <p:nvPr>
            <p:ph type="title"/>
          </p:nvPr>
        </p:nvSpPr>
        <p:spPr/>
        <p:txBody>
          <a:bodyPr/>
          <a:lstStyle/>
          <a:p>
            <a:r>
              <a:rPr lang="en-US" dirty="0"/>
              <a:t>Discipline Policies and Procedures</a:t>
            </a:r>
          </a:p>
        </p:txBody>
      </p:sp>
      <p:sp>
        <p:nvSpPr>
          <p:cNvPr id="3" name="Content Placeholder 2">
            <a:extLst>
              <a:ext uri="{FF2B5EF4-FFF2-40B4-BE49-F238E27FC236}">
                <a16:creationId xmlns:a16="http://schemas.microsoft.com/office/drawing/2014/main" id="{7C21F215-58A3-DF48-ABA4-C17A32D841F6}"/>
              </a:ext>
            </a:extLst>
          </p:cNvPr>
          <p:cNvSpPr>
            <a:spLocks noGrp="1"/>
          </p:cNvSpPr>
          <p:nvPr>
            <p:ph idx="1"/>
          </p:nvPr>
        </p:nvSpPr>
        <p:spPr>
          <a:xfrm>
            <a:off x="952499" y="2261258"/>
            <a:ext cx="10401302" cy="3522663"/>
          </a:xfrm>
        </p:spPr>
        <p:txBody>
          <a:bodyPr/>
          <a:lstStyle/>
          <a:p>
            <a:r>
              <a:rPr lang="en-US" sz="2400" dirty="0"/>
              <a:t>To promote equitable and nondiscriminatory discipline practices, public schools must adopt lawful discipline policies and procedures. Such policies and procedures must provide:</a:t>
            </a:r>
          </a:p>
          <a:p>
            <a:r>
              <a:rPr lang="en-US" sz="2400" dirty="0"/>
              <a:t>1. Clear and appropriate expectations and consequences that are communicated to students and parents, and consistently applied;</a:t>
            </a:r>
          </a:p>
          <a:p>
            <a:r>
              <a:rPr lang="en-US" sz="2400" dirty="0"/>
              <a:t>2. Due process protections for all students; and</a:t>
            </a:r>
          </a:p>
          <a:p>
            <a:r>
              <a:rPr lang="en-US" sz="2400" dirty="0"/>
              <a:t>3. Appropriate procedures for students with disabilities, including students who receive special education services and students who are covered under Section 504 of the Rehabilitation Act of 1973.</a:t>
            </a:r>
          </a:p>
        </p:txBody>
      </p:sp>
    </p:spTree>
    <p:extLst>
      <p:ext uri="{BB962C8B-B14F-4D97-AF65-F5344CB8AC3E}">
        <p14:creationId xmlns:p14="http://schemas.microsoft.com/office/powerpoint/2010/main" val="2971732758"/>
      </p:ext>
    </p:extLst>
  </p:cSld>
  <p:clrMapOvr>
    <a:masterClrMapping/>
  </p:clrMapOvr>
</p:sld>
</file>

<file path=ppt/theme/theme1.xml><?xml version="1.0" encoding="utf-8"?>
<a:theme xmlns:a="http://schemas.openxmlformats.org/drawingml/2006/main" name="Office Theme">
  <a:themeElements>
    <a:clrScheme name="126FA0">
      <a:dk1>
        <a:srgbClr val="104877"/>
      </a:dk1>
      <a:lt1>
        <a:srgbClr val="FFFFFF"/>
      </a:lt1>
      <a:dk2>
        <a:srgbClr val="0A2C3F"/>
      </a:dk2>
      <a:lt2>
        <a:srgbClr val="EEEEEE"/>
      </a:lt2>
      <a:accent1>
        <a:srgbClr val="F7BF30"/>
      </a:accent1>
      <a:accent2>
        <a:srgbClr val="F37456"/>
      </a:accent2>
      <a:accent3>
        <a:srgbClr val="0AAD8E"/>
      </a:accent3>
      <a:accent4>
        <a:srgbClr val="126FA0"/>
      </a:accent4>
      <a:accent5>
        <a:srgbClr val="36A1B2"/>
      </a:accent5>
      <a:accent6>
        <a:srgbClr val="09AC8E"/>
      </a:accent6>
      <a:hlink>
        <a:srgbClr val="126FA0"/>
      </a:hlink>
      <a:folHlink>
        <a:srgbClr val="36A1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4180</TotalTime>
  <Words>2761</Words>
  <Application>Microsoft Macintosh PowerPoint</Application>
  <PresentationFormat>Widescreen</PresentationFormat>
  <Paragraphs>172</Paragraphs>
  <Slides>35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Franklin Gothic Medium</vt:lpstr>
      <vt:lpstr>Helvetica</vt:lpstr>
      <vt:lpstr>Wingdings</vt:lpstr>
      <vt:lpstr>Office Theme</vt:lpstr>
      <vt:lpstr>Equity in Student Discipline</vt:lpstr>
      <vt:lpstr>Session Objectives</vt:lpstr>
      <vt:lpstr>Why focus on student discipline?</vt:lpstr>
      <vt:lpstr>Why focus on student discipline?</vt:lpstr>
      <vt:lpstr>Why focus on student discipline?</vt:lpstr>
      <vt:lpstr>Why focus on student discipline?</vt:lpstr>
      <vt:lpstr>Federal Law</vt:lpstr>
      <vt:lpstr>Preventing discrimination in student discipline</vt:lpstr>
      <vt:lpstr>Discipline Policies and Procedures</vt:lpstr>
      <vt:lpstr>Clear and Appropriate Expectations and Consequences </vt:lpstr>
      <vt:lpstr>Reviewing Policy, Procedures, &amp; Practice</vt:lpstr>
      <vt:lpstr>Due Process Protections</vt:lpstr>
      <vt:lpstr>Appropriate procedures for students with disabilities</vt:lpstr>
      <vt:lpstr>Culturally sustaining discipline policies, procedures, and practices</vt:lpstr>
      <vt:lpstr>Culturally sustaining discipline policies, procedures, and practices</vt:lpstr>
      <vt:lpstr>Annual Discipline Proportionality Review</vt:lpstr>
      <vt:lpstr>Identifying Disproportionalities </vt:lpstr>
      <vt:lpstr>Identifying Disproportionalities </vt:lpstr>
      <vt:lpstr>Common Measures to Identify Disproportionalities </vt:lpstr>
      <vt:lpstr>Common Measures to Identify Disproportionalities </vt:lpstr>
      <vt:lpstr>Ensuring the disproportionality is not the result of discrimination</vt:lpstr>
      <vt:lpstr>Identifying discrimination in student discipline </vt:lpstr>
      <vt:lpstr>Identifying Discrimination </vt:lpstr>
      <vt:lpstr>Different Treatment &amp; Intentional Discrimination</vt:lpstr>
      <vt:lpstr>Disparate Impact Discrimination</vt:lpstr>
      <vt:lpstr>Policies, procedures, or practices that—if applied neutrally but adversely affecting certain groups of students</vt:lpstr>
      <vt:lpstr>Resources</vt:lpstr>
      <vt:lpstr>Addressing disparities and discrimination in student discipline </vt:lpstr>
      <vt:lpstr>Equity in Student Discipline </vt:lpstr>
      <vt:lpstr>Consider the following principles when planning steps to reduce and eliminate disparities in student discipline</vt:lpstr>
      <vt:lpstr>Consider the following principles when planning steps to reduce and eliminate disparities in student discipline</vt:lpstr>
      <vt:lpstr>Resources</vt:lpstr>
      <vt:lpstr>Laws, Tools, and Resources</vt:lpstr>
      <vt:lpstr>Laws &amp; Regulations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test of a large headline</dc:title>
  <dc:creator>Michael Medina</dc:creator>
  <cp:lastModifiedBy>Melly Wilson</cp:lastModifiedBy>
  <cp:revision>71</cp:revision>
  <dcterms:created xsi:type="dcterms:W3CDTF">2023-01-12T22:22:18Z</dcterms:created>
  <dcterms:modified xsi:type="dcterms:W3CDTF">2023-09-07T23:21:26Z</dcterms:modified>
</cp:coreProperties>
</file>